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9" r:id="rId2"/>
    <p:sldId id="367" r:id="rId3"/>
    <p:sldId id="383" r:id="rId4"/>
    <p:sldId id="374" r:id="rId5"/>
    <p:sldId id="375" r:id="rId6"/>
    <p:sldId id="369" r:id="rId7"/>
    <p:sldId id="384" r:id="rId8"/>
    <p:sldId id="376" r:id="rId9"/>
    <p:sldId id="385" r:id="rId10"/>
    <p:sldId id="331" r:id="rId11"/>
    <p:sldId id="320" r:id="rId12"/>
    <p:sldId id="319" r:id="rId1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8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55" cy="46196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4" y="1"/>
            <a:ext cx="3038155" cy="46196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549"/>
            <a:ext cx="3038155" cy="461961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4" y="8772549"/>
            <a:ext cx="3038155" cy="461961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155" cy="46352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4" y="0"/>
            <a:ext cx="3038155" cy="46352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6" y="4444216"/>
            <a:ext cx="5607691" cy="363774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549"/>
            <a:ext cx="3038155" cy="46352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4" y="8772549"/>
            <a:ext cx="3038155" cy="46352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2026-29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Consideration to Approve Solid Waste Rate Increases for FY 2026|2027 and Authorize Staff to Prepare and Set Solid Waste Public Protest Hearing Pursuant to Proposition 218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April 16, 2026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Objective: Operate on cost-recovery basis (revenues cover operating costs)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Proposed FY 26|27 rate adjustment reflects: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Contractual CPI adjustment</a:t>
            </a:r>
          </a:p>
          <a:p>
            <a:pPr lvl="1"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County pass-through costs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Ongoing SB 1383 programmatic costs</a:t>
            </a:r>
          </a:p>
          <a:p>
            <a:pPr lvl="1"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FY 26|27 Budget Projection:</a:t>
            </a:r>
          </a:p>
          <a:p>
            <a:pPr lvl="1" algn="just"/>
            <a:r>
              <a:rPr lang="en-US" sz="1800" b="0" i="0" u="none" strike="noStrike" baseline="0" dirty="0">
                <a:solidFill>
                  <a:schemeClr val="accent2"/>
                </a:solidFill>
              </a:rPr>
              <a:t>Sufficient revenues g</a:t>
            </a:r>
            <a:r>
              <a:rPr lang="en-US" sz="1800" dirty="0">
                <a:solidFill>
                  <a:schemeClr val="accent2"/>
                </a:solidFill>
              </a:rPr>
              <a:t>enerated to cover costs (i.e.., no discretionary property tax subsidy)</a:t>
            </a:r>
          </a:p>
          <a:p>
            <a:pPr lvl="1"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Final revenue projects to be presented on May 21, 2026 (tentative date for budget adoption)</a:t>
            </a: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algn="just"/>
            <a:endParaRPr lang="en-US" sz="1800" b="0" i="0" u="none" strike="noStrike" baseline="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5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Review and provide direction on the proposed FY 2026|2027 Solid Waste rate adjustments as presented in Attachment 1. </a:t>
            </a:r>
          </a:p>
          <a:p>
            <a:pPr algn="just"/>
            <a:endParaRPr lang="en-US" sz="20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a typeface="Calibri" panose="020F0502020204030204" pitchFamily="34" charset="0"/>
              </a:rPr>
              <a:t>Authorize staff to initiate the Proposition 218 process, including preparation and distribution of required notices reflecting the proposed solid waste rate adjustments.</a:t>
            </a:r>
          </a:p>
          <a:p>
            <a:pPr algn="just"/>
            <a:endParaRPr lang="en-US" sz="2000" dirty="0">
              <a:solidFill>
                <a:schemeClr val="accent2"/>
              </a:solidFill>
              <a:ea typeface="Calibri" panose="020F0502020204030204" pitchFamily="34" charset="0"/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Establish June 18, 2026, as the date for the Solid Waste Public Protest </a:t>
            </a:r>
            <a:r>
              <a:rPr lang="en-US" sz="2000" dirty="0">
                <a:solidFill>
                  <a:schemeClr val="accent2"/>
                </a:solidFill>
                <a:ea typeface="Calibri" panose="020F0502020204030204" pitchFamily="34" charset="0"/>
              </a:rPr>
              <a:t>Hearing in accordance with Proposition 218 requirements.</a:t>
            </a:r>
          </a:p>
          <a:p>
            <a:pPr algn="just"/>
            <a:endParaRPr lang="en-US" sz="2000" dirty="0">
              <a:solidFill>
                <a:schemeClr val="accent2"/>
              </a:solidFill>
              <a:ea typeface="Calibri" panose="020F0502020204030204" pitchFamily="34" charset="0"/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Direct staff to return to the Board with a Resolution for consideration and potential adoption following the conclusion of the Public Protest Hearing. 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12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Solid Waste Contract (2008) – District signed a contract with Burrtec Waste Industries, Inc. (Burrtec) that grants exclusive rights to collect and dispose of refuse, recyclables, and mixed organics (green waste and food waste) in its service area.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Amendment 1 (May 2024) – 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Adjusted CPI reference index (Burrtec service cost), monthly billing cost (RCSD hold-back), and other minor language inconsistencies</a:t>
            </a:r>
          </a:p>
          <a:p>
            <a:pPr marL="914400" lvl="2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Amendment 2 (May 2024) – 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Added SB 1383 compliance language</a:t>
            </a:r>
          </a:p>
          <a:p>
            <a:pPr lvl="2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Amendment 3 (July 2025) 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69F7317-659E-ECE0-140F-87BBFA7C47D0}"/>
              </a:ext>
            </a:extLst>
          </p:cNvPr>
          <p:cNvSpPr/>
          <p:nvPr/>
        </p:nvSpPr>
        <p:spPr>
          <a:xfrm>
            <a:off x="4273296" y="5486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2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83FE2-BF7D-1E97-7690-73B7A454C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81BC-799C-7F31-9689-98BEDD963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Solid Waste Contract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Amendment 3 (July 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7AF-7D21-B005-DC85-9009B3062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Key Changes: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Term: Extended to December 31, 2035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  <a:highlight>
                  <a:srgbClr val="FFFF00"/>
                </a:highlight>
              </a:rPr>
              <a:t>Price Increases: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  <a:highlight>
                  <a:srgbClr val="FFFF00"/>
                </a:highlight>
              </a:rPr>
              <a:t>Max 4.0% year-over-year increase in service cost (CPI)(Burrtec)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  <a:highlight>
                  <a:srgbClr val="FFFF00"/>
                </a:highlight>
              </a:rPr>
              <a:t>No more than a 2.0% difference in cost of 90-gallon residential barrel compared to City of Jurupa Valley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Street Sweeping (no charge to District)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Free Services to District customers: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Expanded bulky item pick-up program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Used battery recycling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Barrel roll out service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Holiday tree collection program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Community cleanups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Green waste services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Used oil collection</a:t>
            </a:r>
          </a:p>
          <a:p>
            <a:pPr lvl="2" algn="just"/>
            <a:endParaRPr lang="en-US" sz="10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30933-B82D-2BFF-C201-6700E97A9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00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74296-E7D4-9A7C-BEE0-4167176BC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C1A86-5177-6B85-A01A-9D5BB596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Rates 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FY 2026|2027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34DA-578E-021E-0B47-8317EFFAA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8400"/>
            <a:ext cx="8229600" cy="38862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March 2026 – Burrtec submitted their proposed FY 2026|2027 rate sheets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Proposed increases across all service types and frequencies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New service: Livestock waste services 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Solid Waste Committee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March 16, 2026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April 7, 2026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Committee unanimously recommended full Board consideration</a:t>
            </a:r>
          </a:p>
          <a:p>
            <a:pPr lvl="2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E9F3B-F59D-E478-13D8-C9ACA3B30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10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E8CEE-0C1D-F0DA-D8B0-C04826C22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76CD8-3A9B-71F2-60A8-A445EC37C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Summary of Proposed Rate Adjustment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(Residential)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78E55-3455-ED2B-ADEE-B3D37BB7F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Analysis: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90% of customers are residential with 90-gallons barrels (primary benchmark for Board when evaluating rate adjustments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Proposed Adjustment (90-gallon residential barrel):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Current Rate: $38.92 per month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Proposed Rate: $40.65 per month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Increase: $1.73 per month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Percent Increase: 4.45%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Note: The proposed adjustment is expected to remain 0.39% </a:t>
            </a:r>
            <a:r>
              <a:rPr lang="en-US" sz="1800" b="1" u="sng" dirty="0">
                <a:solidFill>
                  <a:schemeClr val="accent2"/>
                </a:solidFill>
              </a:rPr>
              <a:t>LOWER</a:t>
            </a:r>
            <a:r>
              <a:rPr lang="en-US" sz="1800" dirty="0">
                <a:solidFill>
                  <a:schemeClr val="accent2"/>
                </a:solidFill>
              </a:rPr>
              <a:t> than the comparable rate in the City of Jurupa Valley (complies with Amendment #3)</a:t>
            </a:r>
            <a:endParaRPr lang="en-US" sz="1800" b="1" u="sng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80D60-D96E-4076-5055-D856B956F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295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39AD4-3AEA-656F-EFE2-C81130C73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8A31-2D6D-9A1E-CD5B-39FB3352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Rate Component Analysis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(Residential)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2821-1954-7D53-7EA8-5FF02608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ctr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Attachment 1 includes all rate adjustments being proposed. 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B60DF-5FA9-CB84-B83E-58B12A45B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1E5A45E-5633-1A3C-7F81-F657A2B21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38400"/>
            <a:ext cx="7234194" cy="33528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C02688C-BA6C-9373-231C-6D68EDEFFFD9}"/>
              </a:ext>
            </a:extLst>
          </p:cNvPr>
          <p:cNvSpPr/>
          <p:nvPr/>
        </p:nvSpPr>
        <p:spPr>
          <a:xfrm>
            <a:off x="7162800" y="3657600"/>
            <a:ext cx="909594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9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B0A16-7B64-A227-2979-5C8DB1AC3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D3293-3DB8-0672-8A2D-DA84BED2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Rate Component Analysis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(Residential)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508D9-2514-2EDB-9C15-E9274F02F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CPI Adjustment – Service Cost (Burrtec)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3.28% (complies with Amendment #3) 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Landfill, Recycling, and Mixed Organics Disposal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Pass-through County costs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SB 1383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Compliance related to CA’s organic waste diversion requirements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Includes: tracking and record keeping, contamination monitoring, reporting, education and outreach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RCSD Administrative Fee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Covers customer service support and oversight</a:t>
            </a:r>
          </a:p>
          <a:p>
            <a:pPr algn="ctr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2D85D3-E5AA-CF65-5B8C-06013A011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75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8E8CD-688B-6B68-03DF-B2237273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911D-DEA6-415E-EC9C-71FD9AF67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Proposition 218 Requirements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BF7F7-6381-2674-73A4-DEDAC4A1A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Hold noticed public hearing.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accent2"/>
                </a:solidFill>
              </a:rPr>
              <a:t>Notice of public hearing must be mailed to property owners of record and tenants directly responsible for the fee at least 45 days prior to the public hearing.</a:t>
            </a: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accent2"/>
                </a:solidFill>
              </a:rPr>
              <a:t>The notice must contain the following information: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amount of the fee or charge proposed to be imposed.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basis upon which it was calculated.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reason for the fee or charge.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date, time, and location of the public hearing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DD9B3-D9CF-CAF3-C142-20AFFA9A6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48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F6B85-0C3E-E246-092F-0497A39B0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CD06C-9285-4D53-197B-64B138DD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Implementation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0A0E4-98B5-4A4A-DE27-FC926AEB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April 16, 2026 (tonight) – Board consideration to authorize staff to initiate Proposition 218 process for increase in solid waste rates.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April 23, 2026 – Draft Resolution available at the District office and on the District website.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No later than April 30, 2026 – Mail Proposition 218 notices to property owners and tenants.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June 18, 2026 – Protest Hearing for the proposed solid waste rates. Adopt the rate adjustment Resolution.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July 1, 2026 – New solid waste rates in effect. 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9771F-8E07-4459-825A-EAE29EC4A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73686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4645</TotalTime>
  <Words>817</Words>
  <Application>Microsoft Office PowerPoint</Application>
  <PresentationFormat>On-screen Show (4:3)</PresentationFormat>
  <Paragraphs>206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RCSD</vt:lpstr>
      <vt:lpstr>  Director Memorandum 2026-29 Consideration to Approve Solid Waste Rate Increases for FY 2026|2027 and Authorize Staff to Prepare and Set Solid Waste Public Protest Hearing Pursuant to Proposition 218</vt:lpstr>
      <vt:lpstr>Background</vt:lpstr>
      <vt:lpstr>Solid Waste Contract Amendment 3 (July 2025)</vt:lpstr>
      <vt:lpstr>Proposed Rates  FY 2026|2027</vt:lpstr>
      <vt:lpstr>Summary of Proposed Rate Adjustment (Residential)</vt:lpstr>
      <vt:lpstr>Rate Component Analysis (Residential)</vt:lpstr>
      <vt:lpstr>Rate Component Analysis (Residential)</vt:lpstr>
      <vt:lpstr>Proposition 218 Requirements </vt:lpstr>
      <vt:lpstr>Proposed Implementation Schedule</vt:lpstr>
      <vt:lpstr>Budget Considerations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305</cp:revision>
  <cp:lastPrinted>2026-04-16T21:06:28Z</cp:lastPrinted>
  <dcterms:created xsi:type="dcterms:W3CDTF">2009-05-29T18:33:58Z</dcterms:created>
  <dcterms:modified xsi:type="dcterms:W3CDTF">2026-04-16T21:07:50Z</dcterms:modified>
</cp:coreProperties>
</file>