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86" r:id="rId2"/>
    <p:sldId id="287" r:id="rId3"/>
    <p:sldId id="288" r:id="rId4"/>
    <p:sldId id="289" r:id="rId5"/>
    <p:sldId id="290" r:id="rId6"/>
    <p:sldId id="291" r:id="rId7"/>
    <p:sldId id="292" r:id="rId8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0033CC"/>
    <a:srgbClr val="0086EA"/>
    <a:srgbClr val="292929"/>
    <a:srgbClr val="000000"/>
    <a:srgbClr val="003399"/>
    <a:srgbClr val="000099"/>
    <a:srgbClr val="CC9900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78" autoAdjust="0"/>
  </p:normalViewPr>
  <p:slideViewPr>
    <p:cSldViewPr>
      <p:cViewPr varScale="1">
        <p:scale>
          <a:sx n="105" d="100"/>
          <a:sy n="105" d="100"/>
        </p:scale>
        <p:origin x="179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guel Valdez" userId="c5beac93-5011-4de7-94ef-debf75292556" providerId="ADAL" clId="{220FC3DA-C2F2-4E2A-A8DC-EE38907A53FB}"/>
    <pc:docChg chg="undo custSel addSld delSld modSld modNotesMaster modHandout">
      <pc:chgData name="Miguel Valdez" userId="c5beac93-5011-4de7-94ef-debf75292556" providerId="ADAL" clId="{220FC3DA-C2F2-4E2A-A8DC-EE38907A53FB}" dt="2026-07-08T02:07:42.429" v="3320" actId="20577"/>
      <pc:docMkLst>
        <pc:docMk/>
      </pc:docMkLst>
      <pc:sldChg chg="modSp mod">
        <pc:chgData name="Miguel Valdez" userId="c5beac93-5011-4de7-94ef-debf75292556" providerId="ADAL" clId="{220FC3DA-C2F2-4E2A-A8DC-EE38907A53FB}" dt="2026-07-08T02:07:42.429" v="3320" actId="20577"/>
        <pc:sldMkLst>
          <pc:docMk/>
          <pc:sldMk cId="3329175417" sldId="286"/>
        </pc:sldMkLst>
        <pc:spChg chg="mod">
          <ac:chgData name="Miguel Valdez" userId="c5beac93-5011-4de7-94ef-debf75292556" providerId="ADAL" clId="{220FC3DA-C2F2-4E2A-A8DC-EE38907A53FB}" dt="2026-07-08T01:58:15.838" v="3294" actId="20577"/>
          <ac:spMkLst>
            <pc:docMk/>
            <pc:sldMk cId="3329175417" sldId="286"/>
            <ac:spMk id="2" creationId="{9B369207-C2F4-4B62-8838-2F56AC597E0D}"/>
          </ac:spMkLst>
        </pc:spChg>
        <pc:spChg chg="mod">
          <ac:chgData name="Miguel Valdez" userId="c5beac93-5011-4de7-94ef-debf75292556" providerId="ADAL" clId="{220FC3DA-C2F2-4E2A-A8DC-EE38907A53FB}" dt="2026-07-08T02:07:42.429" v="3320" actId="20577"/>
          <ac:spMkLst>
            <pc:docMk/>
            <pc:sldMk cId="3329175417" sldId="286"/>
            <ac:spMk id="3" creationId="{8E51D3D1-60C4-4164-B0F9-731B192A90E5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3"/>
            <a:ext cx="3038155" cy="464978"/>
          </a:xfrm>
          <a:prstGeom prst="rect">
            <a:avLst/>
          </a:prstGeom>
        </p:spPr>
        <p:txBody>
          <a:bodyPr vert="horz" lIns="90167" tIns="45084" rIns="90167" bIns="45084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676" y="3"/>
            <a:ext cx="3038155" cy="464978"/>
          </a:xfrm>
          <a:prstGeom prst="rect">
            <a:avLst/>
          </a:prstGeom>
        </p:spPr>
        <p:txBody>
          <a:bodyPr vert="horz" lIns="90167" tIns="45084" rIns="90167" bIns="45084" rtlCol="0"/>
          <a:lstStyle>
            <a:lvl1pPr algn="r">
              <a:defRPr sz="1100"/>
            </a:lvl1pPr>
          </a:lstStyle>
          <a:p>
            <a:fld id="{296E7364-FD99-42E2-939A-8A468BA4C380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" y="8829847"/>
            <a:ext cx="3038155" cy="464978"/>
          </a:xfrm>
          <a:prstGeom prst="rect">
            <a:avLst/>
          </a:prstGeom>
        </p:spPr>
        <p:txBody>
          <a:bodyPr vert="horz" lIns="90167" tIns="45084" rIns="90167" bIns="45084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676" y="8829847"/>
            <a:ext cx="3038155" cy="464978"/>
          </a:xfrm>
          <a:prstGeom prst="rect">
            <a:avLst/>
          </a:prstGeom>
        </p:spPr>
        <p:txBody>
          <a:bodyPr vert="horz" lIns="90167" tIns="45084" rIns="90167" bIns="45084" rtlCol="0" anchor="b"/>
          <a:lstStyle>
            <a:lvl1pPr algn="r">
              <a:defRPr sz="1100"/>
            </a:lvl1pPr>
          </a:lstStyle>
          <a:p>
            <a:fld id="{F241D799-8E5F-4FCD-B852-A9FBD33682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844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3038155" cy="466553"/>
          </a:xfrm>
          <a:prstGeom prst="rect">
            <a:avLst/>
          </a:prstGeom>
        </p:spPr>
        <p:txBody>
          <a:bodyPr vert="horz" lIns="90167" tIns="45084" rIns="90167" bIns="45084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676" y="0"/>
            <a:ext cx="3038155" cy="466553"/>
          </a:xfrm>
          <a:prstGeom prst="rect">
            <a:avLst/>
          </a:prstGeom>
        </p:spPr>
        <p:txBody>
          <a:bodyPr vert="horz" lIns="90167" tIns="45084" rIns="90167" bIns="45084" rtlCol="0"/>
          <a:lstStyle>
            <a:lvl1pPr algn="r">
              <a:defRPr sz="1100"/>
            </a:lvl1pPr>
          </a:lstStyle>
          <a:p>
            <a:fld id="{E13A8810-3BB5-4FDF-AB62-02243E4AB83A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167" tIns="45084" rIns="90167" bIns="4508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358" y="4473244"/>
            <a:ext cx="5607691" cy="3661502"/>
          </a:xfrm>
          <a:prstGeom prst="rect">
            <a:avLst/>
          </a:prstGeom>
        </p:spPr>
        <p:txBody>
          <a:bodyPr vert="horz" lIns="90167" tIns="45084" rIns="90167" bIns="4508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" y="8829848"/>
            <a:ext cx="3038155" cy="466553"/>
          </a:xfrm>
          <a:prstGeom prst="rect">
            <a:avLst/>
          </a:prstGeom>
        </p:spPr>
        <p:txBody>
          <a:bodyPr vert="horz" lIns="90167" tIns="45084" rIns="90167" bIns="45084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676" y="8829848"/>
            <a:ext cx="3038155" cy="466553"/>
          </a:xfrm>
          <a:prstGeom prst="rect">
            <a:avLst/>
          </a:prstGeom>
        </p:spPr>
        <p:txBody>
          <a:bodyPr vert="horz" lIns="90167" tIns="45084" rIns="90167" bIns="45084" rtlCol="0" anchor="b"/>
          <a:lstStyle>
            <a:lvl1pPr algn="r">
              <a:defRPr sz="1100"/>
            </a:lvl1pPr>
          </a:lstStyle>
          <a:p>
            <a:fld id="{88F27417-1DE2-4B56-AFF3-2EC3419FC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3833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9815731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26677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788826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00581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875746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97967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0253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029874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67616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67392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805945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98266" y="6007934"/>
            <a:ext cx="10207760" cy="850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727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Line 12"/>
          <p:cNvSpPr>
            <a:spLocks noChangeShapeType="1"/>
          </p:cNvSpPr>
          <p:nvPr userDrawn="1"/>
        </p:nvSpPr>
        <p:spPr bwMode="auto">
          <a:xfrm>
            <a:off x="0" y="990600"/>
            <a:ext cx="9144000" cy="0"/>
          </a:xfrm>
          <a:prstGeom prst="line">
            <a:avLst/>
          </a:prstGeom>
          <a:noFill/>
          <a:ln w="76200">
            <a:solidFill>
              <a:srgbClr val="FFCC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1027" name="Picture 16" descr="water drip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8" name="Group 10"/>
          <p:cNvGrpSpPr>
            <a:grpSpLocks/>
          </p:cNvGrpSpPr>
          <p:nvPr userDrawn="1"/>
        </p:nvGrpSpPr>
        <p:grpSpPr bwMode="auto">
          <a:xfrm>
            <a:off x="152400" y="381000"/>
            <a:ext cx="1295400" cy="1295400"/>
            <a:chOff x="152400" y="381000"/>
            <a:chExt cx="1295400" cy="1295400"/>
          </a:xfrm>
        </p:grpSpPr>
        <p:pic>
          <p:nvPicPr>
            <p:cNvPr id="1042" name="Picture 18" descr="RCSD Logo for ppt"/>
            <p:cNvPicPr>
              <a:picLocks noChangeAspect="1" noChangeArrowheads="1"/>
            </p:cNvPicPr>
            <p:nvPr userDrawn="1"/>
          </p:nvPicPr>
          <p:blipFill>
            <a:blip r:embed="rId15">
              <a:clrChange>
                <a:clrFrom>
                  <a:srgbClr val="18FF25"/>
                </a:clrFrom>
                <a:clrTo>
                  <a:srgbClr val="18FF25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52400" y="381000"/>
              <a:ext cx="1295400" cy="1295400"/>
            </a:xfrm>
            <a:prstGeom prst="rect">
              <a:avLst/>
            </a:prstGeom>
            <a:noFill/>
            <a:effectLst>
              <a:outerShdw dist="35921" dir="2700000" algn="ctr" rotWithShape="0">
                <a:srgbClr val="292929">
                  <a:alpha val="50000"/>
                </a:srgbClr>
              </a:outerShdw>
            </a:effectLst>
          </p:spPr>
        </p:pic>
        <p:sp>
          <p:nvSpPr>
            <p:cNvPr id="1044" name="AutoShape 20"/>
            <p:cNvSpPr>
              <a:spLocks noChangeArrowheads="1"/>
            </p:cNvSpPr>
            <p:nvPr userDrawn="1"/>
          </p:nvSpPr>
          <p:spPr bwMode="auto">
            <a:xfrm>
              <a:off x="152400" y="381000"/>
              <a:ext cx="1295400" cy="1295400"/>
            </a:xfrm>
            <a:custGeom>
              <a:avLst/>
              <a:gdLst>
                <a:gd name="G0" fmla="+- 975 0 0"/>
                <a:gd name="G1" fmla="+- 21600 0 975"/>
                <a:gd name="G2" fmla="+- 21600 0 975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975" y="10800"/>
                  </a:moveTo>
                  <a:cubicBezTo>
                    <a:pt x="975" y="16226"/>
                    <a:pt x="5374" y="20625"/>
                    <a:pt x="10800" y="20625"/>
                  </a:cubicBezTo>
                  <a:cubicBezTo>
                    <a:pt x="16226" y="20625"/>
                    <a:pt x="20625" y="16226"/>
                    <a:pt x="20625" y="10800"/>
                  </a:cubicBezTo>
                  <a:cubicBezTo>
                    <a:pt x="20625" y="5374"/>
                    <a:pt x="16226" y="975"/>
                    <a:pt x="10800" y="975"/>
                  </a:cubicBezTo>
                  <a:cubicBezTo>
                    <a:pt x="5374" y="975"/>
                    <a:pt x="975" y="5374"/>
                    <a:pt x="975" y="1080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369207-C2F4-4B62-8838-2F56AC597E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219200"/>
          </a:xfrm>
        </p:spPr>
        <p:txBody>
          <a:bodyPr/>
          <a:lstStyle/>
          <a:p>
            <a:r>
              <a:rPr sz="2800" dirty="0">
                <a:solidFill>
                  <a:schemeClr val="accent2"/>
                </a:solidFill>
              </a:rPr>
              <a:t>Rio Road Sewer Spill</a:t>
            </a:r>
          </a:p>
          <a:p>
            <a:r>
              <a:rPr sz="2800" dirty="0">
                <a:solidFill>
                  <a:schemeClr val="accent2"/>
                </a:solidFill>
              </a:rPr>
              <a:t>August 31, 2026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51D3D1-60C4-4164-B0F9-731B192A90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724400"/>
          </a:xfrm>
        </p:spPr>
        <p:txBody>
          <a:bodyPr/>
          <a:lstStyle/>
          <a:p>
            <a:r>
              <a:rPr sz="1900" dirty="0">
                <a:solidFill>
                  <a:schemeClr val="accent2"/>
                </a:solidFill>
              </a:rPr>
              <a:t>Location: Rio Road / Calle Hermosa – Sunnyslope flood-control channel crossing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sz="1900" dirty="0">
                <a:solidFill>
                  <a:schemeClr val="accent2"/>
                </a:solidFill>
              </a:rPr>
              <a:t>Approximately 25 gallons of wastewater discharged</a:t>
            </a:r>
          </a:p>
          <a:p>
            <a:r>
              <a:rPr sz="1900" dirty="0">
                <a:solidFill>
                  <a:schemeClr val="accent2"/>
                </a:solidFill>
              </a:rPr>
              <a:t>10-inch steel pipe was confirmed to be an active sewer main</a:t>
            </a:r>
          </a:p>
          <a:p>
            <a:r>
              <a:rPr sz="1900" dirty="0">
                <a:solidFill>
                  <a:schemeClr val="accent2"/>
                </a:solidFill>
              </a:rPr>
              <a:t>Flow entered the flood-control channel and traveled downstream toward the Santa Ana River Basin</a:t>
            </a:r>
          </a:p>
          <a:p>
            <a:r>
              <a:rPr sz="1900" dirty="0">
                <a:solidFill>
                  <a:schemeClr val="accent2"/>
                </a:solidFill>
              </a:rPr>
              <a:t>Temporary repair completed August 31; permanent lining repair completed September 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02FA01-ED0A-AC0C-80EC-D1CA5747168B}"/>
              </a:ext>
            </a:extLst>
          </p:cNvPr>
          <p:cNvSpPr txBox="1"/>
          <p:nvPr/>
        </p:nvSpPr>
        <p:spPr>
          <a:xfrm>
            <a:off x="8382000" y="6281928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3291754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66800"/>
            <a:ext cx="8229600" cy="762000"/>
          </a:xfrm>
        </p:spPr>
        <p:txBody>
          <a:bodyPr/>
          <a:lstStyle/>
          <a:p>
            <a:r>
              <a:rPr sz="2800" dirty="0">
                <a:solidFill>
                  <a:schemeClr val="accent2"/>
                </a:solidFill>
              </a:rPr>
              <a:t>Incident Summary &amp; Timeline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900" dirty="0">
                <a:solidFill>
                  <a:schemeClr val="accent2"/>
                </a:solidFill>
              </a:rPr>
              <a:t>1:00 p.m. – Service Crew began investigating two exposed pipelines believed to be abandoned water mains.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sz="1900" dirty="0">
                <a:solidFill>
                  <a:schemeClr val="accent2"/>
                </a:solidFill>
              </a:rPr>
              <a:t>2:30 p.m. – Crew drilled into both pipes to verify they were not pressurized.</a:t>
            </a:r>
          </a:p>
          <a:p>
            <a:pPr>
              <a:buFont typeface="Arial" panose="020B0604020202020204" pitchFamily="34" charset="0"/>
              <a:buChar char="•"/>
            </a:pPr>
            <a:r>
              <a:rPr sz="1900" dirty="0">
                <a:solidFill>
                  <a:schemeClr val="accent2"/>
                </a:solidFill>
              </a:rPr>
              <a:t>3:25 p.m. – 10-inch steel pipe identified as an active sewer main; wastewater observed leaking from an existing repair band.</a:t>
            </a:r>
          </a:p>
          <a:p>
            <a:pPr>
              <a:buFont typeface="Arial" panose="020B0604020202020204" pitchFamily="34" charset="0"/>
              <a:buChar char="•"/>
            </a:pPr>
            <a:r>
              <a:rPr sz="1900" dirty="0">
                <a:solidFill>
                  <a:schemeClr val="accent2"/>
                </a:solidFill>
              </a:rPr>
              <a:t>3:30 p.m. – Collections Crew notified and dispatched.</a:t>
            </a:r>
          </a:p>
          <a:p>
            <a:pPr>
              <a:buFont typeface="Arial" panose="020B0604020202020204" pitchFamily="34" charset="0"/>
              <a:buChar char="•"/>
            </a:pPr>
            <a:r>
              <a:rPr sz="1900" dirty="0">
                <a:solidFill>
                  <a:schemeClr val="accent2"/>
                </a:solidFill>
              </a:rPr>
              <a:t>4:00 p.m. – Sewer bypass established to reduce flow through the damaged section.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sz="1900" dirty="0">
                <a:solidFill>
                  <a:schemeClr val="accent2"/>
                </a:solidFill>
              </a:rPr>
              <a:t>8:00 p.m. – Temporary repair completed; no additional leakage observed.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439BA01-FAD3-6750-B2C7-B75354CEC212}"/>
              </a:ext>
            </a:extLst>
          </p:cNvPr>
          <p:cNvSpPr txBox="1"/>
          <p:nvPr/>
        </p:nvSpPr>
        <p:spPr>
          <a:xfrm>
            <a:off x="8458200" y="6300216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609600"/>
          </a:xfrm>
        </p:spPr>
        <p:txBody>
          <a:bodyPr/>
          <a:lstStyle/>
          <a:p>
            <a:r>
              <a:rPr sz="2800" dirty="0">
                <a:solidFill>
                  <a:schemeClr val="accent2"/>
                </a:solidFill>
              </a:rPr>
              <a:t>Cause, Response &amp; Repairs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sz="1900" dirty="0">
                <a:solidFill>
                  <a:schemeClr val="accent2"/>
                </a:solidFill>
              </a:rPr>
              <a:t>Cause:</a:t>
            </a:r>
          </a:p>
          <a:p>
            <a:r>
              <a:rPr sz="1900" dirty="0">
                <a:solidFill>
                  <a:schemeClr val="accent2"/>
                </a:solidFill>
              </a:rPr>
              <a:t>Bottom of the 10-inch steel pipe was deteriorated and structurally compromised.</a:t>
            </a:r>
          </a:p>
          <a:p>
            <a:r>
              <a:rPr sz="1900" dirty="0">
                <a:solidFill>
                  <a:schemeClr val="accent2"/>
                </a:solidFill>
              </a:rPr>
              <a:t>Previous repair band had failed/deteriorated.</a:t>
            </a:r>
          </a:p>
          <a:p>
            <a:pPr marL="0" indent="0">
              <a:buNone/>
            </a:pPr>
            <a:r>
              <a:rPr sz="1900" dirty="0">
                <a:solidFill>
                  <a:schemeClr val="accent2"/>
                </a:solidFill>
              </a:rPr>
              <a:t>Contributing Factor:</a:t>
            </a:r>
          </a:p>
          <a:p>
            <a:r>
              <a:rPr sz="1900" dirty="0">
                <a:solidFill>
                  <a:schemeClr val="accent2"/>
                </a:solidFill>
              </a:rPr>
              <a:t>RCSD Atlas Map identifies the sewer line material as vitrified clay pipe (VCP).</a:t>
            </a:r>
          </a:p>
          <a:p>
            <a:r>
              <a:rPr sz="1900" dirty="0">
                <a:solidFill>
                  <a:schemeClr val="accent2"/>
                </a:solidFill>
              </a:rPr>
              <a:t>The sewer crossing over the Sunnyslope flood-control channel is actually steel pipe.</a:t>
            </a:r>
          </a:p>
          <a:p>
            <a:pPr marL="0" indent="0">
              <a:buNone/>
            </a:pPr>
            <a:r>
              <a:rPr sz="1900" dirty="0">
                <a:solidFill>
                  <a:schemeClr val="accent2"/>
                </a:solidFill>
              </a:rPr>
              <a:t>Response:</a:t>
            </a:r>
          </a:p>
          <a:p>
            <a:r>
              <a:rPr sz="1900" dirty="0">
                <a:solidFill>
                  <a:schemeClr val="accent2"/>
                </a:solidFill>
              </a:rPr>
              <a:t>Approximately 25 gallons discharged into the channel.</a:t>
            </a:r>
          </a:p>
          <a:p>
            <a:r>
              <a:rPr sz="1900" dirty="0">
                <a:solidFill>
                  <a:schemeClr val="accent2"/>
                </a:solidFill>
              </a:rPr>
              <a:t>No visible solids, standing wastewater, or observed impacts to aquatic life.</a:t>
            </a:r>
          </a:p>
          <a:p>
            <a:r>
              <a:rPr sz="1900" dirty="0">
                <a:solidFill>
                  <a:schemeClr val="accent2"/>
                </a:solidFill>
              </a:rPr>
              <a:t>Pipe Tech completed permanent lining repair on September 1, 2026.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E42914-A15A-F998-11F9-D93CEF647A0C}"/>
              </a:ext>
            </a:extLst>
          </p:cNvPr>
          <p:cNvSpPr txBox="1"/>
          <p:nvPr/>
        </p:nvSpPr>
        <p:spPr>
          <a:xfrm>
            <a:off x="8534400" y="6400800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838200"/>
          </a:xfrm>
        </p:spPr>
        <p:txBody>
          <a:bodyPr/>
          <a:lstStyle/>
          <a:p>
            <a:r>
              <a:rPr sz="2800" dirty="0">
                <a:solidFill>
                  <a:schemeClr val="accent2"/>
                </a:solidFill>
              </a:rPr>
              <a:t>Corrective Actions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373563"/>
          </a:xfrm>
        </p:spPr>
        <p:txBody>
          <a:bodyPr/>
          <a:lstStyle/>
          <a:p>
            <a:r>
              <a:rPr sz="1900" dirty="0">
                <a:solidFill>
                  <a:schemeClr val="accent2"/>
                </a:solidFill>
              </a:rPr>
              <a:t>Update RCSD Atlas Map/GIS information to correctly identify the pipeline material and active sewer status.</a:t>
            </a:r>
            <a:endParaRPr lang="en-US" sz="1900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sz="1900" dirty="0">
              <a:solidFill>
                <a:schemeClr val="accent2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sz="1900" dirty="0">
                <a:solidFill>
                  <a:schemeClr val="accent2"/>
                </a:solidFill>
              </a:rPr>
              <a:t>Document the repaired crossing and permanent lining repair.</a:t>
            </a:r>
            <a:endParaRPr lang="en-US" sz="1900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sz="1900" dirty="0">
              <a:solidFill>
                <a:schemeClr val="accent2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sz="1900" dirty="0">
                <a:solidFill>
                  <a:schemeClr val="accent2"/>
                </a:solidFill>
              </a:rPr>
              <a:t>Include the location in the District's routine inspection and preventive-maintenance program.</a:t>
            </a:r>
            <a:endParaRPr lang="en-US" sz="1900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sz="1900" dirty="0">
              <a:solidFill>
                <a:schemeClr val="accent2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sz="1900" dirty="0">
                <a:solidFill>
                  <a:schemeClr val="accent2"/>
                </a:solidFill>
              </a:rPr>
              <a:t>Maintain photographs, incident documentation, and repair records for the CIWQS report and future reference.</a:t>
            </a:r>
            <a:endParaRPr lang="en-US" sz="1900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sz="1900" dirty="0">
              <a:solidFill>
                <a:schemeClr val="accent2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sz="1900" dirty="0">
                <a:solidFill>
                  <a:schemeClr val="accent2"/>
                </a:solidFill>
              </a:rPr>
              <a:t>Conclusion: The discharge was stopped through immediate bypass and repair actions, followed by a permanent structural lining repair.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1AFBFA-728D-F9D0-908E-7DC6F90B0F85}"/>
              </a:ext>
            </a:extLst>
          </p:cNvPr>
          <p:cNvSpPr txBox="1"/>
          <p:nvPr/>
        </p:nvSpPr>
        <p:spPr>
          <a:xfrm>
            <a:off x="8302752" y="630021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F73BAD-FE38-3A94-01EB-E5568F66B1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200220-10D8-9C22-1BC2-B646DD610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685800"/>
          </a:xfrm>
        </p:spPr>
        <p:txBody>
          <a:bodyPr/>
          <a:lstStyle/>
          <a:p>
            <a:r>
              <a:rPr lang="en-US" sz="2800" dirty="0">
                <a:solidFill>
                  <a:schemeClr val="accent2"/>
                </a:solidFill>
              </a:rPr>
              <a:t>Pictures</a:t>
            </a:r>
            <a:br>
              <a:rPr lang="en-US" sz="2800" dirty="0">
                <a:solidFill>
                  <a:schemeClr val="accent2"/>
                </a:solidFill>
              </a:rPr>
            </a:br>
            <a:endParaRPr sz="2800" dirty="0">
              <a:solidFill>
                <a:schemeClr val="accent2"/>
              </a:solidFill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1EE5F44-335D-8026-E8FC-67D6196C82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86500" y="2362200"/>
            <a:ext cx="2400300" cy="3200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ABC1AAE-D290-7E1C-5D46-14D55AD3BD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2362200"/>
            <a:ext cx="2400300" cy="3200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89A5F02-B00D-C5B9-2F0D-8A87343DD9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6600" y="2346671"/>
            <a:ext cx="2400300" cy="32004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A997472-67AD-39FE-938D-BA1FD67CF64C}"/>
              </a:ext>
            </a:extLst>
          </p:cNvPr>
          <p:cNvSpPr txBox="1"/>
          <p:nvPr/>
        </p:nvSpPr>
        <p:spPr>
          <a:xfrm>
            <a:off x="8394192" y="613562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5825157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CB81D5-334D-75C5-ED3E-CA27236FCA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4F571-F745-5706-2332-01354C7D60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685800"/>
          </a:xfrm>
        </p:spPr>
        <p:txBody>
          <a:bodyPr/>
          <a:lstStyle/>
          <a:p>
            <a:r>
              <a:rPr lang="en-US" sz="2800" dirty="0">
                <a:solidFill>
                  <a:schemeClr val="accent2"/>
                </a:solidFill>
              </a:rPr>
              <a:t>Pictures</a:t>
            </a:r>
            <a:br>
              <a:rPr lang="en-US" sz="2800" dirty="0">
                <a:solidFill>
                  <a:schemeClr val="accent2"/>
                </a:solidFill>
              </a:rPr>
            </a:br>
            <a:endParaRPr sz="2800" dirty="0">
              <a:solidFill>
                <a:schemeClr val="accent2"/>
              </a:solidFill>
            </a:endParaRP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22B3C864-0ED5-809A-81A2-EF8181BC60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" y="2198244"/>
            <a:ext cx="2730500" cy="364066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94D42C2-B61A-BCB2-0BA8-EA6CA5D6B5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6600" y="2198244"/>
            <a:ext cx="2730500" cy="364066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96D3F96-F055-241F-388D-53EC1BED0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1187" y="2194994"/>
            <a:ext cx="2749877" cy="366915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FDA9DB2-AAAA-DA67-EFD5-067C24A8E456}"/>
              </a:ext>
            </a:extLst>
          </p:cNvPr>
          <p:cNvSpPr txBox="1"/>
          <p:nvPr/>
        </p:nvSpPr>
        <p:spPr>
          <a:xfrm>
            <a:off x="8534400" y="6324600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2658900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4D030C-5D72-0BF3-8E34-75C4B8961F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1ED757-7346-5F63-AFFE-02876AB974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685800"/>
          </a:xfrm>
        </p:spPr>
        <p:txBody>
          <a:bodyPr/>
          <a:lstStyle/>
          <a:p>
            <a:r>
              <a:rPr lang="en-US" sz="2800" dirty="0">
                <a:solidFill>
                  <a:schemeClr val="accent2"/>
                </a:solidFill>
              </a:rPr>
              <a:t>Pictures</a:t>
            </a:r>
            <a:br>
              <a:rPr lang="en-US" sz="2800" dirty="0">
                <a:solidFill>
                  <a:schemeClr val="accent2"/>
                </a:solidFill>
              </a:rPr>
            </a:br>
            <a:endParaRPr sz="2800" dirty="0">
              <a:solidFill>
                <a:schemeClr val="accent2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E2AC9D7-73DA-3E89-2FDD-DC7589A006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387" y="2421788"/>
            <a:ext cx="4438220" cy="332866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E3ABBFA-4B5F-F932-7E9D-470B160104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421787"/>
            <a:ext cx="4460369" cy="334527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AC9A96D-8C73-F5D5-E048-546E124E5131}"/>
              </a:ext>
            </a:extLst>
          </p:cNvPr>
          <p:cNvSpPr txBox="1"/>
          <p:nvPr/>
        </p:nvSpPr>
        <p:spPr>
          <a:xfrm>
            <a:off x="8458200" y="6117336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2462450213"/>
      </p:ext>
    </p:extLst>
  </p:cSld>
  <p:clrMapOvr>
    <a:masterClrMapping/>
  </p:clrMapOvr>
</p:sld>
</file>

<file path=ppt/theme/theme1.xml><?xml version="1.0" encoding="utf-8"?>
<a:theme xmlns:a="http://schemas.openxmlformats.org/drawingml/2006/main" name="RCSD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18958</TotalTime>
  <Words>360</Words>
  <Application>Microsoft Office PowerPoint</Application>
  <PresentationFormat>On-screen Show (4:3)</PresentationFormat>
  <Paragraphs>45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RCSD</vt:lpstr>
      <vt:lpstr>Rio Road Sewer Spill August 31, 2026</vt:lpstr>
      <vt:lpstr>Incident Summary &amp; Timeline</vt:lpstr>
      <vt:lpstr>Cause, Response &amp; Repairs</vt:lpstr>
      <vt:lpstr>Corrective Actions</vt:lpstr>
      <vt:lpstr>Pictures </vt:lpstr>
      <vt:lpstr>Pictures </vt:lpstr>
      <vt:lpstr>Pictures </vt:lpstr>
    </vt:vector>
  </TitlesOfParts>
  <Company>Michael Merino Architects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Brian Jennings</dc:creator>
  <cp:lastModifiedBy>Melissa Trujillo</cp:lastModifiedBy>
  <cp:revision>258</cp:revision>
  <cp:lastPrinted>2026-09-03T18:13:35Z</cp:lastPrinted>
  <dcterms:created xsi:type="dcterms:W3CDTF">2009-05-29T18:33:58Z</dcterms:created>
  <dcterms:modified xsi:type="dcterms:W3CDTF">2026-09-03T18:17:35Z</dcterms:modified>
</cp:coreProperties>
</file>