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9" r:id="rId2"/>
    <p:sldId id="358" r:id="rId3"/>
    <p:sldId id="422" r:id="rId4"/>
    <p:sldId id="400" r:id="rId5"/>
    <p:sldId id="423" r:id="rId6"/>
    <p:sldId id="424" r:id="rId7"/>
    <p:sldId id="421" r:id="rId8"/>
    <p:sldId id="425" r:id="rId9"/>
    <p:sldId id="426" r:id="rId10"/>
    <p:sldId id="427" r:id="rId11"/>
    <p:sldId id="428" r:id="rId12"/>
    <p:sldId id="429" r:id="rId13"/>
    <p:sldId id="430" r:id="rId14"/>
    <p:sldId id="320" r:id="rId15"/>
    <p:sldId id="31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0086EA"/>
    <a:srgbClr val="292929"/>
    <a:srgbClr val="000000"/>
    <a:srgbClr val="003399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8" autoAdjust="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296E7364-FD99-42E2-939A-8A468BA4C380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241D799-8E5F-4FCD-B852-A9FBD3368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13A8810-3BB5-4FDF-AB62-02243E4AB83A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8F27417-1DE2-4B56-AFF3-2EC3419FC7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B2E57-16CD-6F87-C6AC-5BE0978D9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0D2E-791D-9BB2-051D-9E0A910D6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C56F-9879-BFE4-DFF9-5378889E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8266" y="6007934"/>
            <a:ext cx="10207760" cy="85006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7887F70-AA86-3908-67B6-990401112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23FBB-001A-0C85-5779-DC6022AB3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A1F8A-DC40-9AD7-726D-DB9133F28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CF36356-BDD5-6FB9-2A4C-3E8023FC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30AAC9-9B87-34F0-F6EB-0568B6CD8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A3EAF8-AD64-3781-1029-A9C54725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6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33B25E0-D69E-896E-47C4-B721D789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D91289-914C-445B-D704-9C1288C1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84F75DE-7643-8147-94ED-38D7E02E3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6" descr="water dri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0"/>
          <p:cNvGrpSpPr>
            <a:grpSpLocks/>
          </p:cNvGrpSpPr>
          <p:nvPr userDrawn="1"/>
        </p:nvGrpSpPr>
        <p:grpSpPr bwMode="auto">
          <a:xfrm>
            <a:off x="152400" y="381000"/>
            <a:ext cx="1295400" cy="1295400"/>
            <a:chOff x="152400" y="381000"/>
            <a:chExt cx="1295400" cy="1295400"/>
          </a:xfrm>
        </p:grpSpPr>
        <p:pic>
          <p:nvPicPr>
            <p:cNvPr id="1042" name="Picture 18" descr="RCSD Logo for ppt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18FF25"/>
                </a:clrFrom>
                <a:clrTo>
                  <a:srgbClr val="18FF2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381000"/>
              <a:ext cx="1295400" cy="129540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</p:spPr>
        </p:pic>
        <p:sp>
          <p:nvSpPr>
            <p:cNvPr id="1044" name="AutoShape 20"/>
            <p:cNvSpPr>
              <a:spLocks noChangeArrowheads="1"/>
            </p:cNvSpPr>
            <p:nvPr userDrawn="1"/>
          </p:nvSpPr>
          <p:spPr bwMode="auto">
            <a:xfrm>
              <a:off x="152400" y="381000"/>
              <a:ext cx="1295400" cy="1295400"/>
            </a:xfrm>
            <a:custGeom>
              <a:avLst/>
              <a:gdLst>
                <a:gd name="G0" fmla="+- 975 0 0"/>
                <a:gd name="G1" fmla="+- 21600 0 975"/>
                <a:gd name="G2" fmla="+- 21600 0 9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975" y="10800"/>
                  </a:moveTo>
                  <a:cubicBezTo>
                    <a:pt x="975" y="16226"/>
                    <a:pt x="5374" y="20625"/>
                    <a:pt x="10800" y="20625"/>
                  </a:cubicBezTo>
                  <a:cubicBezTo>
                    <a:pt x="16226" y="20625"/>
                    <a:pt x="20625" y="16226"/>
                    <a:pt x="20625" y="10800"/>
                  </a:cubicBezTo>
                  <a:cubicBezTo>
                    <a:pt x="20625" y="5374"/>
                    <a:pt x="16226" y="975"/>
                    <a:pt x="10800" y="975"/>
                  </a:cubicBezTo>
                  <a:cubicBezTo>
                    <a:pt x="5374" y="975"/>
                    <a:pt x="975" y="5374"/>
                    <a:pt x="975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9AB982-05B4-A8CF-CB60-48DF57EF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/>
          <a:lstStyle/>
          <a:p>
            <a:fld id="{05F10A6A-6FF3-4C95-9872-E7DC035CC0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5E1B-01AE-4F1D-97A6-605E0EFD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2667000"/>
          </a:xfrm>
        </p:spPr>
        <p:txBody>
          <a:bodyPr/>
          <a:lstStyle/>
          <a:p>
            <a:pPr algn="l"/>
            <a:br>
              <a:rPr lang="en-US" sz="3600" b="1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sz="2800" b="1" u="sng" dirty="0">
                <a:solidFill>
                  <a:schemeClr val="accent2"/>
                </a:solidFill>
              </a:rPr>
              <a:t>Director Memorandum 2025-74</a:t>
            </a:r>
            <a:br>
              <a:rPr lang="en-US" sz="2800" b="1" u="sng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Consideration to Award Professional Services Contract and Approve Master Consulting Agreement for Architectural and Engineering Services – Bldg. Project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396D3-E760-4B33-A841-82A67801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676400"/>
          </a:xfrm>
        </p:spPr>
        <p:txBody>
          <a:bodyPr/>
          <a:lstStyle/>
          <a:p>
            <a:pPr algn="l"/>
            <a:endParaRPr lang="en-US" sz="1600" i="1" dirty="0">
              <a:solidFill>
                <a:srgbClr val="0033CC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i="1" dirty="0">
              <a:solidFill>
                <a:schemeClr val="accent2"/>
              </a:solidFill>
            </a:endParaRPr>
          </a:p>
          <a:p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</a:rPr>
              <a:t>August 7, 2025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9A44-741D-EE0A-40EF-3199DCAE8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1949-AC2A-B20B-B941-A1C4B4E49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757B-A9D9-181E-5D81-B26228C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Preferred Firm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BBDCD-AC24-BCA7-4A5E-A63DB990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SVA Architects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ea typeface="Times New Roman" panose="02020603050405020304" pitchFamily="18" charset="0"/>
              </a:rPr>
              <a:t>Demonstrated strongest understanding of the District’s vision, scope, implementation challenges and preferred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ea typeface="Times New Roman" panose="02020603050405020304" pitchFamily="18" charset="0"/>
              </a:rPr>
              <a:t>Ability to enter into Master Consulting Agreement (reviewed by General Counsel)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ea typeface="Times New Roman" panose="02020603050405020304" pitchFamily="18" charset="0"/>
              </a:rPr>
              <a:t>Relevant work: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ea typeface="Times New Roman" panose="02020603050405020304" pitchFamily="18" charset="0"/>
              </a:rPr>
              <a:t>City of Jurupa Valley City Hall Remodeling &amp; Building Addition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ea typeface="Times New Roman" panose="02020603050405020304" pitchFamily="18" charset="0"/>
              </a:rPr>
              <a:t>Monte Vista Water District Master Plan &amp; Renovation</a:t>
            </a:r>
            <a:endParaRPr lang="en-US" sz="1600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1822B-F1E3-9EC8-1116-61EFAE6A3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E44FF-9D54-87E3-02B4-A469B3C2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10" y="3697937"/>
            <a:ext cx="5859780" cy="308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63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F1566-65C5-2EC8-1DCD-F9A30564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6A56-6431-C506-FE73-2D385DB9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Project Schedule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20D8E-BFB2-AB72-96D7-45F3957A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Now – June 2026 (1 year): Pre-Design through Bid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ea typeface="Times New Roman" panose="02020603050405020304" pitchFamily="18" charset="0"/>
              </a:rPr>
              <a:t>July 2026 – July 2027 (1 year): Construction, close-out, and move-in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  <a:ea typeface="Times New Roman" panose="02020603050405020304" pitchFamily="18" charset="0"/>
              </a:rPr>
              <a:t>Schedule subject to change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A56DC-9264-0276-AFC6-AFB99E583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7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C104F-24D2-C440-246E-8EAFD279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B3F9-931D-BBD3-940C-8D4E4B52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Budget Considerations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896BE-7A60-DD68-B9DA-DC0D09B6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Proposed Cost: </a:t>
            </a:r>
            <a:r>
              <a:rPr lang="en-US" sz="2000" b="1" u="dbl" dirty="0">
                <a:solidFill>
                  <a:schemeClr val="accent2"/>
                </a:solidFill>
                <a:ea typeface="Times New Roman" panose="02020603050405020304" pitchFamily="18" charset="0"/>
              </a:rPr>
              <a:t>$1,324,795</a:t>
            </a: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 (all scope items)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Proposed Contingency: </a:t>
            </a:r>
            <a:r>
              <a:rPr lang="en-US" sz="2000" b="1" u="dbl" dirty="0">
                <a:solidFill>
                  <a:schemeClr val="accent2"/>
                </a:solidFill>
                <a:ea typeface="Times New Roman" panose="02020603050405020304" pitchFamily="18" charset="0"/>
              </a:rPr>
              <a:t>$175,205</a:t>
            </a: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 (~13%)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Proposed Total Authorization: </a:t>
            </a:r>
            <a:r>
              <a:rPr lang="en-US" sz="2000" b="1" u="dbl" dirty="0">
                <a:solidFill>
                  <a:schemeClr val="accent2"/>
                </a:solidFill>
                <a:ea typeface="Times New Roman" panose="02020603050405020304" pitchFamily="18" charset="0"/>
              </a:rPr>
              <a:t>$1,500,000</a:t>
            </a:r>
            <a:endParaRPr lang="en-US" sz="2000" b="1" u="dbl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3AC79-6339-43EA-4C45-DBD0B37B2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1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F23DB-16FD-7E8C-F5BF-BA58EEAB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F999-E72E-4242-3F4A-5C163594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Budget Considerations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DC060-666A-1CD1-2E29-39A9CC07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Proposed Budget Amendments: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u="dbl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General Fund Ln. 57 ‘Admin. Bldg. Proj’ - $675,000 to </a:t>
            </a:r>
            <a:r>
              <a:rPr lang="en-US" sz="1800" b="1" u="dbl" dirty="0">
                <a:solidFill>
                  <a:schemeClr val="accent2"/>
                </a:solidFill>
                <a:ea typeface="Times New Roman" panose="02020603050405020304" pitchFamily="18" charset="0"/>
              </a:rPr>
              <a:t>$1,500,000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Funding Source: General Fund LAIF Unrestricted Property Tax Reserve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Current Balance: ~$6.5 million</a:t>
            </a:r>
          </a:p>
          <a:p>
            <a:pPr marL="457200" lvl="1" indent="0">
              <a:buNone/>
            </a:pPr>
            <a:r>
              <a:rPr lang="en-US" sz="1800" b="1" u="dbl" dirty="0">
                <a:solidFill>
                  <a:schemeClr val="accent2"/>
                </a:solidFill>
                <a:ea typeface="Times New Roman" panose="02020603050405020304" pitchFamily="18" charset="0"/>
              </a:rPr>
              <a:t>  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General Fund Ln. 60 ‘Transfer from Proj Admin </a:t>
            </a:r>
            <a:r>
              <a:rPr lang="en-US" sz="1800" dirty="0" err="1">
                <a:solidFill>
                  <a:schemeClr val="accent2"/>
                </a:solidFill>
                <a:ea typeface="Times New Roman" panose="02020603050405020304" pitchFamily="18" charset="0"/>
              </a:rPr>
              <a:t>Bldg</a:t>
            </a: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 Reserves’ - $675,000 to </a:t>
            </a:r>
            <a:r>
              <a:rPr lang="en-US" sz="1800" b="1" u="dbl" dirty="0">
                <a:solidFill>
                  <a:schemeClr val="accent2"/>
                </a:solidFill>
                <a:ea typeface="Times New Roman" panose="02020603050405020304" pitchFamily="18" charset="0"/>
              </a:rPr>
              <a:t>$0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Note: Amount reduced as these are restricted loan proceeds to be utilized towards construction costs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1" u="dbl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b="1" u="dbl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A618B-AF90-E5C7-CEA5-CA4D0ED1B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6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684B-CF7E-42EF-ABD5-BABF2C30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6962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Recommendation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33158-3E36-D379-38FE-FBE9621F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1800" dirty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en-US" sz="2000" b="0" i="0" dirty="0">
                <a:solidFill>
                  <a:schemeClr val="accent2"/>
                </a:solidFill>
              </a:rPr>
              <a:t>Staff recommends the Board of Directors consider the following actions:</a:t>
            </a:r>
          </a:p>
          <a:p>
            <a:pPr algn="just"/>
            <a:endParaRPr lang="en-US" sz="2000" dirty="0">
              <a:solidFill>
                <a:schemeClr val="accent2"/>
              </a:solidFill>
              <a:effectLst/>
            </a:endParaRPr>
          </a:p>
          <a:p>
            <a:pPr lvl="1" algn="just"/>
            <a:r>
              <a:rPr lang="en-US" sz="1800" b="0" i="0" dirty="0">
                <a:solidFill>
                  <a:schemeClr val="accent2"/>
                </a:solidFill>
              </a:rPr>
              <a:t>Accept Fee Proposal and enter into Master Consulting Agreement with SVA Architects for Bldg. Project.</a:t>
            </a: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Authorize architectural and engineering design costs up to $1,500,000.</a:t>
            </a: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Issue a TO </a:t>
            </a:r>
            <a:r>
              <a:rPr lang="en-US" sz="1800" dirty="0" err="1">
                <a:solidFill>
                  <a:schemeClr val="accent2"/>
                </a:solidFill>
              </a:rPr>
              <a:t>to</a:t>
            </a:r>
            <a:r>
              <a:rPr lang="en-US" sz="1800" dirty="0">
                <a:solidFill>
                  <a:schemeClr val="accent2"/>
                </a:solidFill>
              </a:rPr>
              <a:t> SVA Architects for $1,324,795 and allow issuance of individual TO’s for unforeseen design costs up to $1,500,000.</a:t>
            </a: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Amend the FY 2025|2026 General Fund Budget</a:t>
            </a:r>
          </a:p>
          <a:p>
            <a:pPr lvl="2" algn="just"/>
            <a:r>
              <a:rPr lang="en-US" sz="1800" dirty="0">
                <a:solidFill>
                  <a:schemeClr val="accent2"/>
                </a:solidFill>
              </a:rPr>
              <a:t>Ln. 57: $675,000 to $1,500,000; Ln. 60: $675,000 to $0</a:t>
            </a:r>
          </a:p>
          <a:p>
            <a:pPr lvl="1" algn="just"/>
            <a:r>
              <a:rPr lang="en-US" sz="1800" dirty="0">
                <a:solidFill>
                  <a:schemeClr val="accent2"/>
                </a:solidFill>
              </a:rPr>
              <a:t>Utilize $1,500,000 from GF Unrestricted Property Tax Reserve </a:t>
            </a:r>
          </a:p>
          <a:p>
            <a:pPr lvl="1" algn="just"/>
            <a:endParaRPr lang="en-US" sz="1800" b="0" i="0" dirty="0">
              <a:solidFill>
                <a:schemeClr val="accent2"/>
              </a:solidFill>
            </a:endParaRPr>
          </a:p>
          <a:p>
            <a:pPr lvl="1" algn="just"/>
            <a:endParaRPr lang="en-US" sz="1800" dirty="0">
              <a:solidFill>
                <a:schemeClr val="accent2"/>
              </a:solidFill>
              <a:effectLst/>
            </a:endParaRPr>
          </a:p>
          <a:p>
            <a:pPr marL="0" indent="0" algn="just">
              <a:buNone/>
            </a:pPr>
            <a:endParaRPr lang="en-US" sz="1800" b="0" i="0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7036C-8765-1BD5-8FA3-CDAA8FAD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/>
          <p:cNvSpPr txBox="1"/>
          <p:nvPr/>
        </p:nvSpPr>
        <p:spPr>
          <a:xfrm>
            <a:off x="2819400" y="5638800"/>
            <a:ext cx="3505200" cy="5334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Rubidoux Community Services District</a:t>
            </a:r>
          </a:p>
          <a:p>
            <a:pPr algn="ctr" defTabSz="457200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Office: 951.684.7580</a:t>
            </a:r>
          </a:p>
          <a:p>
            <a:pPr algn="ctr">
              <a:defRPr lang="en-US"/>
            </a:pPr>
            <a:r>
              <a:rPr lang="en-US" sz="1000" dirty="0">
                <a:solidFill>
                  <a:srgbClr val="193B73"/>
                </a:solidFill>
                <a:latin typeface="Arial" charset="77"/>
                <a:ea typeface="Arial" charset="77"/>
                <a:cs typeface="Arial" charset="77"/>
              </a:rPr>
              <a:t>www.rcsd.org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90799" y="2286000"/>
            <a:ext cx="3962402" cy="1020618"/>
            <a:chOff x="2057399" y="1981200"/>
            <a:chExt cx="5029201" cy="1295400"/>
          </a:xfrm>
          <a:effectLst>
            <a:reflection blurRad="25400" stA="50000" endA="300" endPos="60000" dir="5400000" sy="-100000" algn="bl" rotWithShape="0"/>
          </a:effectLst>
        </p:grpSpPr>
        <p:sp>
          <p:nvSpPr>
            <p:cNvPr id="16" name="Rounded Rectangle 15"/>
            <p:cNvSpPr/>
            <p:nvPr/>
          </p:nvSpPr>
          <p:spPr>
            <a:xfrm>
              <a:off x="2057400" y="1981200"/>
              <a:ext cx="5029200" cy="1295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399" y="1981200"/>
              <a:ext cx="50292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accent2"/>
                  </a:solidFill>
                </a:rPr>
                <a:t>Questions</a:t>
              </a:r>
            </a:p>
          </p:txBody>
        </p:sp>
      </p:grpSp>
      <p:sp>
        <p:nvSpPr>
          <p:cNvPr id="18" name="Slide Number Placeholder 1"/>
          <p:cNvSpPr>
            <a:spLocks noGrp="1"/>
          </p:cNvSpPr>
          <p:nvPr/>
        </p:nvSpPr>
        <p:spPr>
          <a:xfrm>
            <a:off x="76200" y="63246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E0F86-530E-0543-A407-2D1212571E0B}" type="slidenum">
              <a:rPr lang="en-US"/>
              <a:t>15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FFD02-7CA1-F0D7-3740-5AFD6E1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3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5EB5E-5F2F-A1FB-E8F1-4A2C9081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7762-72C9-0620-4D90-DD8977F3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B85D9-4FC9-2F86-512D-13DE546C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Past efforts: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Construction of a new two-story glass “wavy” building on the vacant lot diagonally across from the current Administration Building at 3590 Rubidoux Blvd. (2008-2017)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Acquisition of the County Fleet Services Building at 5293 Mission Blvd., either independently or in partnership with the City of Jurupa Valley (2018-2021)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Utilization of the Rubidoux Family Resource Center (5473 Mission Blvd.) for administrative functions, with a remodel of the existing facility at 3590 Rubidoux Blvd. for field operations (2021-2024)</a:t>
            </a:r>
            <a:endParaRPr lang="en-US" sz="1800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BFA1D-6AEC-3278-B993-C4A845C2B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45A5-F964-F92C-F70B-1AE3D6645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FDBA-8695-8FBE-89BC-3F8B74BC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Background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EDB75-6BDB-AC87-CFB1-C318C58B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Current effort: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Remodel of existing Administrative Building and construction of a new Operations Building on the District-owned 2.3-acre parcel diagonally across the street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	</a:t>
            </a:r>
            <a:r>
              <a:rPr lang="en-US" sz="3200" u="sng" dirty="0">
                <a:solidFill>
                  <a:schemeClr val="accent2"/>
                </a:solidFill>
                <a:ea typeface="Times New Roman" panose="02020603050405020304" pitchFamily="18" charset="0"/>
              </a:rPr>
              <a:t>Single campus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Consolidate field and administrative functions</a:t>
            </a:r>
          </a:p>
          <a:p>
            <a:pPr lvl="2"/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More collaborative and efficient work environment</a:t>
            </a:r>
            <a:endParaRPr lang="en-US" sz="1800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FEBCD-FAED-4C36-04B5-CF9AACC64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40BBDAD-5151-6195-6B0A-916CA3398CB6}"/>
              </a:ext>
            </a:extLst>
          </p:cNvPr>
          <p:cNvSpPr/>
          <p:nvPr/>
        </p:nvSpPr>
        <p:spPr>
          <a:xfrm>
            <a:off x="2057400" y="34290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A7B8-28AB-F4C2-EDC2-21F317100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C0C8-9179-B60B-136A-B0614C1E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Single Campus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A2078-9DBB-95FC-4287-528B46C2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6211"/>
            <a:ext cx="3641103" cy="436097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BE3AA-CE17-81C0-F25E-EE1B7E303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D06E9-43B5-F1E7-1041-7DDC18FE0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896211"/>
            <a:ext cx="4411744" cy="4329281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9CEFE4-AB0A-14EF-203F-437BA36EA247}"/>
              </a:ext>
            </a:extLst>
          </p:cNvPr>
          <p:cNvSpPr txBox="1"/>
          <p:nvPr/>
        </p:nvSpPr>
        <p:spPr>
          <a:xfrm>
            <a:off x="2133600" y="4343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.67-acres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FCE3FC-EE20-6E11-E6AF-B7EE101855AC}"/>
              </a:ext>
            </a:extLst>
          </p:cNvPr>
          <p:cNvSpPr txBox="1"/>
          <p:nvPr/>
        </p:nvSpPr>
        <p:spPr>
          <a:xfrm>
            <a:off x="6019800" y="4191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2.3-acres</a:t>
            </a:r>
          </a:p>
        </p:txBody>
      </p:sp>
    </p:spTree>
    <p:extLst>
      <p:ext uri="{BB962C8B-B14F-4D97-AF65-F5344CB8AC3E}">
        <p14:creationId xmlns:p14="http://schemas.microsoft.com/office/powerpoint/2010/main" val="405299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013D8-C70A-DC35-3B94-67C7BA191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EFAE-9915-9F97-81BF-583B5FBE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Project Overview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13D39-1218-1927-B103-0A352A75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Administration Building (3590 Rubidoux)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Modernize (preferred)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Reconfiguration of interior space for operational efficiency and customer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ADA upgrades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Seismic retrofitting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Energy efficient 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Updated audio/visual systems and furniture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Exterior improvements: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Relocate emergency generator and fuel tank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Enhance pedestrian and vehicle circulation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D5055-7F05-84D0-1F90-9AB013276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FB217-7023-5001-2AE8-6F35459CF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8EBF-7B15-3F4F-C252-E657C54D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Project Overview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A6A75-E8D0-1DC0-5E72-2291613C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New Operations Center (2.3-acre vacant lot)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Pre-engineered or custom metal building with administrative areas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Vehicle maintenance bays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Secure storage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Employee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Exterior improvements: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Dedicated parking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Fuel and generator locations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EV charging infrastructure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Stormwater management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Fencing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Lighting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Vehicle washing station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Site security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3FB901-EFE2-0B2D-135A-9D6AF3DCC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4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778E-4BC1-05F7-125D-BC3DC408C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96F8-37DF-D0EE-4EF9-B7BD0B30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Project Overview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197DA-F4C3-E435-00AB-A23B8FC1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Scope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Design (concurrently) and construction (concurrently or close succession)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Admin Building: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Preference: retain and modernize building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     But…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Evaluation of existing building: hazmat survey, as-built drawings, and structural/condition analysis with </a:t>
            </a:r>
            <a:r>
              <a:rPr lang="en-US" sz="1800" u="sng" dirty="0">
                <a:solidFill>
                  <a:schemeClr val="accent2"/>
                </a:solidFill>
                <a:ea typeface="Times New Roman" panose="02020603050405020304" pitchFamily="18" charset="0"/>
              </a:rPr>
              <a:t>scenario options</a:t>
            </a: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 (remodel vs. replacement cost)</a:t>
            </a:r>
            <a:endParaRPr lang="en-US" sz="1800" u="sng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BF9ED-51FF-E2B8-E0C1-2E9B1E1BF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3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ACF-7BA8-299A-436E-C0FC8352B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4F74-F204-FD7E-A37B-7E1139B1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Scope of Services and Deliverables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92181-A84D-6C48-AEB4-5327E22A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Scope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Facility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Programming &amp; Space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Design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Permitting &amp; Agency Coordination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Cost Estimating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Bid &amp; Construction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Stakeholder Engagement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Furniture &amp; A/V Design Support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Need: Architectural and Engineering Design Services Firm            </a:t>
            </a:r>
            <a:r>
              <a:rPr lang="en-US" u="sng" dirty="0">
                <a:solidFill>
                  <a:srgbClr val="FF0000"/>
                </a:solidFill>
                <a:ea typeface="Times New Roman" panose="02020603050405020304" pitchFamily="18" charset="0"/>
              </a:rPr>
              <a:t>RFP</a:t>
            </a: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2CB82-8ED0-A19C-0270-536EB7FF6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2D08459-5D8A-5F9B-A3F4-CB24AA2A17D6}"/>
              </a:ext>
            </a:extLst>
          </p:cNvPr>
          <p:cNvSpPr/>
          <p:nvPr/>
        </p:nvSpPr>
        <p:spPr>
          <a:xfrm>
            <a:off x="990600" y="4868944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219DF6-FF99-714B-83F0-A401D34B4D50}"/>
              </a:ext>
            </a:extLst>
          </p:cNvPr>
          <p:cNvSpPr/>
          <p:nvPr/>
        </p:nvSpPr>
        <p:spPr>
          <a:xfrm>
            <a:off x="7086600" y="5943600"/>
            <a:ext cx="533400" cy="3126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C4CB2-361C-3D45-5593-A86840331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BE95-CDCC-4177-438E-176DECA3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066800"/>
            <a:ext cx="8915400" cy="685800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Request For Proposal (RFP)</a:t>
            </a:r>
            <a:br>
              <a:rPr lang="en-US" sz="24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250C3-26FC-17BB-1847-53F515E6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Released: May 15,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Mandatory site walk: May 27,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Due date: July 3, 2025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a typeface="Times New Roman" panose="02020603050405020304" pitchFamily="18" charset="0"/>
              </a:rPr>
              <a:t>Selection Criteria: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Project Understanding / Approach – 45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Firm Qualifications and Experience – 40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  <a:ea typeface="Times New Roman" panose="02020603050405020304" pitchFamily="18" charset="0"/>
              </a:rPr>
              <a:t>Project Schedule – 15 Points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4 proposals received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2 interviews conducted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1 clear firm……..</a:t>
            </a:r>
            <a:endParaRPr lang="en-US" sz="2200" dirty="0">
              <a:solidFill>
                <a:schemeClr val="accent6"/>
              </a:solidFill>
              <a:ea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CE0CE-0C7F-822E-4113-7AA03676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F10A6A-6FF3-4C95-9872-E7DC035CC0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08613"/>
      </p:ext>
    </p:extLst>
  </p:cSld>
  <p:clrMapOvr>
    <a:masterClrMapping/>
  </p:clrMapOvr>
</p:sld>
</file>

<file path=ppt/theme/theme1.xml><?xml version="1.0" encoding="utf-8"?>
<a:theme xmlns:a="http://schemas.openxmlformats.org/drawingml/2006/main" name="RCS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5054</TotalTime>
  <Words>745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RCSD</vt:lpstr>
      <vt:lpstr>  Director Memorandum 2025-74 Consideration to Award Professional Services Contract and Approve Master Consulting Agreement for Architectural and Engineering Services – Bldg. Project</vt:lpstr>
      <vt:lpstr>Background </vt:lpstr>
      <vt:lpstr>Background </vt:lpstr>
      <vt:lpstr>Single Campus</vt:lpstr>
      <vt:lpstr>Project Overview </vt:lpstr>
      <vt:lpstr>Project Overview </vt:lpstr>
      <vt:lpstr>Project Overview </vt:lpstr>
      <vt:lpstr>Scope of Services and Deliverables </vt:lpstr>
      <vt:lpstr>Request For Proposal (RFP) </vt:lpstr>
      <vt:lpstr>Preferred Firm </vt:lpstr>
      <vt:lpstr>Project Schedule </vt:lpstr>
      <vt:lpstr>Budget Considerations </vt:lpstr>
      <vt:lpstr>Budget Considerations </vt:lpstr>
      <vt:lpstr>Recommendation</vt:lpstr>
      <vt:lpstr>PowerPoint Presentation</vt:lpstr>
    </vt:vector>
  </TitlesOfParts>
  <Company>Michael Merino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Jennings</dc:creator>
  <cp:lastModifiedBy>Melissa Trujillo</cp:lastModifiedBy>
  <cp:revision>321</cp:revision>
  <cp:lastPrinted>2025-08-07T20:59:18Z</cp:lastPrinted>
  <dcterms:created xsi:type="dcterms:W3CDTF">2009-05-29T18:33:58Z</dcterms:created>
  <dcterms:modified xsi:type="dcterms:W3CDTF">2025-08-07T21:00:21Z</dcterms:modified>
</cp:coreProperties>
</file>