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49808" y="786384"/>
            <a:ext cx="6858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RUBIDOUX COMMUNITY SERVICES DISTRICT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536192"/>
            <a:ext cx="7040880" cy="1325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Aptos"/>
              </a:defRPr>
            </a:pPr>
            <a:r>
              <a:t>Fire Station 38</a:t>
            </a:r>
            <a:br/>
            <a:r>
              <a:t>Roof Replacement Update</a:t>
            </a:r>
          </a:p>
        </p:txBody>
      </p:sp>
      <p:sp>
        <p:nvSpPr>
          <p:cNvPr id="6" name="Rectangle 5"/>
          <p:cNvSpPr/>
          <p:nvPr/>
        </p:nvSpPr>
        <p:spPr>
          <a:xfrm>
            <a:off x="768096" y="4078224"/>
            <a:ext cx="960120" cy="54864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8096" y="4343400"/>
            <a:ext cx="512064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October 15, 2026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768096" y="6291072"/>
            <a:ext cx="64008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CDD8E1"/>
                </a:solidFill>
                <a:latin typeface="Aptos"/>
              </a:defRPr>
            </a:pPr>
            <a:r>
              <a:t>BOARD PROGRESS REPORT  |  OCTOBER 2026</a:t>
            </a:r>
          </a:p>
        </p:txBody>
      </p:sp>
      <p:pic>
        <p:nvPicPr>
          <p:cNvPr id="12" name="Picture 11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248" y="1984248"/>
            <a:ext cx="265176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Background &amp; Board Authorization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dirty="0"/>
              <a:t>Summarize the emergency, prior repairs, and Board action authorizing the work.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417320"/>
            <a:ext cx="6583680" cy="5024262"/>
          </a:xfrm>
          <a:prstGeom prst="roundRect">
            <a:avLst>
              <a:gd name="adj" fmla="val 8000"/>
            </a:avLst>
          </a:prstGeom>
          <a:solidFill>
            <a:srgbClr val="F6F8FA"/>
          </a:solidFill>
          <a:ln>
            <a:solidFill>
              <a:srgbClr val="E2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4672" y="1627632"/>
            <a:ext cx="6126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2D5B82"/>
                </a:solidFill>
                <a:latin typeface="Aptos"/>
              </a:defRPr>
            </a:pPr>
            <a:r>
              <a:t>BOARD ACTION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1993392"/>
            <a:ext cx="6080760" cy="951030"/>
          </a:xfrm>
          <a:prstGeom prst="rect">
            <a:avLst/>
          </a:prstGeom>
          <a:noFill/>
        </p:spPr>
        <p:txBody>
          <a:bodyPr wrap="square" lIns="36576" tIns="36576" rIns="36576" bIns="36576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rPr lang="en-US" dirty="0"/>
              <a:t>DM 2026-85 (October 1, 2026) – Board approved emergency award of the Fire Station 38 Tile Roof Replacement Project to HYT Construction, Inc.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804672" y="3172995"/>
            <a:ext cx="6080760" cy="326858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dirty="0"/>
              <a:t>•  </a:t>
            </a:r>
            <a:r>
              <a:rPr lang="en-US" dirty="0"/>
              <a:t>Scope</a:t>
            </a:r>
            <a:r>
              <a:rPr dirty="0"/>
              <a:t>: </a:t>
            </a:r>
            <a:endParaRPr lang="en-US" dirty="0"/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	- Demo existing tile, flashings, underlayment, and roof sheathing</a:t>
            </a:r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	- Install new plywood, full-deck water proofing, new flashings and 	drainage components, concrete tile roofing</a:t>
            </a:r>
            <a:br>
              <a:rPr dirty="0"/>
            </a:br>
            <a:br>
              <a:rPr dirty="0"/>
            </a:br>
            <a:r>
              <a:rPr dirty="0"/>
              <a:t>•  </a:t>
            </a:r>
            <a:r>
              <a:rPr lang="en-US" dirty="0"/>
              <a:t>Project Period: October 5 – October 30</a:t>
            </a:r>
            <a:br>
              <a:rPr dirty="0"/>
            </a:br>
            <a:br>
              <a:rPr dirty="0"/>
            </a:br>
            <a:r>
              <a:rPr dirty="0"/>
              <a:t>•  </a:t>
            </a:r>
            <a:r>
              <a:rPr lang="en-US" dirty="0"/>
              <a:t>Amount</a:t>
            </a:r>
            <a:r>
              <a:rPr dirty="0"/>
              <a:t>: </a:t>
            </a:r>
            <a:r>
              <a:rPr lang="en-US" dirty="0"/>
              <a:t>$270,000; plus $25,000 District-controlled allowance</a:t>
            </a:r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endParaRPr lang="en-US" dirty="0"/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• </a:t>
            </a:r>
            <a:r>
              <a:rPr lang="en-US" sz="1500" dirty="0">
                <a:solidFill>
                  <a:srgbClr val="2D343A"/>
                </a:solidFill>
                <a:latin typeface="Aptos"/>
              </a:rPr>
              <a:t> </a:t>
            </a:r>
            <a:r>
              <a:rPr lang="en-US" dirty="0"/>
              <a:t>Other Considerations:</a:t>
            </a:r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	- All work coordinated with District and station personnel</a:t>
            </a:r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	- Preserve emergency access, protect apparatus and occupants</a:t>
            </a:r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	- Keep open roof area watertight at the end of every workday</a:t>
            </a:r>
          </a:p>
          <a:p>
            <a:pPr>
              <a:defRPr sz="15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	- Daily updates/photos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7452360" y="1417320"/>
            <a:ext cx="4160520" cy="2926080"/>
          </a:xfrm>
          <a:prstGeom prst="roundRect">
            <a:avLst>
              <a:gd name="adj" fmla="val 8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79792" y="4498848"/>
            <a:ext cx="40690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0">
                <a:solidFill>
                  <a:srgbClr val="69737B"/>
                </a:solidFill>
                <a:latin typeface="Aptos"/>
              </a:defRPr>
            </a:pPr>
            <a:r>
              <a:t>[Optional caption or key detail]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0" y="5385816"/>
            <a:ext cx="370332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dirty="0"/>
              <a:t>CURRENT STATUS:</a:t>
            </a:r>
            <a:r>
              <a:rPr lang="en-US" dirty="0"/>
              <a:t> PHASED DEMO AND INSTALL OF PLYWOOD AND WATER PROOFING</a:t>
            </a:r>
            <a:r>
              <a:rPr dirty="0"/>
              <a:t> </a:t>
            </a:r>
          </a:p>
        </p:txBody>
      </p:sp>
      <p:pic>
        <p:nvPicPr>
          <p:cNvPr id="19" name="Picture 18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F60B54E-D6D0-7BC3-66CF-EB9DEBEBDC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27" r="11327"/>
          <a:stretch>
            <a:fillRect/>
          </a:stretch>
        </p:blipFill>
        <p:spPr>
          <a:xfrm>
            <a:off x="7449312" y="1366647"/>
            <a:ext cx="4191000" cy="4192905"/>
          </a:xfrm>
          <a:prstGeom prst="roundRect">
            <a:avLst>
              <a:gd name="adj" fmla="val 2927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Daily Progress Update — Day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10/5/26</a:t>
            </a:r>
            <a:r>
              <a:rPr dirty="0"/>
              <a:t>  |  </a:t>
            </a:r>
            <a:r>
              <a:rPr lang="en-US" dirty="0"/>
              <a:t>CONTRACT EXECUTED – DEMOLITION STARTED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FC5795-96BC-CC65-612D-B2BAAF0C1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186" y="2126926"/>
            <a:ext cx="5244148" cy="29498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14FA78-47F4-B0AC-57F0-C5B5FF57C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97609" y="2092643"/>
            <a:ext cx="4234180" cy="317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Daily Progress Update — Day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10/6/26</a:t>
            </a:r>
            <a:r>
              <a:rPr dirty="0"/>
              <a:t>  |  </a:t>
            </a:r>
            <a:r>
              <a:rPr lang="en-US" dirty="0"/>
              <a:t>DEMOLITION TILE REMOVAL - CONTINUED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BB83BA-D13E-1C67-C517-774EB5DFC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097369"/>
            <a:ext cx="5349240" cy="3008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67580E-2EA1-7442-9824-A66638AAB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283" y="2100031"/>
            <a:ext cx="5225637" cy="30062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Daily Progress Update — Day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10/7/26</a:t>
            </a:r>
            <a:r>
              <a:rPr dirty="0"/>
              <a:t>  |  </a:t>
            </a:r>
            <a:r>
              <a:rPr lang="en-US" dirty="0"/>
              <a:t>DEMOLITION TILE REMOVAL - CONTINUED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4C0BD0-0C22-2415-13F1-DAEC45371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970" y="2256657"/>
            <a:ext cx="5144580" cy="28938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F37CCE-D7CA-6EE7-19FE-9E135DDBA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50" y="2193171"/>
            <a:ext cx="5288137" cy="29745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Daily Progress Update — 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10/8/26</a:t>
            </a:r>
            <a:r>
              <a:rPr dirty="0"/>
              <a:t>  |  </a:t>
            </a:r>
            <a:r>
              <a:rPr lang="en-US" dirty="0"/>
              <a:t>DEMOLITION TILE AND PLYWOOD REMOVAL; PLYWOOD INSTALL 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FA4E8E-926A-A14E-CD42-6D8CED46D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18" y="2107409"/>
            <a:ext cx="5275576" cy="2967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53A491-9AB5-7488-E1EE-2B6E8A20C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472" y="2107408"/>
            <a:ext cx="5275575" cy="29675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Daily Progress Update — Day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10/9/26</a:t>
            </a:r>
            <a:r>
              <a:rPr dirty="0"/>
              <a:t>  |  </a:t>
            </a:r>
            <a:r>
              <a:rPr lang="en-US" dirty="0"/>
              <a:t>DEMOLITION OF EXISTING AND INSTALL OF NEW PLYWOOD; INSTALL WEATHER PROOFING MATERIAL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1BAA52-6A9A-78FD-E90A-A0C275AE1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82" y="2127801"/>
            <a:ext cx="5241036" cy="29480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0EC07F-E32B-46DB-A5F5-BE844C383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5936" y="2127800"/>
            <a:ext cx="5241036" cy="29480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Daily Progress Update — Day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10/10/26</a:t>
            </a:r>
            <a:r>
              <a:rPr dirty="0"/>
              <a:t>  | </a:t>
            </a:r>
            <a:r>
              <a:rPr lang="en-US" dirty="0"/>
              <a:t>DEMOLITION OF EXISTING AND INSTALL OF NEW PLYWOOD; INSTALL WEATHER PROOFING MATERIAL; WEATHER TIGHT SEAL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4B6ED0-278D-78AB-C4AC-3D5CB0959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51" y="1862482"/>
            <a:ext cx="5307214" cy="36422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569EADC-ECB9-98B2-40E6-F2288736B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684" y="2066159"/>
            <a:ext cx="5187756" cy="30179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rPr dirty="0"/>
              <a:t>Daily Progress Update — Day 07</a:t>
            </a:r>
            <a:r>
              <a:rPr lang="en-US" dirty="0"/>
              <a:t> and Day 08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10/11 – 10/12/26</a:t>
            </a:r>
            <a:r>
              <a:rPr dirty="0"/>
              <a:t>  |  </a:t>
            </a:r>
            <a:r>
              <a:rPr lang="en-US" dirty="0"/>
              <a:t>NO WORK DUE TO RAIN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Station 38 Captain noted the weather proofing seemed to hold during the rain with no major issues. </a:t>
            </a:r>
            <a:endParaRPr dirty="0">
              <a:solidFill>
                <a:srgbClr val="0000FF"/>
              </a:solidFill>
            </a:endParaRPr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A4E4AE-6D9A-AADD-CA9F-742584706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145410"/>
            <a:ext cx="5191760" cy="29203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rPr dirty="0"/>
              <a:t>Daily Progress Update — Day 0</a:t>
            </a:r>
            <a:r>
              <a:rPr lang="en-US" dirty="0"/>
              <a:t>9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10/13/26</a:t>
            </a:r>
            <a:r>
              <a:rPr dirty="0"/>
              <a:t>  | </a:t>
            </a:r>
            <a:r>
              <a:rPr lang="en-US" dirty="0"/>
              <a:t>DEMOLITION OF EXISTING AND INSTALL OF NEW PLYWOOD; INSTALL WEATHER PROOFING MATERIAL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13C0BC-9BAC-448A-F908-9E931850E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342" y="1475232"/>
            <a:ext cx="3262122" cy="43494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E5350E-D3E1-C642-8F24-E8A12B192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062" y="1475232"/>
            <a:ext cx="3324987" cy="44333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rPr dirty="0"/>
              <a:t>Daily Progress Update — Day </a:t>
            </a:r>
            <a:r>
              <a:rPr lang="en-US" dirty="0"/>
              <a:t>10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rPr lang="en-US" dirty="0"/>
              <a:t>10/14/26</a:t>
            </a:r>
            <a:r>
              <a:rPr dirty="0"/>
              <a:t>  | </a:t>
            </a:r>
            <a:r>
              <a:rPr lang="en-US" dirty="0"/>
              <a:t>DEMOLITION OF EXISTING AND INSTALL OF NEW PLYWOOD; INSTALL WEATHER PROOFING MATERIAL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349240" cy="4526280"/>
          </a:xfrm>
          <a:prstGeom prst="roundRect">
            <a:avLst>
              <a:gd name="adj" fmla="val 6000"/>
            </a:avLst>
          </a:prstGeom>
          <a:solidFill>
            <a:srgbClr val="E2EBF2"/>
          </a:solidFill>
          <a:ln>
            <a:solidFill>
              <a:srgbClr val="B4C4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1B23F7-2481-546E-AFFB-9815DAC5B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1" y="1472692"/>
            <a:ext cx="3311651" cy="44155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EC0E17-BA3F-B429-05F0-D9CB1071B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75" y="1487929"/>
            <a:ext cx="3300224" cy="44002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2994C"/>
          </a:solidFill>
          <a:ln>
            <a:solidFill>
              <a:srgbClr val="C299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47472"/>
            <a:ext cx="111099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18304A"/>
                </a:solidFill>
                <a:latin typeface="Aptos"/>
              </a:defRPr>
            </a:pPr>
            <a:r>
              <a:t>Upcoming Action Items &amp; Next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59536"/>
            <a:ext cx="1097280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0">
                <a:solidFill>
                  <a:srgbClr val="69737B"/>
                </a:solidFill>
                <a:latin typeface="Aptos"/>
              </a:defRPr>
            </a:pPr>
            <a:r>
              <a:t>Close out the emergency work, document completion, and report back to the Board.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6611112"/>
            <a:ext cx="97840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b="1">
                <a:solidFill>
                  <a:srgbClr val="FFFFFF"/>
                </a:solidFill>
                <a:latin typeface="Aptos"/>
              </a:defRPr>
            </a:pPr>
            <a:r>
              <a:t>RUBIDOUX COMMUNITY SERVICES DISTRICT  |  FIRE STATION 38 ROOF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611112"/>
            <a:ext cx="566928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850" b="1">
                <a:solidFill>
                  <a:srgbClr val="FFFFFF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600200"/>
            <a:ext cx="3310128" cy="3611880"/>
          </a:xfrm>
          <a:prstGeom prst="roundRect">
            <a:avLst>
              <a:gd name="adj" fmla="val 8000"/>
            </a:avLst>
          </a:prstGeom>
          <a:solidFill>
            <a:srgbClr val="F6F8FA"/>
          </a:solidFill>
          <a:ln>
            <a:solidFill>
              <a:srgbClr val="E2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66928" y="1600200"/>
            <a:ext cx="3310128" cy="566928"/>
          </a:xfrm>
          <a:prstGeom prst="roundRect">
            <a:avLst>
              <a:gd name="adj" fmla="val 8000"/>
            </a:avLst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1746504"/>
            <a:ext cx="2944368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UP NEXT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795528" y="2423160"/>
            <a:ext cx="2834640" cy="18004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2D343A"/>
                </a:solidFill>
                <a:latin typeface="Aptos"/>
              </a:defRPr>
            </a:pPr>
            <a:r>
              <a:rPr dirty="0"/>
              <a:t>•  </a:t>
            </a:r>
            <a:r>
              <a:rPr lang="en-US" dirty="0"/>
              <a:t>By end of week:  Finish demo of existing plywood and install of new plywood and underlayment</a:t>
            </a:r>
            <a:br>
              <a:rPr dirty="0"/>
            </a:br>
            <a:br>
              <a:rPr dirty="0"/>
            </a:br>
            <a:r>
              <a:rPr dirty="0"/>
              <a:t>•  </a:t>
            </a:r>
            <a:r>
              <a:rPr lang="en-US" dirty="0"/>
              <a:t>By end of week: Battens laid out and installed </a:t>
            </a:r>
            <a:br>
              <a:rPr dirty="0"/>
            </a:br>
            <a:br>
              <a:rPr dirty="0"/>
            </a:br>
            <a:r>
              <a:rPr dirty="0"/>
              <a:t>•  </a:t>
            </a:r>
            <a:r>
              <a:rPr lang="en-US" dirty="0"/>
              <a:t>Monday (10/19): Tile scheduled for delivery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4169663" y="1600200"/>
            <a:ext cx="3310128" cy="3611880"/>
          </a:xfrm>
          <a:prstGeom prst="roundRect">
            <a:avLst>
              <a:gd name="adj" fmla="val 8000"/>
            </a:avLst>
          </a:prstGeom>
          <a:solidFill>
            <a:srgbClr val="F6F8FA"/>
          </a:solidFill>
          <a:ln>
            <a:solidFill>
              <a:srgbClr val="E2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169663" y="1600200"/>
            <a:ext cx="3310128" cy="566928"/>
          </a:xfrm>
          <a:prstGeom prst="roundRect">
            <a:avLst>
              <a:gd name="adj" fmla="val 8000"/>
            </a:avLst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52544" y="1746504"/>
            <a:ext cx="2944368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ADDITIONAL BUDGET REQUESTS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4398264" y="2423160"/>
            <a:ext cx="2834640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2D343A"/>
                </a:solidFill>
                <a:latin typeface="Aptos"/>
              </a:defRPr>
            </a:pPr>
            <a:r>
              <a:rPr dirty="0"/>
              <a:t>•  </a:t>
            </a:r>
            <a:r>
              <a:rPr lang="en-US" dirty="0"/>
              <a:t>None at this time, District controlled contingency of $25,000 remains available for slight change orders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7772400" y="1600200"/>
            <a:ext cx="3310128" cy="1984248"/>
          </a:xfrm>
          <a:prstGeom prst="roundRect">
            <a:avLst>
              <a:gd name="adj" fmla="val 8000"/>
            </a:avLst>
          </a:prstGeom>
          <a:solidFill>
            <a:srgbClr val="F6F8FA"/>
          </a:solidFill>
          <a:ln>
            <a:solidFill>
              <a:srgbClr val="E2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772400" y="1600200"/>
            <a:ext cx="3310128" cy="566928"/>
          </a:xfrm>
          <a:prstGeom prst="roundRect">
            <a:avLst>
              <a:gd name="adj" fmla="val 8000"/>
            </a:avLst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55279" y="1746504"/>
            <a:ext cx="294436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BOARD FOLLOW-UP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2423160"/>
            <a:ext cx="2834640" cy="800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•  Target Completion remains October 30, 2026</a:t>
            </a:r>
          </a:p>
          <a:p>
            <a:pPr>
              <a:defRPr sz="1300" b="0">
                <a:solidFill>
                  <a:srgbClr val="2D343A"/>
                </a:solidFill>
                <a:latin typeface="Aptos"/>
              </a:defRPr>
            </a:pPr>
            <a:endParaRPr lang="en-US" dirty="0"/>
          </a:p>
          <a:p>
            <a:pPr>
              <a:defRPr sz="13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•  Next update: November 5, 2026</a:t>
            </a:r>
            <a:endParaRPr dirty="0"/>
          </a:p>
        </p:txBody>
      </p:sp>
      <p:sp>
        <p:nvSpPr>
          <p:cNvPr id="20" name="Rounded Rectangle 19"/>
          <p:cNvSpPr/>
          <p:nvPr/>
        </p:nvSpPr>
        <p:spPr>
          <a:xfrm>
            <a:off x="566928" y="5669280"/>
            <a:ext cx="10515600" cy="603504"/>
          </a:xfrm>
          <a:prstGeom prst="roundRect">
            <a:avLst>
              <a:gd name="adj" fmla="val 8000"/>
            </a:avLst>
          </a:prstGeom>
          <a:solidFill>
            <a:srgbClr val="E2EBF2"/>
          </a:solidFill>
          <a:ln>
            <a:solidFill>
              <a:srgbClr val="E2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764023" y="5763173"/>
            <a:ext cx="2121408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18304A"/>
                </a:solidFill>
                <a:latin typeface="Aptos"/>
              </a:defRPr>
            </a:pPr>
            <a:r>
              <a:rPr lang="en-US" sz="2800" dirty="0"/>
              <a:t>QUESTIONS?</a:t>
            </a:r>
            <a:endParaRPr sz="2800" dirty="0"/>
          </a:p>
        </p:txBody>
      </p:sp>
      <p:pic>
        <p:nvPicPr>
          <p:cNvPr id="23" name="Picture 22" descr="RCSD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392" y="246888"/>
            <a:ext cx="658368" cy="658368"/>
          </a:xfrm>
          <a:prstGeom prst="rect">
            <a:avLst/>
          </a:prstGeom>
        </p:spPr>
      </p:pic>
      <p:sp>
        <p:nvSpPr>
          <p:cNvPr id="24" name="Rounded Rectangle 15">
            <a:extLst>
              <a:ext uri="{FF2B5EF4-FFF2-40B4-BE49-F238E27FC236}">
                <a16:creationId xmlns:a16="http://schemas.microsoft.com/office/drawing/2014/main" id="{34FBFBAC-76C4-D710-3571-A5FEFCE154ED}"/>
              </a:ext>
            </a:extLst>
          </p:cNvPr>
          <p:cNvSpPr/>
          <p:nvPr/>
        </p:nvSpPr>
        <p:spPr>
          <a:xfrm>
            <a:off x="7772400" y="3630168"/>
            <a:ext cx="3310128" cy="1984248"/>
          </a:xfrm>
          <a:prstGeom prst="roundRect">
            <a:avLst>
              <a:gd name="adj" fmla="val 8000"/>
            </a:avLst>
          </a:prstGeom>
          <a:solidFill>
            <a:srgbClr val="F6F8FA"/>
          </a:solidFill>
          <a:ln>
            <a:solidFill>
              <a:srgbClr val="E2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16">
            <a:extLst>
              <a:ext uri="{FF2B5EF4-FFF2-40B4-BE49-F238E27FC236}">
                <a16:creationId xmlns:a16="http://schemas.microsoft.com/office/drawing/2014/main" id="{114601FF-318D-4541-135B-CFABCBF2B4C7}"/>
              </a:ext>
            </a:extLst>
          </p:cNvPr>
          <p:cNvSpPr/>
          <p:nvPr/>
        </p:nvSpPr>
        <p:spPr>
          <a:xfrm>
            <a:off x="7772400" y="3617976"/>
            <a:ext cx="3310128" cy="566928"/>
          </a:xfrm>
          <a:prstGeom prst="roundRect">
            <a:avLst>
              <a:gd name="adj" fmla="val 8000"/>
            </a:avLst>
          </a:prstGeom>
          <a:solidFill>
            <a:srgbClr val="18304A"/>
          </a:solidFill>
          <a:ln>
            <a:solidFill>
              <a:srgbClr val="1830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DA1348-CAEB-4352-0346-3734D1090EBF}"/>
              </a:ext>
            </a:extLst>
          </p:cNvPr>
          <p:cNvSpPr txBox="1"/>
          <p:nvPr/>
        </p:nvSpPr>
        <p:spPr>
          <a:xfrm>
            <a:off x="7946136" y="3798332"/>
            <a:ext cx="2944368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RECOMMENDATION</a:t>
            </a:r>
            <a:endParaRPr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30AF03-3B6D-4714-8464-A7D27D205C10}"/>
              </a:ext>
            </a:extLst>
          </p:cNvPr>
          <p:cNvSpPr txBox="1"/>
          <p:nvPr/>
        </p:nvSpPr>
        <p:spPr>
          <a:xfrm>
            <a:off x="8001000" y="4347187"/>
            <a:ext cx="283464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2D343A"/>
                </a:solidFill>
                <a:latin typeface="Aptos"/>
              </a:defRPr>
            </a:pPr>
            <a:r>
              <a:rPr lang="en-US" dirty="0"/>
              <a:t>•  Receive and file status update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608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Brian</dc:creator>
  <cp:keywords/>
  <dc:description>generated using python-pptx</dc:description>
  <cp:lastModifiedBy>Brian Laddusaw</cp:lastModifiedBy>
  <cp:revision>3</cp:revision>
  <cp:lastPrinted>2026-10-15T21:46:17Z</cp:lastPrinted>
  <dcterms:created xsi:type="dcterms:W3CDTF">2013-01-27T09:14:16Z</dcterms:created>
  <dcterms:modified xsi:type="dcterms:W3CDTF">2026-10-15T21:46:46Z</dcterms:modified>
  <cp:category/>
</cp:coreProperties>
</file>