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15" r:id="rId2"/>
    <p:sldId id="343" r:id="rId3"/>
    <p:sldId id="344" r:id="rId4"/>
    <p:sldId id="345" r:id="rId5"/>
    <p:sldId id="340" r:id="rId6"/>
    <p:sldId id="337" r:id="rId7"/>
    <p:sldId id="341" r:id="rId8"/>
    <p:sldId id="338" r:id="rId9"/>
    <p:sldId id="346" r:id="rId10"/>
    <p:sldId id="319"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A61AD0C-580D-4208-AFF8-E8DE6B273059}">
          <p14:sldIdLst>
            <p14:sldId id="315"/>
            <p14:sldId id="343"/>
            <p14:sldId id="344"/>
            <p14:sldId id="345"/>
            <p14:sldId id="340"/>
            <p14:sldId id="337"/>
            <p14:sldId id="341"/>
            <p14:sldId id="338"/>
            <p14:sldId id="346"/>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9F0355-B07A-478B-D81B-D017F721F8A9}" name="Arman Tarzi" initials="AT" userId="S::atarzi@jcsd.us::7e6e741f-3082-4a6e-a821-cfbedd8a22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000099"/>
    <a:srgbClr val="0086EA"/>
    <a:srgbClr val="292929"/>
    <a:srgbClr val="000000"/>
    <a:srgbClr val="003399"/>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B523C-7D33-4E8F-8BB4-EEE35E782B5F}" v="13" dt="2026-05-20T12:55:40.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7" autoAdjust="0"/>
  </p:normalViewPr>
  <p:slideViewPr>
    <p:cSldViewPr>
      <p:cViewPr varScale="1">
        <p:scale>
          <a:sx n="105" d="100"/>
          <a:sy n="105" d="100"/>
        </p:scale>
        <p:origin x="1830" y="60"/>
      </p:cViewPr>
      <p:guideLst>
        <p:guide orient="horz" pos="2160"/>
        <p:guide pos="2880"/>
      </p:guideLst>
    </p:cSldViewPr>
  </p:slideViewPr>
  <p:outlineViewPr>
    <p:cViewPr>
      <p:scale>
        <a:sx n="33" d="100"/>
        <a:sy n="33" d="100"/>
      </p:scale>
      <p:origin x="0" y="-1882"/>
    </p:cViewPr>
  </p:outlineViewPr>
  <p:notesTextViewPr>
    <p:cViewPr>
      <p:scale>
        <a:sx n="100" d="100"/>
        <a:sy n="100" d="100"/>
      </p:scale>
      <p:origin x="0" y="0"/>
    </p:cViewPr>
  </p:notesTextViewPr>
  <p:notesViewPr>
    <p:cSldViewPr>
      <p:cViewPr varScale="1">
        <p:scale>
          <a:sx n="90" d="100"/>
          <a:sy n="90" d="100"/>
        </p:scale>
        <p:origin x="271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F241D799-8E5F-4FCD-B852-A9FBD3368204}" type="slidenum">
              <a:rPr lang="en-US" smtClean="0"/>
              <a:t>‹#›</a:t>
            </a:fld>
            <a:endParaRPr lang="en-US" dirty="0"/>
          </a:p>
        </p:txBody>
      </p:sp>
    </p:spTree>
    <p:extLst>
      <p:ext uri="{BB962C8B-B14F-4D97-AF65-F5344CB8AC3E}">
        <p14:creationId xmlns:p14="http://schemas.microsoft.com/office/powerpoint/2010/main" val="225684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E13A8810-3BB5-4FDF-AB62-02243E4AB83A}" type="datetimeFigureOut">
              <a:rPr lang="en-US" smtClean="0"/>
              <a:t>5/21/2026</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0690" tIns="45345" rIns="90690" bIns="45345" rtlCol="0" anchor="ctr"/>
          <a:lstStyle/>
          <a:p>
            <a:endParaRPr lang="en-US" dirty="0"/>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88F27417-1DE2-4B56-AFF3-2EC3419FC72C}" type="slidenum">
              <a:rPr lang="en-US" smtClean="0"/>
              <a:t>‹#›</a:t>
            </a:fld>
            <a:endParaRPr lang="en-US" dirty="0"/>
          </a:p>
        </p:txBody>
      </p:sp>
    </p:spTree>
    <p:extLst>
      <p:ext uri="{BB962C8B-B14F-4D97-AF65-F5344CB8AC3E}">
        <p14:creationId xmlns:p14="http://schemas.microsoft.com/office/powerpoint/2010/main" val="25953833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a:extLst>
              <a:ext uri="{FF2B5EF4-FFF2-40B4-BE49-F238E27FC236}">
                <a16:creationId xmlns:a16="http://schemas.microsoft.com/office/drawing/2014/main" id="{ED7B50B6-B431-9ED4-7307-75996316DEEE}"/>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198157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5A1628D-8307-B363-FB92-6948812CEE35}"/>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32673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EE1E024-2007-46BF-AC34-4C56715C798F}"/>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48059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8266" y="6007934"/>
            <a:ext cx="10207760" cy="850066"/>
          </a:xfrm>
          <a:prstGeom prst="rect">
            <a:avLst/>
          </a:prstGeom>
        </p:spPr>
      </p:pic>
      <p:sp>
        <p:nvSpPr>
          <p:cNvPr id="2" name="Slide Number Placeholder 3">
            <a:extLst>
              <a:ext uri="{FF2B5EF4-FFF2-40B4-BE49-F238E27FC236}">
                <a16:creationId xmlns:a16="http://schemas.microsoft.com/office/drawing/2014/main" id="{43EB0F99-3BE4-9E10-43DA-2A677FB0CE1D}"/>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37597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E2CAD98-5C65-D103-6F1A-D4E39C309899}"/>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72667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88302B73-E057-1808-6C8D-4078BF3E9362}"/>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357888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8B72F3DC-08B3-FA04-4288-7456E7B42A7F}"/>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5005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1E86262-07E4-78A4-588A-C554AB228C0E}"/>
              </a:ext>
            </a:extLst>
          </p:cNvPr>
          <p:cNvSpPr>
            <a:spLocks noGrp="1"/>
          </p:cNvSpPr>
          <p:nvPr>
            <p:ph type="sldNum" sz="quarter" idx="10"/>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128757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AEFEE323-809B-A0BD-7DCC-92B9D5F193C3}"/>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179796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C5F766C-998D-AB02-9930-480E1D1D3CF2}"/>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429025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F78A3439-B0FF-CAD5-E3E3-9F31E8CC72DF}"/>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100298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a:extLst>
              <a:ext uri="{FF2B5EF4-FFF2-40B4-BE49-F238E27FC236}">
                <a16:creationId xmlns:a16="http://schemas.microsoft.com/office/drawing/2014/main" id="{A80261EF-C00F-8C9D-CD07-8C72CDD57812}"/>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extLst>
      <p:ext uri="{BB962C8B-B14F-4D97-AF65-F5344CB8AC3E}">
        <p14:creationId xmlns:p14="http://schemas.microsoft.com/office/powerpoint/2010/main" val="29676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userDrawn="1"/>
        </p:nvSpPr>
        <p:spPr bwMode="auto">
          <a:xfrm>
            <a:off x="0" y="990600"/>
            <a:ext cx="9144000" cy="0"/>
          </a:xfrm>
          <a:prstGeom prst="line">
            <a:avLst/>
          </a:prstGeom>
          <a:noFill/>
          <a:ln w="76200">
            <a:solidFill>
              <a:srgbClr val="FFCC00"/>
            </a:solidFill>
            <a:round/>
            <a:headEnd/>
            <a:tailEnd/>
          </a:ln>
          <a:effectLst/>
        </p:spPr>
        <p:txBody>
          <a:bodyPr/>
          <a:lstStyle/>
          <a:p>
            <a:pPr>
              <a:defRPr/>
            </a:pPr>
            <a:endParaRPr lang="en-US" dirty="0"/>
          </a:p>
        </p:txBody>
      </p:sp>
      <p:pic>
        <p:nvPicPr>
          <p:cNvPr id="1027" name="Picture 16" descr="water dri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0"/>
          <p:cNvGrpSpPr>
            <a:grpSpLocks/>
          </p:cNvGrpSpPr>
          <p:nvPr userDrawn="1"/>
        </p:nvGrpSpPr>
        <p:grpSpPr bwMode="auto">
          <a:xfrm>
            <a:off x="152400" y="381000"/>
            <a:ext cx="1295400" cy="1295400"/>
            <a:chOff x="152400" y="381000"/>
            <a:chExt cx="1295400" cy="1295400"/>
          </a:xfrm>
        </p:grpSpPr>
        <p:pic>
          <p:nvPicPr>
            <p:cNvPr id="1042" name="Picture 18" descr="RCSD Logo for ppt"/>
            <p:cNvPicPr>
              <a:picLocks noChangeAspect="1" noChangeArrowheads="1"/>
            </p:cNvPicPr>
            <p:nvPr userDrawn="1"/>
          </p:nvPicPr>
          <p:blipFill>
            <a:blip r:embed="rId15">
              <a:clrChange>
                <a:clrFrom>
                  <a:srgbClr val="18FF25"/>
                </a:clrFrom>
                <a:clrTo>
                  <a:srgbClr val="18FF25">
                    <a:alpha val="0"/>
                  </a:srgbClr>
                </a:clrTo>
              </a:clrChange>
            </a:blip>
            <a:srcRect/>
            <a:stretch>
              <a:fillRect/>
            </a:stretch>
          </p:blipFill>
          <p:spPr bwMode="auto">
            <a:xfrm>
              <a:off x="152400" y="381000"/>
              <a:ext cx="1295400" cy="1295400"/>
            </a:xfrm>
            <a:prstGeom prst="rect">
              <a:avLst/>
            </a:prstGeom>
            <a:noFill/>
            <a:effectLst>
              <a:outerShdw dist="35921" dir="2700000" algn="ctr" rotWithShape="0">
                <a:srgbClr val="292929">
                  <a:alpha val="50000"/>
                </a:srgbClr>
              </a:outerShdw>
            </a:effectLst>
          </p:spPr>
        </p:pic>
        <p:sp>
          <p:nvSpPr>
            <p:cNvPr id="1044" name="AutoShape 20"/>
            <p:cNvSpPr>
              <a:spLocks noChangeArrowheads="1"/>
            </p:cNvSpPr>
            <p:nvPr userDrawn="1"/>
          </p:nvSpPr>
          <p:spPr bwMode="auto">
            <a:xfrm>
              <a:off x="152400" y="381000"/>
              <a:ext cx="1295400" cy="1295400"/>
            </a:xfrm>
            <a:custGeom>
              <a:avLst/>
              <a:gdLst>
                <a:gd name="G0" fmla="+- 975 0 0"/>
                <a:gd name="G1" fmla="+- 21600 0 975"/>
                <a:gd name="G2" fmla="+- 21600 0 9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5" y="10800"/>
                  </a:moveTo>
                  <a:cubicBezTo>
                    <a:pt x="975" y="16226"/>
                    <a:pt x="5374" y="20625"/>
                    <a:pt x="10800" y="20625"/>
                  </a:cubicBezTo>
                  <a:cubicBezTo>
                    <a:pt x="16226" y="20625"/>
                    <a:pt x="20625" y="16226"/>
                    <a:pt x="20625" y="10800"/>
                  </a:cubicBezTo>
                  <a:cubicBezTo>
                    <a:pt x="20625" y="5374"/>
                    <a:pt x="16226" y="975"/>
                    <a:pt x="10800" y="975"/>
                  </a:cubicBezTo>
                  <a:cubicBezTo>
                    <a:pt x="5374" y="975"/>
                    <a:pt x="975" y="5374"/>
                    <a:pt x="975" y="10800"/>
                  </a:cubicBezTo>
                  <a:close/>
                </a:path>
              </a:pathLst>
            </a:custGeom>
            <a:gradFill rotWithShape="1">
              <a:gsLst>
                <a:gs pos="0">
                  <a:srgbClr val="FFCC00"/>
                </a:gs>
                <a:gs pos="100000">
                  <a:srgbClr val="FFCC00">
                    <a:gamma/>
                    <a:shade val="46275"/>
                    <a:invGamma/>
                  </a:srgbClr>
                </a:gs>
              </a:gsLst>
              <a:lin ang="2700000" scaled="1"/>
            </a:gradFill>
            <a:ln w="9525">
              <a:noFill/>
              <a:round/>
              <a:headEnd/>
              <a:tailEnd/>
            </a:ln>
            <a:effectLst/>
          </p:spPr>
          <p:txBody>
            <a:bodyPr wrap="none" anchor="ctr"/>
            <a:lstStyle/>
            <a:p>
              <a:pPr>
                <a:defRPr/>
              </a:pPr>
              <a:endParaRPr lang="en-US" dirty="0"/>
            </a:p>
          </p:txBody>
        </p:sp>
      </p:grpSp>
      <p:sp>
        <p:nvSpPr>
          <p:cNvPr id="2" name="Slide Number Placeholder 3">
            <a:extLst>
              <a:ext uri="{FF2B5EF4-FFF2-40B4-BE49-F238E27FC236}">
                <a16:creationId xmlns:a16="http://schemas.microsoft.com/office/drawing/2014/main" id="{D3332E27-8C17-A0F3-D130-AAFFF03A22FA}"/>
              </a:ext>
            </a:extLst>
          </p:cNvPr>
          <p:cNvSpPr>
            <a:spLocks noGrp="1"/>
          </p:cNvSpPr>
          <p:nvPr>
            <p:ph type="sldNum" sz="quarter" idx="4"/>
          </p:nvPr>
        </p:nvSpPr>
        <p:spPr>
          <a:xfrm>
            <a:off x="8458200" y="6400800"/>
            <a:ext cx="533400" cy="320675"/>
          </a:xfrm>
          <a:prstGeom prst="rect">
            <a:avLst/>
          </a:prstGeom>
        </p:spPr>
        <p:txBody>
          <a:bodyPr/>
          <a:lstStyle/>
          <a:p>
            <a:fld id="{05F10A6A-6FF3-4C95-9872-E7DC035CC0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large tanks outside on a sunny day&#10;&#10;Description automatically generated">
            <a:extLst>
              <a:ext uri="{FF2B5EF4-FFF2-40B4-BE49-F238E27FC236}">
                <a16:creationId xmlns:a16="http://schemas.microsoft.com/office/drawing/2014/main" id="{E794CE0A-8246-AFCA-8454-81C75D7E6A6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0" y="-8221"/>
            <a:ext cx="9144000" cy="6862908"/>
          </a:xfrm>
          <a:prstGeom prst="rect">
            <a:avLst/>
          </a:prstGeom>
          <a:noFill/>
        </p:spPr>
      </p:pic>
      <p:sp>
        <p:nvSpPr>
          <p:cNvPr id="2" name="Title 1">
            <a:extLst>
              <a:ext uri="{FF2B5EF4-FFF2-40B4-BE49-F238E27FC236}">
                <a16:creationId xmlns:a16="http://schemas.microsoft.com/office/drawing/2014/main" id="{5F955E1B-01AE-4F1D-97A6-605E0EFDEC0E}"/>
              </a:ext>
            </a:extLst>
          </p:cNvPr>
          <p:cNvSpPr>
            <a:spLocks noGrp="1"/>
          </p:cNvSpPr>
          <p:nvPr>
            <p:ph type="ctrTitle"/>
          </p:nvPr>
        </p:nvSpPr>
        <p:spPr>
          <a:xfrm>
            <a:off x="647700" y="224490"/>
            <a:ext cx="7772400" cy="1143000"/>
          </a:xfrm>
        </p:spPr>
        <p:txBody>
          <a:bodyPr/>
          <a:lstStyle/>
          <a:p>
            <a:r>
              <a:rPr lang="en-US" sz="4000" b="1" dirty="0">
                <a:solidFill>
                  <a:schemeClr val="tx1"/>
                </a:solidFill>
              </a:rPr>
              <a:t>Leland Thompson Vessel Rehabilitation </a:t>
            </a:r>
            <a:br>
              <a:rPr lang="en-US" sz="3600" b="1" dirty="0">
                <a:solidFill>
                  <a:schemeClr val="accent2"/>
                </a:solidFill>
              </a:rPr>
            </a:br>
            <a:br>
              <a:rPr lang="en-US" dirty="0">
                <a:solidFill>
                  <a:schemeClr val="accent2"/>
                </a:solidFill>
                <a:latin typeface="Calibri" panose="020F0502020204030204" pitchFamily="34" charset="0"/>
              </a:rPr>
            </a:br>
            <a:endParaRPr lang="en-US" dirty="0">
              <a:solidFill>
                <a:schemeClr val="accent2"/>
              </a:solidFill>
            </a:endParaRPr>
          </a:p>
        </p:txBody>
      </p:sp>
      <p:sp>
        <p:nvSpPr>
          <p:cNvPr id="3" name="Subtitle 2">
            <a:extLst>
              <a:ext uri="{FF2B5EF4-FFF2-40B4-BE49-F238E27FC236}">
                <a16:creationId xmlns:a16="http://schemas.microsoft.com/office/drawing/2014/main" id="{815396D3-E760-4B33-A841-82A67801ED65}"/>
              </a:ext>
            </a:extLst>
          </p:cNvPr>
          <p:cNvSpPr>
            <a:spLocks noGrp="1"/>
          </p:cNvSpPr>
          <p:nvPr>
            <p:ph type="subTitle" idx="1"/>
          </p:nvPr>
        </p:nvSpPr>
        <p:spPr>
          <a:xfrm>
            <a:off x="1295400" y="4419600"/>
            <a:ext cx="6400800" cy="1828800"/>
          </a:xfrm>
        </p:spPr>
        <p:txBody>
          <a:bodyPr/>
          <a:lstStyle/>
          <a:p>
            <a:pPr algn="l"/>
            <a:endParaRPr lang="en-US" sz="1600" i="1" dirty="0">
              <a:solidFill>
                <a:srgbClr val="0033CC"/>
              </a:solidFill>
            </a:endParaRPr>
          </a:p>
          <a:p>
            <a:endParaRPr lang="en-US" sz="1400" i="1" dirty="0">
              <a:solidFill>
                <a:schemeClr val="accent2"/>
              </a:solidFill>
            </a:endParaRPr>
          </a:p>
          <a:p>
            <a:endParaRPr lang="en-US" sz="1400" i="1" dirty="0">
              <a:solidFill>
                <a:schemeClr val="accent2"/>
              </a:solidFill>
            </a:endParaRPr>
          </a:p>
          <a:p>
            <a:endParaRPr lang="en-US" sz="1400" i="1" dirty="0">
              <a:solidFill>
                <a:schemeClr val="accent2"/>
              </a:solidFill>
            </a:endParaRPr>
          </a:p>
          <a:p>
            <a:endParaRPr lang="en-US" sz="1400" dirty="0">
              <a:solidFill>
                <a:schemeClr val="accent2"/>
              </a:solidFill>
            </a:endParaRPr>
          </a:p>
          <a:p>
            <a:endParaRPr lang="en-US" dirty="0"/>
          </a:p>
        </p:txBody>
      </p:sp>
      <p:sp>
        <p:nvSpPr>
          <p:cNvPr id="6" name="Slide Number Placeholder 5">
            <a:extLst>
              <a:ext uri="{FF2B5EF4-FFF2-40B4-BE49-F238E27FC236}">
                <a16:creationId xmlns:a16="http://schemas.microsoft.com/office/drawing/2014/main" id="{34B2FD1D-7D8F-767F-5AD4-F6F7E97D34DB}"/>
              </a:ext>
            </a:extLst>
          </p:cNvPr>
          <p:cNvSpPr>
            <a:spLocks noGrp="1"/>
          </p:cNvSpPr>
          <p:nvPr>
            <p:ph type="sldNum" sz="quarter" idx="4"/>
          </p:nvPr>
        </p:nvSpPr>
        <p:spPr/>
        <p:txBody>
          <a:bodyPr/>
          <a:lstStyle/>
          <a:p>
            <a:fld id="{05F10A6A-6FF3-4C95-9872-E7DC035CC0AC}" type="slidenum">
              <a:rPr lang="en-US" smtClean="0"/>
              <a:pPr/>
              <a:t>1</a:t>
            </a:fld>
            <a:endParaRPr lang="en-US" dirty="0"/>
          </a:p>
        </p:txBody>
      </p:sp>
    </p:spTree>
    <p:extLst>
      <p:ext uri="{BB962C8B-B14F-4D97-AF65-F5344CB8AC3E}">
        <p14:creationId xmlns:p14="http://schemas.microsoft.com/office/powerpoint/2010/main" val="6889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514600" y="5486400"/>
            <a:ext cx="3505200" cy="533401"/>
          </a:xfrm>
          <a:prstGeom prst="rect">
            <a:avLst/>
          </a:prstGeom>
          <a:noFill/>
          <a:ln>
            <a:noFill/>
          </a:ln>
        </p:spPr>
        <p:txBody>
          <a:bodyPr wrap="square" lIns="0" tIns="0" rIns="0" bIns="0" anchor="t"/>
          <a:lstStyle/>
          <a:p>
            <a:pPr algn="ctr" defTabSz="457200">
              <a:defRPr lang="en-US"/>
            </a:pPr>
            <a:endParaRPr lang="en-US" sz="1000" dirty="0">
              <a:solidFill>
                <a:srgbClr val="193B73"/>
              </a:solidFill>
              <a:latin typeface="Arial" charset="77"/>
              <a:ea typeface="Arial" charset="77"/>
              <a:cs typeface="Arial" charset="77"/>
            </a:endParaRPr>
          </a:p>
        </p:txBody>
      </p:sp>
      <p:sp>
        <p:nvSpPr>
          <p:cNvPr id="18" name="Slide Number Placeholder 1"/>
          <p:cNvSpPr>
            <a:spLocks noGrp="1"/>
          </p:cNvSpPr>
          <p:nvPr/>
        </p:nvSpPr>
        <p:spPr>
          <a:xfrm>
            <a:off x="76200" y="6324602"/>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5E0F86-530E-0543-A407-2D1212571E0B}" type="slidenum">
              <a:rPr lang="en-US"/>
              <a:t>10</a:t>
            </a:fld>
            <a:endParaRPr lang="en-US" dirty="0"/>
          </a:p>
        </p:txBody>
      </p:sp>
      <p:sp>
        <p:nvSpPr>
          <p:cNvPr id="2" name="TextBox 1">
            <a:extLst>
              <a:ext uri="{FF2B5EF4-FFF2-40B4-BE49-F238E27FC236}">
                <a16:creationId xmlns:a16="http://schemas.microsoft.com/office/drawing/2014/main" id="{3EB6601E-6695-DCF6-606E-7FA8E37295D7}"/>
              </a:ext>
            </a:extLst>
          </p:cNvPr>
          <p:cNvSpPr txBox="1"/>
          <p:nvPr/>
        </p:nvSpPr>
        <p:spPr>
          <a:xfrm>
            <a:off x="2133600" y="1962072"/>
            <a:ext cx="5638800" cy="2123658"/>
          </a:xfrm>
          <a:prstGeom prst="rect">
            <a:avLst/>
          </a:prstGeom>
          <a:noFill/>
        </p:spPr>
        <p:txBody>
          <a:bodyPr wrap="square" rtlCol="0">
            <a:spAutoFit/>
          </a:bodyPr>
          <a:lstStyle/>
          <a:p>
            <a:r>
              <a:rPr lang="en-US" sz="6600" b="1" dirty="0">
                <a:solidFill>
                  <a:srgbClr val="0033CC"/>
                </a:solidFill>
              </a:rPr>
              <a:t>Thank You!</a:t>
            </a:r>
          </a:p>
          <a:p>
            <a:endParaRPr lang="en-US" sz="6600" dirty="0"/>
          </a:p>
        </p:txBody>
      </p:sp>
      <p:sp>
        <p:nvSpPr>
          <p:cNvPr id="3" name="TextBox 2">
            <a:extLst>
              <a:ext uri="{FF2B5EF4-FFF2-40B4-BE49-F238E27FC236}">
                <a16:creationId xmlns:a16="http://schemas.microsoft.com/office/drawing/2014/main" id="{B29CFFD0-CD7E-31AF-434D-76850EDB3A97}"/>
              </a:ext>
            </a:extLst>
          </p:cNvPr>
          <p:cNvSpPr txBox="1"/>
          <p:nvPr/>
        </p:nvSpPr>
        <p:spPr>
          <a:xfrm>
            <a:off x="2097024" y="3131622"/>
            <a:ext cx="5029200" cy="1908215"/>
          </a:xfrm>
          <a:prstGeom prst="rect">
            <a:avLst/>
          </a:prstGeom>
          <a:noFill/>
        </p:spPr>
        <p:txBody>
          <a:bodyPr wrap="square" rtlCol="0">
            <a:spAutoFit/>
          </a:bodyPr>
          <a:lstStyle/>
          <a:p>
            <a:pPr algn="ctr"/>
            <a:r>
              <a:rPr lang="en-US" dirty="0"/>
              <a:t>The successful completion of this project reflects the dedication, teamwork, and commitment of RCSD staff to continuous improvement and operational excellence.</a:t>
            </a:r>
          </a:p>
          <a:p>
            <a:pPr algn="ctr"/>
            <a:endParaRPr lang="en-US" dirty="0"/>
          </a:p>
          <a:p>
            <a:pPr algn="ctr"/>
            <a:r>
              <a:rPr lang="en-US" sz="2800" b="1" dirty="0">
                <a:solidFill>
                  <a:srgbClr val="0033CC"/>
                </a:solidFill>
              </a:rPr>
              <a:t>Teamwork Made It Happen</a:t>
            </a:r>
          </a:p>
        </p:txBody>
      </p:sp>
      <p:sp>
        <p:nvSpPr>
          <p:cNvPr id="4" name="Slide Number Placeholder 3">
            <a:extLst>
              <a:ext uri="{FF2B5EF4-FFF2-40B4-BE49-F238E27FC236}">
                <a16:creationId xmlns:a16="http://schemas.microsoft.com/office/drawing/2014/main" id="{9046782C-4A41-89B5-6FB0-4C6D449266F7}"/>
              </a:ext>
            </a:extLst>
          </p:cNvPr>
          <p:cNvSpPr>
            <a:spLocks noGrp="1"/>
          </p:cNvSpPr>
          <p:nvPr>
            <p:ph type="sldNum" sz="quarter" idx="4"/>
          </p:nvPr>
        </p:nvSpPr>
        <p:spPr/>
        <p:txBody>
          <a:bodyPr/>
          <a:lstStyle/>
          <a:p>
            <a:fld id="{05F10A6A-6FF3-4C95-9872-E7DC035CC0AC}" type="slidenum">
              <a:rPr lang="en-US" smtClean="0"/>
              <a:pPr/>
              <a:t>10</a:t>
            </a:fld>
            <a:endParaRPr lang="en-US" dirty="0"/>
          </a:p>
        </p:txBody>
      </p:sp>
    </p:spTree>
    <p:extLst>
      <p:ext uri="{BB962C8B-B14F-4D97-AF65-F5344CB8AC3E}">
        <p14:creationId xmlns:p14="http://schemas.microsoft.com/office/powerpoint/2010/main" val="405313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89C2-4DCB-B697-F58B-4E06B88C9C3C}"/>
              </a:ext>
            </a:extLst>
          </p:cNvPr>
          <p:cNvSpPr>
            <a:spLocks noGrp="1"/>
          </p:cNvSpPr>
          <p:nvPr>
            <p:ph type="title"/>
          </p:nvPr>
        </p:nvSpPr>
        <p:spPr>
          <a:xfrm>
            <a:off x="484632" y="1066800"/>
            <a:ext cx="8229600" cy="803881"/>
          </a:xfrm>
        </p:spPr>
        <p:txBody>
          <a:bodyPr/>
          <a:lstStyle/>
          <a:p>
            <a:r>
              <a:rPr lang="en-US" b="1" dirty="0">
                <a:solidFill>
                  <a:srgbClr val="0033CC"/>
                </a:solidFill>
              </a:rPr>
              <a:t>Background</a:t>
            </a:r>
          </a:p>
        </p:txBody>
      </p:sp>
      <p:pic>
        <p:nvPicPr>
          <p:cNvPr id="5" name="Content Placeholder 4">
            <a:extLst>
              <a:ext uri="{FF2B5EF4-FFF2-40B4-BE49-F238E27FC236}">
                <a16:creationId xmlns:a16="http://schemas.microsoft.com/office/drawing/2014/main" id="{CF2561D8-6339-69FA-C8D5-525E3EE78D64}"/>
              </a:ext>
            </a:extLst>
          </p:cNvPr>
          <p:cNvPicPr>
            <a:picLocks noGrp="1" noChangeAspect="1"/>
          </p:cNvPicPr>
          <p:nvPr>
            <p:ph idx="1"/>
          </p:nvPr>
        </p:nvPicPr>
        <p:blipFill>
          <a:blip r:embed="rId2"/>
          <a:stretch>
            <a:fillRect/>
          </a:stretch>
        </p:blipFill>
        <p:spPr>
          <a:xfrm>
            <a:off x="1295400" y="3190939"/>
            <a:ext cx="2743438" cy="3657917"/>
          </a:xfrm>
          <a:prstGeom prst="rect">
            <a:avLst/>
          </a:prstGeom>
        </p:spPr>
      </p:pic>
      <p:pic>
        <p:nvPicPr>
          <p:cNvPr id="7" name="Picture 6">
            <a:extLst>
              <a:ext uri="{FF2B5EF4-FFF2-40B4-BE49-F238E27FC236}">
                <a16:creationId xmlns:a16="http://schemas.microsoft.com/office/drawing/2014/main" id="{0CF3D3F6-2F05-7DC7-D5A3-8C36ECE35439}"/>
              </a:ext>
            </a:extLst>
          </p:cNvPr>
          <p:cNvPicPr>
            <a:picLocks noChangeAspect="1"/>
          </p:cNvPicPr>
          <p:nvPr/>
        </p:nvPicPr>
        <p:blipFill>
          <a:blip r:embed="rId3"/>
          <a:stretch>
            <a:fillRect/>
          </a:stretch>
        </p:blipFill>
        <p:spPr>
          <a:xfrm>
            <a:off x="4876800" y="3212275"/>
            <a:ext cx="2743438" cy="3657917"/>
          </a:xfrm>
          <a:prstGeom prst="rect">
            <a:avLst/>
          </a:prstGeom>
        </p:spPr>
      </p:pic>
      <p:pic>
        <p:nvPicPr>
          <p:cNvPr id="9" name="Picture 8">
            <a:extLst>
              <a:ext uri="{FF2B5EF4-FFF2-40B4-BE49-F238E27FC236}">
                <a16:creationId xmlns:a16="http://schemas.microsoft.com/office/drawing/2014/main" id="{58DD4DA4-3CE4-F2B5-AD9B-BE99B1E84C21}"/>
              </a:ext>
            </a:extLst>
          </p:cNvPr>
          <p:cNvPicPr>
            <a:picLocks noChangeAspect="1"/>
          </p:cNvPicPr>
          <p:nvPr/>
        </p:nvPicPr>
        <p:blipFill>
          <a:blip r:embed="rId4"/>
          <a:stretch>
            <a:fillRect/>
          </a:stretch>
        </p:blipFill>
        <p:spPr>
          <a:xfrm>
            <a:off x="0" y="2055195"/>
            <a:ext cx="9144000" cy="1071209"/>
          </a:xfrm>
          <a:prstGeom prst="rect">
            <a:avLst/>
          </a:prstGeom>
        </p:spPr>
      </p:pic>
      <p:sp>
        <p:nvSpPr>
          <p:cNvPr id="3" name="Slide Number Placeholder 2">
            <a:extLst>
              <a:ext uri="{FF2B5EF4-FFF2-40B4-BE49-F238E27FC236}">
                <a16:creationId xmlns:a16="http://schemas.microsoft.com/office/drawing/2014/main" id="{248A5AE6-BC73-2EA7-50F3-946892D4C9FA}"/>
              </a:ext>
            </a:extLst>
          </p:cNvPr>
          <p:cNvSpPr>
            <a:spLocks noGrp="1"/>
          </p:cNvSpPr>
          <p:nvPr>
            <p:ph type="sldNum" sz="quarter" idx="4"/>
          </p:nvPr>
        </p:nvSpPr>
        <p:spPr/>
        <p:txBody>
          <a:bodyPr/>
          <a:lstStyle/>
          <a:p>
            <a:fld id="{05F10A6A-6FF3-4C95-9872-E7DC035CC0AC}" type="slidenum">
              <a:rPr lang="en-US" smtClean="0"/>
              <a:pPr/>
              <a:t>2</a:t>
            </a:fld>
            <a:endParaRPr lang="en-US" dirty="0"/>
          </a:p>
        </p:txBody>
      </p:sp>
    </p:spTree>
    <p:extLst>
      <p:ext uri="{BB962C8B-B14F-4D97-AF65-F5344CB8AC3E}">
        <p14:creationId xmlns:p14="http://schemas.microsoft.com/office/powerpoint/2010/main" val="233078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FFE4-55FD-1BD6-FF03-C5C45CC91E7B}"/>
              </a:ext>
            </a:extLst>
          </p:cNvPr>
          <p:cNvSpPr>
            <a:spLocks noGrp="1"/>
          </p:cNvSpPr>
          <p:nvPr>
            <p:ph type="title"/>
          </p:nvPr>
        </p:nvSpPr>
        <p:spPr>
          <a:xfrm>
            <a:off x="762000" y="1143000"/>
            <a:ext cx="8229600" cy="838200"/>
          </a:xfrm>
        </p:spPr>
        <p:txBody>
          <a:bodyPr/>
          <a:lstStyle/>
          <a:p>
            <a:r>
              <a:rPr lang="en-US" b="1" dirty="0">
                <a:solidFill>
                  <a:srgbClr val="0033CC"/>
                </a:solidFill>
              </a:rPr>
              <a:t>Why the Staining Occurred??</a:t>
            </a:r>
          </a:p>
        </p:txBody>
      </p:sp>
      <p:sp>
        <p:nvSpPr>
          <p:cNvPr id="3" name="Content Placeholder 2">
            <a:extLst>
              <a:ext uri="{FF2B5EF4-FFF2-40B4-BE49-F238E27FC236}">
                <a16:creationId xmlns:a16="http://schemas.microsoft.com/office/drawing/2014/main" id="{1D0CC047-A1E2-B897-7DB6-2D991A617F84}"/>
              </a:ext>
            </a:extLst>
          </p:cNvPr>
          <p:cNvSpPr>
            <a:spLocks noGrp="1"/>
          </p:cNvSpPr>
          <p:nvPr>
            <p:ph idx="1"/>
          </p:nvPr>
        </p:nvSpPr>
        <p:spPr>
          <a:xfrm>
            <a:off x="457200" y="1981200"/>
            <a:ext cx="8229600" cy="4525963"/>
          </a:xfrm>
        </p:spPr>
        <p:txBody>
          <a:bodyPr/>
          <a:lstStyle/>
          <a:p>
            <a:r>
              <a:rPr lang="en-US" sz="2000" dirty="0"/>
              <a:t>Over time, the treatment media within the Thompson iron and manganese vessels deteriorated and lost effectiveness.</a:t>
            </a:r>
          </a:p>
          <a:p>
            <a:r>
              <a:rPr lang="en-US" sz="2000" dirty="0"/>
              <a:t>As the media condition declined, iron and manganese removal performance became unstable, allowing fine oxidized particulate material to migrate through portions of the system.</a:t>
            </a:r>
          </a:p>
          <a:p>
            <a:r>
              <a:rPr lang="en-US" sz="2000" dirty="0"/>
              <a:t>Chemical dosage and oxidation control prior to plant entry also required optimization to improve treatment performance and stabilize the process.</a:t>
            </a:r>
          </a:p>
          <a:p>
            <a:r>
              <a:rPr lang="en-US" sz="2000" dirty="0"/>
              <a:t>The issue required extensive investigation, operational testing, and coordination between Operations, Maintenance, and Engineering.</a:t>
            </a:r>
          </a:p>
          <a:p>
            <a:r>
              <a:rPr lang="en-US" sz="2000" dirty="0"/>
              <a:t>The combination of vessel rehabilitation, replacement of the treatment media, and operational adjustments were determined to be the best course of action to correct the staining and resolve the water quality concerns.</a:t>
            </a:r>
          </a:p>
        </p:txBody>
      </p:sp>
      <p:sp>
        <p:nvSpPr>
          <p:cNvPr id="4" name="Slide Number Placeholder 3">
            <a:extLst>
              <a:ext uri="{FF2B5EF4-FFF2-40B4-BE49-F238E27FC236}">
                <a16:creationId xmlns:a16="http://schemas.microsoft.com/office/drawing/2014/main" id="{9BC53F2D-73A5-080F-B668-9DDFB967C9C2}"/>
              </a:ext>
            </a:extLst>
          </p:cNvPr>
          <p:cNvSpPr>
            <a:spLocks noGrp="1"/>
          </p:cNvSpPr>
          <p:nvPr>
            <p:ph type="sldNum" sz="quarter" idx="4"/>
          </p:nvPr>
        </p:nvSpPr>
        <p:spPr/>
        <p:txBody>
          <a:bodyPr/>
          <a:lstStyle/>
          <a:p>
            <a:fld id="{05F10A6A-6FF3-4C95-9872-E7DC035CC0AC}" type="slidenum">
              <a:rPr lang="en-US" smtClean="0"/>
              <a:pPr/>
              <a:t>3</a:t>
            </a:fld>
            <a:endParaRPr lang="en-US" dirty="0"/>
          </a:p>
        </p:txBody>
      </p:sp>
    </p:spTree>
    <p:extLst>
      <p:ext uri="{BB962C8B-B14F-4D97-AF65-F5344CB8AC3E}">
        <p14:creationId xmlns:p14="http://schemas.microsoft.com/office/powerpoint/2010/main" val="385497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126E-9EFC-3605-E6A6-7A5B144A7C83}"/>
              </a:ext>
            </a:extLst>
          </p:cNvPr>
          <p:cNvSpPr>
            <a:spLocks noGrp="1"/>
          </p:cNvSpPr>
          <p:nvPr>
            <p:ph type="title"/>
          </p:nvPr>
        </p:nvSpPr>
        <p:spPr>
          <a:xfrm>
            <a:off x="1066800" y="914400"/>
            <a:ext cx="7543800" cy="1143000"/>
          </a:xfrm>
        </p:spPr>
        <p:txBody>
          <a:bodyPr/>
          <a:lstStyle/>
          <a:p>
            <a:r>
              <a:rPr lang="en-US" b="1" dirty="0">
                <a:solidFill>
                  <a:srgbClr val="0033CC"/>
                </a:solidFill>
              </a:rPr>
              <a:t>Team Effort to Rehabilitate the Thompson Vessels</a:t>
            </a:r>
          </a:p>
        </p:txBody>
      </p:sp>
      <p:sp>
        <p:nvSpPr>
          <p:cNvPr id="3" name="Content Placeholder 2">
            <a:extLst>
              <a:ext uri="{FF2B5EF4-FFF2-40B4-BE49-F238E27FC236}">
                <a16:creationId xmlns:a16="http://schemas.microsoft.com/office/drawing/2014/main" id="{F813A88A-4342-BBA6-8456-672ED8FCA62D}"/>
              </a:ext>
            </a:extLst>
          </p:cNvPr>
          <p:cNvSpPr>
            <a:spLocks noGrp="1"/>
          </p:cNvSpPr>
          <p:nvPr>
            <p:ph idx="1"/>
          </p:nvPr>
        </p:nvSpPr>
        <p:spPr>
          <a:xfrm>
            <a:off x="533400" y="2344229"/>
            <a:ext cx="8229600" cy="4525963"/>
          </a:xfrm>
        </p:spPr>
        <p:txBody>
          <a:bodyPr/>
          <a:lstStyle/>
          <a:p>
            <a:r>
              <a:rPr lang="en-US" sz="1800" dirty="0"/>
              <a:t>Maintenance staff emptied the spent media from vessels 1 and 2 and removed necessary concrete and piping to prepare the vessels for rehabilitation work.</a:t>
            </a:r>
          </a:p>
          <a:p>
            <a:r>
              <a:rPr lang="en-US" sz="1800" dirty="0"/>
              <a:t>The District moved forward with rehabilitation of the iron and manganese treatment vessels and replacement of the treatment media.</a:t>
            </a:r>
          </a:p>
          <a:p>
            <a:r>
              <a:rPr lang="en-US" sz="1800" dirty="0"/>
              <a:t>Contractors recoated the interior vessel surfaces and reinstalled concrete around the new stainless steel piping modifications.</a:t>
            </a:r>
          </a:p>
          <a:p>
            <a:r>
              <a:rPr lang="en-US" sz="1800" dirty="0"/>
              <a:t>Staff evaluated and adjusted chemical dosage prior to plant entry to improve oxidation and treatment performance.</a:t>
            </a:r>
          </a:p>
          <a:p>
            <a:r>
              <a:rPr lang="en-US" sz="1800" dirty="0"/>
              <a:t>Operations, Maintenance, Engineering, and contractor teams worked together throughout the rehabilitation process to return the plant to reliable operation.</a:t>
            </a:r>
          </a:p>
          <a:p>
            <a:r>
              <a:rPr lang="en-US" sz="1800" dirty="0"/>
              <a:t>The combined effort ultimately improved water quality stability and resolved the staining concerns.</a:t>
            </a:r>
          </a:p>
          <a:p>
            <a:endParaRPr lang="en-US" dirty="0"/>
          </a:p>
        </p:txBody>
      </p:sp>
      <p:sp>
        <p:nvSpPr>
          <p:cNvPr id="4" name="Slide Number Placeholder 3">
            <a:extLst>
              <a:ext uri="{FF2B5EF4-FFF2-40B4-BE49-F238E27FC236}">
                <a16:creationId xmlns:a16="http://schemas.microsoft.com/office/drawing/2014/main" id="{58422695-9923-C223-96B3-F8E16A8676C1}"/>
              </a:ext>
            </a:extLst>
          </p:cNvPr>
          <p:cNvSpPr>
            <a:spLocks noGrp="1"/>
          </p:cNvSpPr>
          <p:nvPr>
            <p:ph type="sldNum" sz="quarter" idx="4"/>
          </p:nvPr>
        </p:nvSpPr>
        <p:spPr/>
        <p:txBody>
          <a:bodyPr/>
          <a:lstStyle/>
          <a:p>
            <a:fld id="{05F10A6A-6FF3-4C95-9872-E7DC035CC0AC}" type="slidenum">
              <a:rPr lang="en-US" smtClean="0"/>
              <a:pPr/>
              <a:t>4</a:t>
            </a:fld>
            <a:endParaRPr lang="en-US" dirty="0"/>
          </a:p>
        </p:txBody>
      </p:sp>
    </p:spTree>
    <p:extLst>
      <p:ext uri="{BB962C8B-B14F-4D97-AF65-F5344CB8AC3E}">
        <p14:creationId xmlns:p14="http://schemas.microsoft.com/office/powerpoint/2010/main" val="132944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pe in the ground&#10;&#10;Description automatically generated">
            <a:extLst>
              <a:ext uri="{FF2B5EF4-FFF2-40B4-BE49-F238E27FC236}">
                <a16:creationId xmlns:a16="http://schemas.microsoft.com/office/drawing/2014/main" id="{413953AE-46CE-3219-AD1B-1F1F357FBB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25" y="1752600"/>
            <a:ext cx="3715837" cy="5012097"/>
          </a:xfrm>
        </p:spPr>
      </p:pic>
      <p:pic>
        <p:nvPicPr>
          <p:cNvPr id="9" name="Picture 8" descr="Two men wearing white hazmat suits and face masks&#10;&#10;Description automatically generated">
            <a:extLst>
              <a:ext uri="{FF2B5EF4-FFF2-40B4-BE49-F238E27FC236}">
                <a16:creationId xmlns:a16="http://schemas.microsoft.com/office/drawing/2014/main" id="{043FA80D-86E9-CB66-C56B-776D365FF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932" y="1981200"/>
            <a:ext cx="5239808" cy="3929856"/>
          </a:xfrm>
          <a:prstGeom prst="rect">
            <a:avLst/>
          </a:prstGeom>
        </p:spPr>
      </p:pic>
      <p:sp>
        <p:nvSpPr>
          <p:cNvPr id="3" name="Slide Number Placeholder 2">
            <a:extLst>
              <a:ext uri="{FF2B5EF4-FFF2-40B4-BE49-F238E27FC236}">
                <a16:creationId xmlns:a16="http://schemas.microsoft.com/office/drawing/2014/main" id="{78C44C0B-6C1D-5F52-ECC2-EF35367B067C}"/>
              </a:ext>
            </a:extLst>
          </p:cNvPr>
          <p:cNvSpPr>
            <a:spLocks noGrp="1"/>
          </p:cNvSpPr>
          <p:nvPr>
            <p:ph type="sldNum" sz="quarter" idx="4"/>
          </p:nvPr>
        </p:nvSpPr>
        <p:spPr/>
        <p:txBody>
          <a:bodyPr/>
          <a:lstStyle/>
          <a:p>
            <a:fld id="{05F10A6A-6FF3-4C95-9872-E7DC035CC0AC}" type="slidenum">
              <a:rPr lang="en-US" smtClean="0"/>
              <a:pPr/>
              <a:t>5</a:t>
            </a:fld>
            <a:endParaRPr lang="en-US" dirty="0"/>
          </a:p>
        </p:txBody>
      </p:sp>
    </p:spTree>
    <p:extLst>
      <p:ext uri="{BB962C8B-B14F-4D97-AF65-F5344CB8AC3E}">
        <p14:creationId xmlns:p14="http://schemas.microsoft.com/office/powerpoint/2010/main" val="64574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ipe&#10;&#10;Description automatically generated">
            <a:extLst>
              <a:ext uri="{FF2B5EF4-FFF2-40B4-BE49-F238E27FC236}">
                <a16:creationId xmlns:a16="http://schemas.microsoft.com/office/drawing/2014/main" id="{839100F1-1D5D-05BC-0444-F6C3255ECC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4400" y="1676400"/>
            <a:ext cx="4406348" cy="5181600"/>
          </a:xfrm>
        </p:spPr>
      </p:pic>
      <p:pic>
        <p:nvPicPr>
          <p:cNvPr id="7" name="Picture 6" descr="A close-up of a conveyor belt&#10;&#10;Description automatically generated">
            <a:extLst>
              <a:ext uri="{FF2B5EF4-FFF2-40B4-BE49-F238E27FC236}">
                <a16:creationId xmlns:a16="http://schemas.microsoft.com/office/drawing/2014/main" id="{3DD69B37-3F62-4CF5-10B3-AB2160E02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 y="1676400"/>
            <a:ext cx="4025348" cy="5181600"/>
          </a:xfrm>
          <a:prstGeom prst="rect">
            <a:avLst/>
          </a:prstGeom>
        </p:spPr>
      </p:pic>
      <p:sp>
        <p:nvSpPr>
          <p:cNvPr id="3" name="Slide Number Placeholder 2">
            <a:extLst>
              <a:ext uri="{FF2B5EF4-FFF2-40B4-BE49-F238E27FC236}">
                <a16:creationId xmlns:a16="http://schemas.microsoft.com/office/drawing/2014/main" id="{607E56AB-6A05-B34B-A622-D1FE32AFF4FC}"/>
              </a:ext>
            </a:extLst>
          </p:cNvPr>
          <p:cNvSpPr>
            <a:spLocks noGrp="1"/>
          </p:cNvSpPr>
          <p:nvPr>
            <p:ph type="sldNum" sz="quarter" idx="4"/>
          </p:nvPr>
        </p:nvSpPr>
        <p:spPr/>
        <p:txBody>
          <a:bodyPr/>
          <a:lstStyle/>
          <a:p>
            <a:fld id="{05F10A6A-6FF3-4C95-9872-E7DC035CC0AC}" type="slidenum">
              <a:rPr lang="en-US" smtClean="0"/>
              <a:pPr/>
              <a:t>6</a:t>
            </a:fld>
            <a:endParaRPr lang="en-US" dirty="0"/>
          </a:p>
        </p:txBody>
      </p:sp>
    </p:spTree>
    <p:extLst>
      <p:ext uri="{BB962C8B-B14F-4D97-AF65-F5344CB8AC3E}">
        <p14:creationId xmlns:p14="http://schemas.microsoft.com/office/powerpoint/2010/main" val="361712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orklift lifting a pipe&#10;&#10;Description automatically generated">
            <a:extLst>
              <a:ext uri="{FF2B5EF4-FFF2-40B4-BE49-F238E27FC236}">
                <a16:creationId xmlns:a16="http://schemas.microsoft.com/office/drawing/2014/main" id="{F112A8D0-BD30-5C1D-196B-A7BA41BA1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2600"/>
            <a:ext cx="9144000" cy="4800600"/>
          </a:xfrm>
        </p:spPr>
      </p:pic>
      <p:sp>
        <p:nvSpPr>
          <p:cNvPr id="3" name="Slide Number Placeholder 2">
            <a:extLst>
              <a:ext uri="{FF2B5EF4-FFF2-40B4-BE49-F238E27FC236}">
                <a16:creationId xmlns:a16="http://schemas.microsoft.com/office/drawing/2014/main" id="{07F474B1-7EEA-F982-8DBB-8A0BAA06E3B7}"/>
              </a:ext>
            </a:extLst>
          </p:cNvPr>
          <p:cNvSpPr>
            <a:spLocks noGrp="1"/>
          </p:cNvSpPr>
          <p:nvPr>
            <p:ph type="sldNum" sz="quarter" idx="4"/>
          </p:nvPr>
        </p:nvSpPr>
        <p:spPr/>
        <p:txBody>
          <a:bodyPr/>
          <a:lstStyle/>
          <a:p>
            <a:fld id="{05F10A6A-6FF3-4C95-9872-E7DC035CC0AC}" type="slidenum">
              <a:rPr lang="en-US" smtClean="0"/>
              <a:pPr/>
              <a:t>7</a:t>
            </a:fld>
            <a:endParaRPr lang="en-US" dirty="0"/>
          </a:p>
        </p:txBody>
      </p:sp>
    </p:spTree>
    <p:extLst>
      <p:ext uri="{BB962C8B-B14F-4D97-AF65-F5344CB8AC3E}">
        <p14:creationId xmlns:p14="http://schemas.microsoft.com/office/powerpoint/2010/main" val="7471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a:extLst>
              <a:ext uri="{FF2B5EF4-FFF2-40B4-BE49-F238E27FC236}">
                <a16:creationId xmlns:a16="http://schemas.microsoft.com/office/drawing/2014/main" id="{A8AD1CCD-BF70-E119-71A5-BE0AA44B798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erson working on a machine&#10;&#10;Description automatically generated">
            <a:extLst>
              <a:ext uri="{FF2B5EF4-FFF2-40B4-BE49-F238E27FC236}">
                <a16:creationId xmlns:a16="http://schemas.microsoft.com/office/drawing/2014/main" id="{66F4EA69-B659-1E37-3796-0C71A5531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A row of pipes in a tunnel&#10;&#10;Description automatically generated">
            <a:extLst>
              <a:ext uri="{FF2B5EF4-FFF2-40B4-BE49-F238E27FC236}">
                <a16:creationId xmlns:a16="http://schemas.microsoft.com/office/drawing/2014/main" id="{EE40BDF2-F4E8-8D28-A242-ECE05C164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5" name="Slide Number Placeholder 4">
            <a:extLst>
              <a:ext uri="{FF2B5EF4-FFF2-40B4-BE49-F238E27FC236}">
                <a16:creationId xmlns:a16="http://schemas.microsoft.com/office/drawing/2014/main" id="{63AD729E-50F9-CC60-1306-48C9A539362C}"/>
              </a:ext>
            </a:extLst>
          </p:cNvPr>
          <p:cNvSpPr>
            <a:spLocks noGrp="1"/>
          </p:cNvSpPr>
          <p:nvPr>
            <p:ph type="sldNum" sz="quarter" idx="4"/>
          </p:nvPr>
        </p:nvSpPr>
        <p:spPr/>
        <p:txBody>
          <a:bodyPr/>
          <a:lstStyle/>
          <a:p>
            <a:fld id="{05F10A6A-6FF3-4C95-9872-E7DC035CC0AC}" type="slidenum">
              <a:rPr lang="en-US" smtClean="0"/>
              <a:pPr/>
              <a:t>8</a:t>
            </a:fld>
            <a:endParaRPr lang="en-US" dirty="0"/>
          </a:p>
        </p:txBody>
      </p:sp>
    </p:spTree>
    <p:extLst>
      <p:ext uri="{BB962C8B-B14F-4D97-AF65-F5344CB8AC3E}">
        <p14:creationId xmlns:p14="http://schemas.microsoft.com/office/powerpoint/2010/main" val="307204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717CB0-382F-94E8-61EE-6E8AB43C6035}"/>
              </a:ext>
            </a:extLst>
          </p:cNvPr>
          <p:cNvSpPr>
            <a:spLocks noGrp="1"/>
          </p:cNvSpPr>
          <p:nvPr>
            <p:ph type="title"/>
          </p:nvPr>
        </p:nvSpPr>
        <p:spPr>
          <a:xfrm>
            <a:off x="381000" y="914400"/>
            <a:ext cx="8229600" cy="1143000"/>
          </a:xfrm>
        </p:spPr>
        <p:txBody>
          <a:bodyPr>
            <a:normAutofit/>
          </a:bodyPr>
          <a:lstStyle/>
          <a:p>
            <a:r>
              <a:rPr lang="en-US" b="1" dirty="0">
                <a:solidFill>
                  <a:srgbClr val="0033CC"/>
                </a:solidFill>
                <a:latin typeface="+mj-lt"/>
                <a:ea typeface="+mj-ea"/>
                <a:cs typeface="+mj-cs"/>
              </a:rPr>
              <a:t>Today</a:t>
            </a:r>
          </a:p>
        </p:txBody>
      </p:sp>
      <p:sp>
        <p:nvSpPr>
          <p:cNvPr id="4" name="TextBox 3">
            <a:extLst>
              <a:ext uri="{FF2B5EF4-FFF2-40B4-BE49-F238E27FC236}">
                <a16:creationId xmlns:a16="http://schemas.microsoft.com/office/drawing/2014/main" id="{2BDE444C-ED57-7311-D922-ED1F5F857718}"/>
              </a:ext>
            </a:extLst>
          </p:cNvPr>
          <p:cNvSpPr txBox="1"/>
          <p:nvPr/>
        </p:nvSpPr>
        <p:spPr>
          <a:xfrm>
            <a:off x="0" y="1752600"/>
            <a:ext cx="4038600" cy="4525963"/>
          </a:xfrm>
          <a:prstGeom prst="rect">
            <a:avLst/>
          </a:prstGeom>
        </p:spPr>
        <p:txBody>
          <a:bodyPr rtlCol="0">
            <a:noAutofit/>
          </a:bodyPr>
          <a:lstStyle/>
          <a:p>
            <a:pPr marL="342900" indent="-342900" eaLnBrk="0" hangingPunct="0">
              <a:lnSpc>
                <a:spcPct val="90000"/>
              </a:lnSpc>
              <a:spcBef>
                <a:spcPct val="20000"/>
              </a:spcBef>
              <a:buChar char="•"/>
            </a:pPr>
            <a:r>
              <a:rPr lang="en-US" dirty="0">
                <a:latin typeface="+mn-lt"/>
              </a:rPr>
              <a:t>The Thompson Vessel Rehabilitation Project began in March 2025 and was completed in November 2025.</a:t>
            </a:r>
          </a:p>
          <a:p>
            <a:pPr marL="342900" indent="-342900" eaLnBrk="0" hangingPunct="0">
              <a:lnSpc>
                <a:spcPct val="90000"/>
              </a:lnSpc>
              <a:spcBef>
                <a:spcPct val="20000"/>
              </a:spcBef>
              <a:buChar char="•"/>
            </a:pPr>
            <a:endParaRPr lang="en-US" dirty="0">
              <a:latin typeface="+mn-lt"/>
            </a:endParaRPr>
          </a:p>
          <a:p>
            <a:pPr marL="342900" indent="-342900" eaLnBrk="0" hangingPunct="0">
              <a:lnSpc>
                <a:spcPct val="90000"/>
              </a:lnSpc>
              <a:spcBef>
                <a:spcPct val="20000"/>
              </a:spcBef>
              <a:buChar char="•"/>
            </a:pPr>
            <a:r>
              <a:rPr lang="en-US" dirty="0">
                <a:latin typeface="+mn-lt"/>
              </a:rPr>
              <a:t>Rehabilitation of the treatment vessels, replacement of the deteriorated filter media, and adjustment of chlorine dosage prior to plant entry successfully corrected the water quality issues that had been problematic for the District.</a:t>
            </a:r>
          </a:p>
          <a:p>
            <a:pPr marL="342900" indent="-342900" eaLnBrk="0" hangingPunct="0">
              <a:lnSpc>
                <a:spcPct val="90000"/>
              </a:lnSpc>
              <a:spcBef>
                <a:spcPct val="20000"/>
              </a:spcBef>
              <a:buChar char="•"/>
            </a:pPr>
            <a:endParaRPr lang="en-US" dirty="0">
              <a:latin typeface="+mn-lt"/>
            </a:endParaRPr>
          </a:p>
          <a:p>
            <a:pPr marL="342900" indent="-342900" eaLnBrk="0" hangingPunct="0">
              <a:lnSpc>
                <a:spcPct val="90000"/>
              </a:lnSpc>
              <a:spcBef>
                <a:spcPct val="20000"/>
              </a:spcBef>
              <a:buChar char="•"/>
            </a:pPr>
            <a:r>
              <a:rPr lang="en-US" dirty="0">
                <a:latin typeface="+mn-lt"/>
              </a:rPr>
              <a:t>The improvements restored treatment performance, stabilized water quality, and resolved the staining concerns experienced within the system.</a:t>
            </a:r>
          </a:p>
          <a:p>
            <a:pPr marL="342900" indent="-342900" eaLnBrk="0" hangingPunct="0">
              <a:lnSpc>
                <a:spcPct val="90000"/>
              </a:lnSpc>
              <a:spcBef>
                <a:spcPct val="20000"/>
              </a:spcBef>
              <a:buChar char="•"/>
            </a:pPr>
            <a:endParaRPr lang="en-US" dirty="0">
              <a:latin typeface="+mn-lt"/>
            </a:endParaRPr>
          </a:p>
          <a:p>
            <a:pPr marL="342900" indent="-342900" eaLnBrk="0" hangingPunct="0">
              <a:lnSpc>
                <a:spcPct val="90000"/>
              </a:lnSpc>
              <a:spcBef>
                <a:spcPct val="20000"/>
              </a:spcBef>
              <a:buChar char="•"/>
            </a:pPr>
            <a:r>
              <a:rPr lang="en-US" dirty="0">
                <a:latin typeface="+mn-lt"/>
              </a:rPr>
              <a:t>This project demonstrated the importance of persistence, operational excellence, and teamwork across all departments.</a:t>
            </a:r>
          </a:p>
        </p:txBody>
      </p:sp>
      <p:pic>
        <p:nvPicPr>
          <p:cNvPr id="6" name="Picture 5">
            <a:extLst>
              <a:ext uri="{FF2B5EF4-FFF2-40B4-BE49-F238E27FC236}">
                <a16:creationId xmlns:a16="http://schemas.microsoft.com/office/drawing/2014/main" id="{01AB3D70-5487-0425-9059-3A79E5079D4B}"/>
              </a:ext>
              <a:ext uri="{C183D7F6-B498-43B3-948B-1728B52AA6E4}">
                <adec:decorative xmlns:adec="http://schemas.microsoft.com/office/drawing/2017/decorative" val="1"/>
              </a:ext>
            </a:extLst>
          </p:cNvPr>
          <p:cNvPicPr>
            <a:picLocks noChangeAspect="1"/>
          </p:cNvPicPr>
          <p:nvPr/>
        </p:nvPicPr>
        <p:blipFill>
          <a:blip r:embed="rId2"/>
          <a:srcRect t="5793" b="10156"/>
          <a:stretch>
            <a:fillRect/>
          </a:stretch>
        </p:blipFill>
        <p:spPr>
          <a:xfrm>
            <a:off x="4495800" y="1905000"/>
            <a:ext cx="4267200" cy="4782150"/>
          </a:xfrm>
          <a:prstGeom prst="rect">
            <a:avLst/>
          </a:prstGeom>
          <a:noFill/>
        </p:spPr>
      </p:pic>
      <p:sp>
        <p:nvSpPr>
          <p:cNvPr id="2" name="Slide Number Placeholder 1">
            <a:extLst>
              <a:ext uri="{FF2B5EF4-FFF2-40B4-BE49-F238E27FC236}">
                <a16:creationId xmlns:a16="http://schemas.microsoft.com/office/drawing/2014/main" id="{DA0A41E6-0986-1D28-7F8F-E466D0C26A91}"/>
              </a:ext>
            </a:extLst>
          </p:cNvPr>
          <p:cNvSpPr>
            <a:spLocks noGrp="1"/>
          </p:cNvSpPr>
          <p:nvPr>
            <p:ph type="sldNum" sz="quarter" idx="4"/>
          </p:nvPr>
        </p:nvSpPr>
        <p:spPr/>
        <p:txBody>
          <a:bodyPr/>
          <a:lstStyle/>
          <a:p>
            <a:fld id="{05F10A6A-6FF3-4C95-9872-E7DC035CC0AC}" type="slidenum">
              <a:rPr lang="en-US" smtClean="0"/>
              <a:pPr/>
              <a:t>9</a:t>
            </a:fld>
            <a:endParaRPr lang="en-US" dirty="0"/>
          </a:p>
        </p:txBody>
      </p:sp>
    </p:spTree>
    <p:extLst>
      <p:ext uri="{BB962C8B-B14F-4D97-AF65-F5344CB8AC3E}">
        <p14:creationId xmlns:p14="http://schemas.microsoft.com/office/powerpoint/2010/main" val="111295309"/>
      </p:ext>
    </p:extLst>
  </p:cSld>
  <p:clrMapOvr>
    <a:masterClrMapping/>
  </p:clrMapOvr>
</p:sld>
</file>

<file path=ppt/theme/theme1.xml><?xml version="1.0" encoding="utf-8"?>
<a:theme xmlns:a="http://schemas.openxmlformats.org/drawingml/2006/main" name="RCS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15115</TotalTime>
  <Words>387</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RCSD</vt:lpstr>
      <vt:lpstr>Leland Thompson Vessel Rehabilitation   </vt:lpstr>
      <vt:lpstr>Background</vt:lpstr>
      <vt:lpstr>Why the Staining Occurred??</vt:lpstr>
      <vt:lpstr>Team Effort to Rehabilitate the Thompson Vessels</vt:lpstr>
      <vt:lpstr>PowerPoint Presentation</vt:lpstr>
      <vt:lpstr>PowerPoint Presentation</vt:lpstr>
      <vt:lpstr>PowerPoint Presentation</vt:lpstr>
      <vt:lpstr>PowerPoint Presentation</vt:lpstr>
      <vt:lpstr>Today</vt:lpstr>
      <vt:lpstr>PowerPoint Presentation</vt:lpstr>
    </vt:vector>
  </TitlesOfParts>
  <Company>Michael Merino Architects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Jennings</dc:creator>
  <cp:lastModifiedBy>Brian Laddusaw</cp:lastModifiedBy>
  <cp:revision>291</cp:revision>
  <cp:lastPrinted>2025-01-16T18:02:44Z</cp:lastPrinted>
  <dcterms:created xsi:type="dcterms:W3CDTF">2009-05-29T18:33:58Z</dcterms:created>
  <dcterms:modified xsi:type="dcterms:W3CDTF">2026-05-21T21:23:26Z</dcterms:modified>
</cp:coreProperties>
</file>