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9T21:10:37.93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0,'663'0,"-632"2,0 2,0 0,41 13,-35-8,63 7,-5-2,-65-8,57 3,309-10,-368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9T21:10:59.512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58,'0'-1,"1"-1,-1 1,1 0,-1 0,1 0,0 0,-1 0,1 0,0 0,0 0,0 1,-1-1,1 0,0 0,0 1,0-1,0 0,1 1,-1-1,0 1,0 0,0-1,0 1,0 0,1-1,-1 1,2 0,39-4,-38 3,33-1,-7 1,0-1,40-9,-26 4,0 2,1 2,-1 2,45 4,11 0,-61 0,0 1,-1 2,1 2,40 14,-64-17,-1 1,0 0,0 1,13 9,-17-9,-1-1,1-1,0 0,0 0,1-1,0 0,-1-1,1 0,16 2,111-7,-107-1,0 2,-1 1,1 1,0 2,59 12,-69-6,-6-1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9T21:12:31.5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2163 1082 24523,'-1'42'0,"-1"0"0,-2 1 0,-2-1 0,-2-1 0,-1 1 0,-2-1 0,-1 0 0,-2-1 0,-1-1 0,-2 0 0,-2-1 0,-1 0 0,-1-1 0,-2-2 0,-2 0 0,0-1 0,-2-1 0,-1-1 0,-2-2 0,0 0 0,-2-2 0,-1-1 0,-1-2 0,-1 0 0,0-2 0,-2-2 0,-1-1 0,0-1 0,-1-2 0,0-2 0,-1-1 0,-1-2 0,0-1 0,-1-2 0,1-1 0,-1-2 0,-1-2 0,1-2 0,0-1 0,-1-2 0,1-1 0,-1-2 0,1-2 0,1-2 0,-1-1 0,1-2 0,0-1 0,1-2 0,1-1 0,0-2 0,1-2 0,0-1 0,1-1 0,2-2 0,0-2 0,1 0 0,1-2 0,1-1 0,2-2 0,0 0 0,2-2 0,1-1 0,2-1 0,0-1 0,2 0 0,2-2 0,1-1 0,1 0 0,2-1 0,2 0 0,1-1 0,2-1 0,1 0 0,2-1 0,1 1 0,2-1 0,2-1 0,2 1 0,1 0 0,2-1 0,1 1 0,2-1 0,2 1 0,2 1 0,1-1 0,2 1 0,1 0 0,2 1 0,1 1 0,2 0 0,2 1 0,1 0 0,1 1 0,2 2 0,2 0 0,0 1 0,2 1 0,1 1 0,2 2 0,0 0 0,2 2 0,1 1 0,1 2 0,1 0 0,0 2 0,2 2 0,1 1 0,0 1 0,1 2 0,0 2 0,1 1 0,1 2 0,0 1 0,1 2 0,-1 1 0,1 2 0,1 2 0,-1 2 0,1 1 0,-1 2 0,0 1 0,1 2 0,-1 2 0,-1 2 0,1 1 0,-1 2 0,0 1 0,-1 2 0,-1 1 0,0 2 0,-1 2 0,0 1 0,-1 1 0,-2 2 0,0 2 0,-1 0 0,-1 2 0,-1 1 0,-2 2 0,0 0 0,-2 2 0,-1 1 0,-2 1 0,0 1 0,-2 0 0,-2 2 0,-1 1 0,-1 0 0,-2 1 0,-2 0 0,-1 1 0,-2 1 0,-1 0 0,-2 1 0,-1-1 0,-2 1 0,-2 1 0,-2-1 0,-1 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5FCA2-657D-CD00-DA5C-6B5FFB24D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2DC5F6-D9F0-08F6-3A37-14FB7B6B3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328A5-BFC4-FE79-2F5A-8C6C0093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FDCE-1B88-44CF-847E-522410EA6703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01A34-7D20-05D2-90B2-F804EE1B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B6F9C-D95F-F1E9-ABD0-6FD564C4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6F0B-2277-4F91-916D-A7374D53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36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647B0-5C85-012D-3946-23F43688D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CAFD93-F1CC-D9C6-7B78-7E1D51E83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0B6B1-B853-3577-81AB-CEA974D0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FDCE-1B88-44CF-847E-522410EA6703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509BC-5788-259E-DD91-04E4DEAC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42BF-4EF5-CFC1-D322-CAABBA0C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6F0B-2277-4F91-916D-A7374D53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A8BF22-7E60-6EEE-13D9-4763A2958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3C398-6F3D-648B-BC00-FC32DD109D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E0AB1-4B54-2F00-B0A2-5E720EEE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FDCE-1B88-44CF-847E-522410EA6703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BC4AE-9C48-9685-B2D1-50B2B203D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B2D04-798C-F4CA-B353-71730123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6F0B-2277-4F91-916D-A7374D53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0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D26C5-822C-7253-BF97-1C8737320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0467C-C411-4C7E-9AD6-8B1F609EA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B91EA-39EC-5819-D94D-6DFE7A3D7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FDCE-1B88-44CF-847E-522410EA6703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78A88-C578-3355-4AA9-FCCEE7BA1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E94F7-B890-9CC3-EEED-813D083F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6F0B-2277-4F91-916D-A7374D53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7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FD172-A92B-7939-4884-8C31D3038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A9269-5097-CE99-9480-CB73A9F7C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B9399-3A71-1EB9-47BC-4405DF15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FDCE-1B88-44CF-847E-522410EA6703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F3CB2-40D0-0765-5FCE-51B825316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7AB0E-1CCB-6505-2CA6-93603BF19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6F0B-2277-4F91-916D-A7374D53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6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67364-E1CF-172F-7BA9-9039AF31D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92554-DBA4-FE65-8AAE-808F7D5F5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A0D1D-EAD8-B5B0-2464-6E9678BEA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B5107-0E28-B917-5EF0-7BCCDEF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FDCE-1B88-44CF-847E-522410EA6703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B2B8B-EE04-2AE4-F92D-BEDC4AE6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12044-1C1C-5128-215E-F1D2D4C8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6F0B-2277-4F91-916D-A7374D53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55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B0303-8CFC-AC3E-DD6C-33DCA0D0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173F0-1385-B5BC-5E01-027553E28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44C37-C49F-0555-7B2C-1286D3E94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870F4-A5C0-F25F-FE13-31F1C8DA8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9D6931-3A9E-AD72-348D-0ADB0CB17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D9EE20-3246-BBEB-CD6B-94E03F112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FDCE-1B88-44CF-847E-522410EA6703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BE1151-F100-CDC4-F4B7-73E47CFA8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B04B-C310-9B24-733F-75991658B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6F0B-2277-4F91-916D-A7374D53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20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15A8-5AC5-5270-16B5-A76315D16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D95C8D-ED3D-57C1-106E-D5BA6728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FDCE-1B88-44CF-847E-522410EA6703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F2F69-F84E-6B47-289D-3AED40915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B7F84-B7D9-7319-DF2B-7C6B46C46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6F0B-2277-4F91-916D-A7374D53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40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C5A7E-49B7-5F60-9686-D6F45487C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FDCE-1B88-44CF-847E-522410EA6703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2019AA-3467-21E4-A183-D1CB8ACD8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0E30F-7029-7BFF-F9A0-AB5B1E5D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6F0B-2277-4F91-916D-A7374D53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51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AE7C-0C7A-D61E-5CE5-826E1C47F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9ECEF-1041-F234-F2C6-91E62D00A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0F5D1-35B9-7589-D17B-4EA96EDA3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B8D9F-B15D-5071-01F7-8ABDE45F3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FDCE-1B88-44CF-847E-522410EA6703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27850-F938-933F-DBAD-F3A53BDE6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5206F-3F8E-C5B6-1781-4ECB5AEC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6F0B-2277-4F91-916D-A7374D53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4D20-13AF-426B-2D5E-B97EC404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C1543-023C-AA7E-6F40-B65005D14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7AFA6-D02D-C99F-ECC3-EDF7A0E22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69EDF-CF80-0220-5893-C0246F8AD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FDCE-1B88-44CF-847E-522410EA6703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83231-F66E-956C-FF3C-E9380293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3CA61-AFB0-F920-55CC-CF3A6D0E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46F0B-2277-4F91-916D-A7374D53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A1728-74ED-FEED-D042-6DF4A056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7E850-2801-CAAD-B0C1-60DAB8B32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041C0-DE5A-3CC8-5DF9-DCD85781FF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4EFDCE-1B88-44CF-847E-522410EA6703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102A2-7501-D3E2-9246-B9C8DEB13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334C3-7902-6688-243F-734DA052D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946F0B-2277-4F91-916D-A7374D534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5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3A55-2689-2105-1C0D-82A26398BA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107923-170B-0FA1-F4B6-BF149457F0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4E3BB-AEF3-80E2-9D6B-04F0FF5D3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89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A31E-0246-6325-3160-AF14844A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739" y="-666785"/>
            <a:ext cx="6566522" cy="1616203"/>
          </a:xfrm>
        </p:spPr>
        <p:txBody>
          <a:bodyPr anchor="b">
            <a:normAutofit/>
          </a:bodyPr>
          <a:lstStyle/>
          <a:p>
            <a:r>
              <a:rPr lang="en-US" sz="3200" dirty="0"/>
              <a:t>Well 18 Emergency Failure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6DA32-7ECD-FBEB-47DA-B2FEB64BF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54" y="1216740"/>
            <a:ext cx="3887330" cy="5120052"/>
          </a:xfrm>
        </p:spPr>
        <p:txBody>
          <a:bodyPr anchor="t">
            <a:normAutofit/>
          </a:bodyPr>
          <a:lstStyle/>
          <a:p>
            <a:r>
              <a:rPr lang="en-US" sz="2000" b="1" dirty="0"/>
              <a:t>April 15, 2026</a:t>
            </a:r>
          </a:p>
          <a:p>
            <a:r>
              <a:rPr lang="en-US" sz="2000" dirty="0"/>
              <a:t>Well 18 experienced a catastrophic mechanical failure resulting in the pump assembly separating and falling into the well casing.</a:t>
            </a:r>
          </a:p>
          <a:p>
            <a:r>
              <a:rPr lang="en-US" sz="2000" b="1" dirty="0"/>
              <a:t>Initial Findings</a:t>
            </a:r>
          </a:p>
          <a:p>
            <a:r>
              <a:rPr lang="en-US" sz="2000" dirty="0"/>
              <a:t>Bowl assembly separated in multiple locations </a:t>
            </a:r>
          </a:p>
          <a:p>
            <a:r>
              <a:rPr lang="en-US" sz="2000" dirty="0"/>
              <a:t>Column pipe thread failure </a:t>
            </a:r>
          </a:p>
          <a:p>
            <a:r>
              <a:rPr lang="en-US" sz="2000" dirty="0"/>
              <a:t>Damaged shafting </a:t>
            </a:r>
          </a:p>
          <a:p>
            <a:r>
              <a:rPr lang="en-US" sz="2000" dirty="0"/>
              <a:t>Crushed cone strainer </a:t>
            </a:r>
          </a:p>
          <a:p>
            <a:r>
              <a:rPr lang="en-US" sz="2000" dirty="0"/>
              <a:t>Significant downhole mechanical damage observed during video inspection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B701D-120E-4DAE-0AD5-362878A99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60" b="-3"/>
          <a:stretch>
            <a:fillRect/>
          </a:stretch>
        </p:blipFill>
        <p:spPr>
          <a:xfrm>
            <a:off x="4285839" y="1070147"/>
            <a:ext cx="3393840" cy="46729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213288-6924-E9C4-B6BC-A707080C1A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99" r="18498" b="-3"/>
          <a:stretch>
            <a:fillRect/>
          </a:stretch>
        </p:blipFill>
        <p:spPr>
          <a:xfrm>
            <a:off x="7679652" y="1070147"/>
            <a:ext cx="3439354" cy="467292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C7EB34-3A19-5967-2B05-6BA01653C435}"/>
              </a:ext>
            </a:extLst>
          </p:cNvPr>
          <p:cNvSpPr txBox="1"/>
          <p:nvPr/>
        </p:nvSpPr>
        <p:spPr>
          <a:xfrm>
            <a:off x="11832336" y="626364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07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D0770-871F-6550-E5D2-C720E8ED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F69C2-012B-914E-0834-37C9142E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14049-F182-8D18-BC5B-565233C9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6E83F8-D272-A104-E2B6-5478E5BC1542}"/>
              </a:ext>
            </a:extLst>
          </p:cNvPr>
          <p:cNvSpPr txBox="1"/>
          <p:nvPr/>
        </p:nvSpPr>
        <p:spPr>
          <a:xfrm>
            <a:off x="11832336" y="626364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2783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29361-C58B-5C1F-C4D5-AC037E3716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74" r="7650"/>
          <a:stretch>
            <a:fillRect/>
          </a:stretch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2E79EF-888E-E8F9-F702-200AF3788A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8" r="1134"/>
          <a:stretch>
            <a:fillRect/>
          </a:stretch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6DE735-7140-06E0-0BB7-59A3154D36A1}"/>
              </a:ext>
            </a:extLst>
          </p:cNvPr>
          <p:cNvSpPr/>
          <p:nvPr/>
        </p:nvSpPr>
        <p:spPr>
          <a:xfrm>
            <a:off x="283464" y="374904"/>
            <a:ext cx="1124712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688F5D-3E09-B1ED-54BC-8057551C4FE9}"/>
              </a:ext>
            </a:extLst>
          </p:cNvPr>
          <p:cNvSpPr/>
          <p:nvPr/>
        </p:nvSpPr>
        <p:spPr>
          <a:xfrm>
            <a:off x="283464" y="4233672"/>
            <a:ext cx="3648456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87A06E-7431-6DBD-D46A-5B67A26A3DD0}"/>
              </a:ext>
            </a:extLst>
          </p:cNvPr>
          <p:cNvSpPr txBox="1"/>
          <p:nvPr/>
        </p:nvSpPr>
        <p:spPr>
          <a:xfrm>
            <a:off x="3241" y="146726"/>
            <a:ext cx="380168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Immediate Actions Taken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Emergency contractor mobilization Downhole video inspection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Fishing operations to recover failed equipment Mechanical rehabilitation of the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Brush and bail cleaning performed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pumping equipment procured and installed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1413F3-1B58-8759-287A-A7CA212EC015}"/>
              </a:ext>
            </a:extLst>
          </p:cNvPr>
          <p:cNvSpPr txBox="1"/>
          <p:nvPr/>
        </p:nvSpPr>
        <p:spPr>
          <a:xfrm>
            <a:off x="11793351" y="611733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10000"/>
                    <a:lumOff val="9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70149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FDAC3-F74C-B17A-3BDC-2223698E01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32" b="12293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C10F89-7437-F04D-8A8E-0F28D1997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88" y="6105783"/>
            <a:ext cx="6931319" cy="7522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Well 18 Re-Installed and Operational 5-1-2026 </a:t>
            </a:r>
            <a:b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</a:t>
            </a:r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onfirmation sample results received 5-6-2026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CE77C4-5A44-6DFE-FC65-B7D58CEA9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0330" b="16956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2209A2-662F-D231-EEFA-1386E7A08E90}"/>
              </a:ext>
            </a:extLst>
          </p:cNvPr>
          <p:cNvSpPr txBox="1"/>
          <p:nvPr/>
        </p:nvSpPr>
        <p:spPr>
          <a:xfrm>
            <a:off x="11832336" y="626364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50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4E51C-C9FE-8C01-FC23-68B103253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56" y="0"/>
            <a:ext cx="536281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557EF-80AC-7478-27FD-25ADDE70C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318" y="0"/>
            <a:ext cx="5327264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54094F9-E75C-8ABC-5ACB-18BD545C3391}"/>
                  </a:ext>
                </a:extLst>
              </p14:cNvPr>
              <p14:cNvContentPartPr/>
              <p14:nvPr/>
            </p14:nvContentPartPr>
            <p14:xfrm>
              <a:off x="11077440" y="2981085"/>
              <a:ext cx="57672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54094F9-E75C-8ABC-5ACB-18BD545C33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41440" y="2909085"/>
                <a:ext cx="6483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5ED094-D902-16EC-89BC-691457F90AAD}"/>
                  </a:ext>
                </a:extLst>
              </p14:cNvPr>
              <p14:cNvContentPartPr/>
              <p14:nvPr/>
            </p14:nvContentPartPr>
            <p14:xfrm>
              <a:off x="11073024" y="6050736"/>
              <a:ext cx="526320" cy="60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5ED094-D902-16EC-89BC-691457F90A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37384" y="5979096"/>
                <a:ext cx="59796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B86C222-D3E7-2AA6-DE37-7FED5F8A823C}"/>
                  </a:ext>
                </a:extLst>
              </p14:cNvPr>
              <p14:cNvContentPartPr/>
              <p14:nvPr/>
            </p14:nvContentPartPr>
            <p14:xfrm>
              <a:off x="10946664" y="5602170"/>
              <a:ext cx="779040" cy="779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B86C222-D3E7-2AA6-DE37-7FED5F8A823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40544" y="5596050"/>
                <a:ext cx="791280" cy="79128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C1C3E9F-DEBD-292B-3212-CFB4F743C8F0}"/>
              </a:ext>
            </a:extLst>
          </p:cNvPr>
          <p:cNvSpPr txBox="1"/>
          <p:nvPr/>
        </p:nvSpPr>
        <p:spPr>
          <a:xfrm>
            <a:off x="11832336" y="626364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60582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D black question marks with one yellow question mark">
            <a:extLst>
              <a:ext uri="{FF2B5EF4-FFF2-40B4-BE49-F238E27FC236}">
                <a16:creationId xmlns:a16="http://schemas.microsoft.com/office/drawing/2014/main" id="{5FBA6A31-CC6C-46F8-17E1-A04DD04A98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8990" r="6122" b="1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5D95D-FAA9-D588-5B68-77DB1D34E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00660" cy="1520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Questions????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27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104</Words>
  <Application>Microsoft Office PowerPoint</Application>
  <PresentationFormat>Widescreen</PresentationFormat>
  <Paragraphs>25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Well 18 Emergency Failure</vt:lpstr>
      <vt:lpstr>PowerPoint Presentation</vt:lpstr>
      <vt:lpstr>PowerPoint Presentation</vt:lpstr>
      <vt:lpstr>Well 18 Re-Installed and Operational 5-1-2026   Confirmation sample results received 5-6-2026</vt:lpstr>
      <vt:lpstr>PowerPoint Presentation</vt:lpstr>
      <vt:lpstr>Questions????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Brandon Thomas</dc:creator>
  <cp:lastModifiedBy>Brandon Thomas</cp:lastModifiedBy>
  <cp:revision>2</cp:revision>
  <dcterms:created xsi:type="dcterms:W3CDTF">2026-05-19T16:22:45Z</dcterms:created>
  <dcterms:modified xsi:type="dcterms:W3CDTF">2026-05-21T20:38:15Z</dcterms:modified>
</cp:coreProperties>
</file>