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329" r:id="rId2"/>
    <p:sldId id="367" r:id="rId3"/>
    <p:sldId id="369" r:id="rId4"/>
    <p:sldId id="370" r:id="rId5"/>
    <p:sldId id="371" r:id="rId6"/>
    <p:sldId id="372" r:id="rId7"/>
    <p:sldId id="373" r:id="rId8"/>
    <p:sldId id="331" r:id="rId9"/>
    <p:sldId id="368" r:id="rId10"/>
    <p:sldId id="320" r:id="rId11"/>
    <p:sldId id="319" r:id="rId1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33CC"/>
    <a:srgbClr val="000099"/>
    <a:srgbClr val="0086EA"/>
    <a:srgbClr val="292929"/>
    <a:srgbClr val="000000"/>
    <a:srgbClr val="003399"/>
    <a:srgbClr val="CC99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78" autoAdjust="0"/>
  </p:normalViewPr>
  <p:slideViewPr>
    <p:cSldViewPr>
      <p:cViewPr varScale="1">
        <p:scale>
          <a:sx n="102" d="100"/>
          <a:sy n="102" d="100"/>
        </p:scale>
        <p:origin x="180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8155" cy="464978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673" y="1"/>
            <a:ext cx="3038155" cy="464978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r">
              <a:defRPr sz="1200"/>
            </a:lvl1pPr>
          </a:lstStyle>
          <a:p>
            <a:fld id="{296E7364-FD99-42E2-939A-8A468BA4C380}" type="datetimeFigureOut">
              <a:rPr lang="en-US" smtClean="0"/>
              <a:t>5/1/2025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847"/>
            <a:ext cx="3038155" cy="464978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673" y="8829847"/>
            <a:ext cx="3038155" cy="464978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r">
              <a:defRPr sz="1200"/>
            </a:lvl1pPr>
          </a:lstStyle>
          <a:p>
            <a:fld id="{F241D799-8E5F-4FCD-B852-A9FBD336820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6844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155" cy="466554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673" y="0"/>
            <a:ext cx="3038155" cy="466554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r">
              <a:defRPr sz="1200"/>
            </a:lvl1pPr>
          </a:lstStyle>
          <a:p>
            <a:fld id="{E13A8810-3BB5-4FDF-AB62-02243E4AB83A}" type="datetimeFigureOut">
              <a:rPr lang="en-US" smtClean="0"/>
              <a:t>5/1/2025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2875" y="1162050"/>
            <a:ext cx="4184650" cy="3138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90" tIns="45345" rIns="90690" bIns="4534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355" y="4473243"/>
            <a:ext cx="5607691" cy="3661502"/>
          </a:xfrm>
          <a:prstGeom prst="rect">
            <a:avLst/>
          </a:prstGeom>
        </p:spPr>
        <p:txBody>
          <a:bodyPr vert="horz" lIns="90690" tIns="45345" rIns="90690" bIns="4534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846"/>
            <a:ext cx="3038155" cy="466554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673" y="8829846"/>
            <a:ext cx="3038155" cy="466554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r">
              <a:defRPr sz="1200"/>
            </a:lvl1pPr>
          </a:lstStyle>
          <a:p>
            <a:fld id="{88F27417-1DE2-4B56-AFF3-2EC3419FC7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383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DB2E57-16CD-6F87-C6AC-5BE0978D9E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1573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D60D2E-791D-9BB2-051D-9E0A910D68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739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A7C56F-9879-BFE4-DFF9-5378889ED7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5945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498266" y="6007934"/>
            <a:ext cx="10207760" cy="850066"/>
          </a:xfrm>
          <a:prstGeom prst="rect">
            <a:avLst/>
          </a:prstGeom>
        </p:spPr>
      </p:pic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B7887F70-AA86-3908-67B6-9904011128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727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823FBB-001A-0C85-5779-DC6022AB31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677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0A1F8A-DC40-9AD7-726D-DB9133F28A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882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3CF36356-BDD5-6FB9-2A4C-3E8023FC9A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058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0D30AAC9-9B87-34F0-F6EB-0568B6CD80A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574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21A3EAF8-AD64-3781-1029-A9C5472536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967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A33B25E0-D69E-896E-47C4-B721D78981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253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14D91289-914C-445B-D704-9C1288C100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987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E84F75DE-7643-8147-94ED-38D7E02E3D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616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Line 12"/>
          <p:cNvSpPr>
            <a:spLocks noChangeShapeType="1"/>
          </p:cNvSpPr>
          <p:nvPr userDrawn="1"/>
        </p:nvSpPr>
        <p:spPr bwMode="auto">
          <a:xfrm>
            <a:off x="0" y="990600"/>
            <a:ext cx="9144000" cy="0"/>
          </a:xfrm>
          <a:prstGeom prst="line">
            <a:avLst/>
          </a:prstGeom>
          <a:noFill/>
          <a:ln w="7620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pic>
        <p:nvPicPr>
          <p:cNvPr id="1027" name="Picture 16" descr="water drip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28" name="Group 10"/>
          <p:cNvGrpSpPr>
            <a:grpSpLocks/>
          </p:cNvGrpSpPr>
          <p:nvPr userDrawn="1"/>
        </p:nvGrpSpPr>
        <p:grpSpPr bwMode="auto">
          <a:xfrm>
            <a:off x="152400" y="381000"/>
            <a:ext cx="1295400" cy="1295400"/>
            <a:chOff x="152400" y="381000"/>
            <a:chExt cx="1295400" cy="1295400"/>
          </a:xfrm>
        </p:grpSpPr>
        <p:pic>
          <p:nvPicPr>
            <p:cNvPr id="1042" name="Picture 18" descr="RCSD Logo for ppt"/>
            <p:cNvPicPr>
              <a:picLocks noChangeAspect="1" noChangeArrowheads="1"/>
            </p:cNvPicPr>
            <p:nvPr userDrawn="1"/>
          </p:nvPicPr>
          <p:blipFill>
            <a:blip r:embed="rId15">
              <a:clrChange>
                <a:clrFrom>
                  <a:srgbClr val="18FF25"/>
                </a:clrFrom>
                <a:clrTo>
                  <a:srgbClr val="18FF25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52400" y="381000"/>
              <a:ext cx="1295400" cy="1295400"/>
            </a:xfrm>
            <a:prstGeom prst="rect">
              <a:avLst/>
            </a:prstGeom>
            <a:noFill/>
            <a:effectLst>
              <a:outerShdw dist="35921" dir="2700000" algn="ctr" rotWithShape="0">
                <a:srgbClr val="292929">
                  <a:alpha val="50000"/>
                </a:srgbClr>
              </a:outerShdw>
            </a:effectLst>
          </p:spPr>
        </p:pic>
        <p:sp>
          <p:nvSpPr>
            <p:cNvPr id="1044" name="AutoShape 20"/>
            <p:cNvSpPr>
              <a:spLocks noChangeArrowheads="1"/>
            </p:cNvSpPr>
            <p:nvPr userDrawn="1"/>
          </p:nvSpPr>
          <p:spPr bwMode="auto">
            <a:xfrm>
              <a:off x="152400" y="381000"/>
              <a:ext cx="1295400" cy="1295400"/>
            </a:xfrm>
            <a:custGeom>
              <a:avLst/>
              <a:gdLst>
                <a:gd name="G0" fmla="+- 975 0 0"/>
                <a:gd name="G1" fmla="+- 21600 0 975"/>
                <a:gd name="G2" fmla="+- 21600 0 975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975" y="10800"/>
                  </a:moveTo>
                  <a:cubicBezTo>
                    <a:pt x="975" y="16226"/>
                    <a:pt x="5374" y="20625"/>
                    <a:pt x="10800" y="20625"/>
                  </a:cubicBezTo>
                  <a:cubicBezTo>
                    <a:pt x="16226" y="20625"/>
                    <a:pt x="20625" y="16226"/>
                    <a:pt x="20625" y="10800"/>
                  </a:cubicBezTo>
                  <a:cubicBezTo>
                    <a:pt x="20625" y="5374"/>
                    <a:pt x="16226" y="975"/>
                    <a:pt x="10800" y="975"/>
                  </a:cubicBezTo>
                  <a:cubicBezTo>
                    <a:pt x="5374" y="975"/>
                    <a:pt x="975" y="5374"/>
                    <a:pt x="975" y="10800"/>
                  </a:cubicBezTo>
                  <a:close/>
                </a:path>
              </a:pathLst>
            </a:custGeom>
            <a:gradFill rotWithShape="1">
              <a:gsLst>
                <a:gs pos="0">
                  <a:srgbClr val="FFCC00"/>
                </a:gs>
                <a:gs pos="100000">
                  <a:srgbClr val="FFCC00">
                    <a:gamma/>
                    <a:shade val="46275"/>
                    <a:invGamma/>
                  </a:srgb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BC9AB982-05B4-A8CF-CB60-48DF57EFA1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csd.org/board-of-directors-board-meetings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55E1B-01AE-4F1D-97A6-605E0EFDEC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000" y="1066800"/>
            <a:ext cx="8458200" cy="2667000"/>
          </a:xfrm>
        </p:spPr>
        <p:txBody>
          <a:bodyPr/>
          <a:lstStyle/>
          <a:p>
            <a:pPr algn="l"/>
            <a:br>
              <a:rPr lang="en-US" sz="3600" b="1" dirty="0">
                <a:solidFill>
                  <a:schemeClr val="accent2"/>
                </a:solidFill>
              </a:rPr>
            </a:br>
            <a:br>
              <a:rPr lang="en-US" dirty="0">
                <a:solidFill>
                  <a:schemeClr val="accent2"/>
                </a:solidFill>
                <a:latin typeface="Calibri" panose="020F0502020204030204" pitchFamily="34" charset="0"/>
              </a:rPr>
            </a:br>
            <a:r>
              <a:rPr lang="en-US" sz="2800" b="1" u="sng" dirty="0">
                <a:solidFill>
                  <a:schemeClr val="accent2"/>
                </a:solidFill>
              </a:rPr>
              <a:t>Director Memorandum 2025-35</a:t>
            </a:r>
            <a:br>
              <a:rPr lang="en-US" sz="2800" b="1" u="sng" dirty="0">
                <a:solidFill>
                  <a:schemeClr val="accent2"/>
                </a:solidFill>
              </a:rPr>
            </a:br>
            <a:r>
              <a:rPr lang="en-US" sz="2800" b="1" dirty="0">
                <a:solidFill>
                  <a:schemeClr val="accent2"/>
                </a:solidFill>
              </a:rPr>
              <a:t>Distribution for Review and Discussion – Rubidoux Community Services District Revised Employee Handbook</a:t>
            </a:r>
            <a:endParaRPr lang="en-US" sz="280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5396D3-E760-4B33-A841-82A67801ED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endParaRPr lang="en-US" sz="1600" i="1" dirty="0">
              <a:solidFill>
                <a:srgbClr val="0033CC"/>
              </a:solidFill>
            </a:endParaRPr>
          </a:p>
          <a:p>
            <a:endParaRPr lang="en-US" sz="1400" i="1" dirty="0">
              <a:solidFill>
                <a:schemeClr val="accent2"/>
              </a:solidFill>
            </a:endParaRPr>
          </a:p>
          <a:p>
            <a:endParaRPr lang="en-US" sz="1400" i="1" dirty="0">
              <a:solidFill>
                <a:schemeClr val="accent2"/>
              </a:solidFill>
            </a:endParaRPr>
          </a:p>
          <a:p>
            <a:endParaRPr lang="en-US" sz="1400" i="1" dirty="0">
              <a:solidFill>
                <a:schemeClr val="accent2"/>
              </a:solidFill>
            </a:endParaRPr>
          </a:p>
          <a:p>
            <a:endParaRPr lang="en-US" sz="1400" dirty="0">
              <a:solidFill>
                <a:schemeClr val="accent2"/>
              </a:solidFill>
            </a:endParaRPr>
          </a:p>
          <a:p>
            <a:r>
              <a:rPr lang="en-US" sz="1400" dirty="0">
                <a:solidFill>
                  <a:schemeClr val="accent2"/>
                </a:solidFill>
              </a:rPr>
              <a:t>May 1, 2025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A49A44-741D-EE0A-40EF-3199DCAE86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442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07684B-CF7E-42EF-ABD5-BABF2C309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Recommendation</a:t>
            </a:r>
            <a:endParaRPr lang="en-US" sz="2400" b="1" u="sng" dirty="0">
              <a:solidFill>
                <a:schemeClr val="accent2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D33158-3E36-D379-38FE-FBE9621F65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en-US" sz="1800" dirty="0">
              <a:solidFill>
                <a:schemeClr val="accent2"/>
              </a:solidFill>
              <a:effectLst/>
              <a:ea typeface="Calibri" panose="020F0502020204030204" pitchFamily="34" charset="0"/>
            </a:endParaRPr>
          </a:p>
          <a:p>
            <a:pPr algn="just"/>
            <a:r>
              <a:rPr lang="en-US" sz="2000" dirty="0">
                <a:solidFill>
                  <a:schemeClr val="accent2"/>
                </a:solidFill>
                <a:effectLst/>
                <a:ea typeface="Calibri" panose="020F0502020204030204" pitchFamily="34" charset="0"/>
              </a:rPr>
              <a:t>Review the proposed revisions and submit comments to staff by May 12, 2025.</a:t>
            </a:r>
          </a:p>
          <a:p>
            <a:pPr marL="0" indent="0" algn="just">
              <a:buNone/>
            </a:pPr>
            <a:endParaRPr lang="en-US" sz="2000" dirty="0">
              <a:solidFill>
                <a:schemeClr val="accent2"/>
              </a:solidFill>
              <a:effectLst/>
              <a:ea typeface="Calibri" panose="020F0502020204030204" pitchFamily="34" charset="0"/>
            </a:endParaRPr>
          </a:p>
          <a:p>
            <a:pPr algn="just"/>
            <a:r>
              <a:rPr lang="en-US" sz="2000" b="0" i="0" dirty="0">
                <a:solidFill>
                  <a:schemeClr val="accent2"/>
                </a:solidFill>
              </a:rPr>
              <a:t>Consider adopting the revised </a:t>
            </a:r>
            <a:r>
              <a:rPr lang="en-US" sz="2000" dirty="0">
                <a:solidFill>
                  <a:schemeClr val="accent2"/>
                </a:solidFill>
              </a:rPr>
              <a:t>Employee Handbook on May 15, 2025</a:t>
            </a:r>
            <a:r>
              <a:rPr lang="en-US" sz="2000" b="0" i="0" dirty="0">
                <a:solidFill>
                  <a:schemeClr val="accent2"/>
                </a:solidFill>
              </a:rPr>
              <a:t>.</a:t>
            </a:r>
            <a:endParaRPr lang="en-US" sz="2000" b="0" i="0" dirty="0">
              <a:solidFill>
                <a:schemeClr val="accent2"/>
              </a:solidFill>
              <a:effectLst/>
            </a:endParaRPr>
          </a:p>
          <a:p>
            <a:pPr marL="0" indent="0" algn="just">
              <a:buNone/>
            </a:pPr>
            <a:endParaRPr lang="en-US" sz="1800" b="0" i="0" dirty="0">
              <a:solidFill>
                <a:schemeClr val="accent2"/>
              </a:solidFill>
              <a:effectLst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157036C-8765-1BD5-8FA3-CDAA8FADD8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922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4"/>
          <p:cNvSpPr txBox="1"/>
          <p:nvPr/>
        </p:nvSpPr>
        <p:spPr>
          <a:xfrm>
            <a:off x="2819400" y="5638800"/>
            <a:ext cx="3505200" cy="53340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ctr" defTabSz="457200">
              <a:defRPr lang="en-US"/>
            </a:pPr>
            <a:r>
              <a:rPr lang="en-US" sz="1000" dirty="0">
                <a:solidFill>
                  <a:srgbClr val="193B73"/>
                </a:solidFill>
                <a:latin typeface="Arial" charset="77"/>
                <a:ea typeface="Arial" charset="77"/>
                <a:cs typeface="Arial" charset="77"/>
              </a:rPr>
              <a:t>Rubidoux Community Services District</a:t>
            </a:r>
          </a:p>
          <a:p>
            <a:pPr algn="ctr" defTabSz="457200">
              <a:defRPr lang="en-US"/>
            </a:pPr>
            <a:r>
              <a:rPr lang="en-US" sz="1000" dirty="0">
                <a:solidFill>
                  <a:srgbClr val="193B73"/>
                </a:solidFill>
                <a:latin typeface="Arial" charset="77"/>
                <a:ea typeface="Arial" charset="77"/>
                <a:cs typeface="Arial" charset="77"/>
              </a:rPr>
              <a:t>Office: 951.684.7580</a:t>
            </a:r>
          </a:p>
          <a:p>
            <a:pPr algn="ctr">
              <a:defRPr lang="en-US"/>
            </a:pPr>
            <a:r>
              <a:rPr lang="en-US" sz="1000" dirty="0">
                <a:solidFill>
                  <a:srgbClr val="193B73"/>
                </a:solidFill>
                <a:latin typeface="Arial" charset="77"/>
                <a:ea typeface="Arial" charset="77"/>
                <a:cs typeface="Arial" charset="77"/>
              </a:rPr>
              <a:t>www.rcsd.org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2590799" y="2286000"/>
            <a:ext cx="3962402" cy="1020618"/>
            <a:chOff x="2057399" y="1981200"/>
            <a:chExt cx="5029201" cy="1295400"/>
          </a:xfrm>
          <a:effectLst>
            <a:reflection blurRad="25400" stA="50000" endA="300" endPos="60000" dir="5400000" sy="-100000" algn="bl" rotWithShape="0"/>
          </a:effectLst>
        </p:grpSpPr>
        <p:sp>
          <p:nvSpPr>
            <p:cNvPr id="16" name="Rounded Rectangle 15"/>
            <p:cNvSpPr/>
            <p:nvPr/>
          </p:nvSpPr>
          <p:spPr>
            <a:xfrm>
              <a:off x="2057400" y="1981200"/>
              <a:ext cx="5029200" cy="12954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accent2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057399" y="1981200"/>
              <a:ext cx="502920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5400" dirty="0">
                  <a:solidFill>
                    <a:schemeClr val="accent2"/>
                  </a:solidFill>
                </a:rPr>
                <a:t>Questions</a:t>
              </a:r>
            </a:p>
          </p:txBody>
        </p:sp>
      </p:grpSp>
      <p:sp>
        <p:nvSpPr>
          <p:cNvPr id="18" name="Slide Number Placeholder 1"/>
          <p:cNvSpPr>
            <a:spLocks noGrp="1"/>
          </p:cNvSpPr>
          <p:nvPr/>
        </p:nvSpPr>
        <p:spPr>
          <a:xfrm>
            <a:off x="76200" y="632460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65E0F86-530E-0543-A407-2D1212571E0B}" type="slidenum">
              <a:rPr lang="en-US"/>
              <a:t>11</a:t>
            </a:fld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12FFD02-7CA1-F0D7-3740-5AFD6E1890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131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6E1271-5577-2DA4-1E55-465F62FBFE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9DC86C-52B8-B2B5-C87A-E911975EB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486FBF-61DE-B60C-1705-5C3E83E692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05000"/>
            <a:ext cx="8229600" cy="4419600"/>
          </a:xfrm>
        </p:spPr>
        <p:txBody>
          <a:bodyPr/>
          <a:lstStyle/>
          <a:p>
            <a:pPr algn="just"/>
            <a:r>
              <a:rPr lang="en-US" sz="1800" b="0" i="0" u="none" strike="noStrike" baseline="0" dirty="0">
                <a:solidFill>
                  <a:schemeClr val="accent2"/>
                </a:solidFill>
              </a:rPr>
              <a:t>Employee Handbook</a:t>
            </a: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User-friendly resource for employees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General information including but not limited to:</a:t>
            </a:r>
          </a:p>
          <a:p>
            <a:pPr lvl="2" algn="just"/>
            <a:r>
              <a:rPr lang="en-US" sz="1800" dirty="0">
                <a:solidFill>
                  <a:schemeClr val="accent2"/>
                </a:solidFill>
              </a:rPr>
              <a:t>Compensation</a:t>
            </a:r>
          </a:p>
          <a:p>
            <a:pPr lvl="2" algn="just"/>
            <a:r>
              <a:rPr lang="en-US" sz="1800" dirty="0">
                <a:solidFill>
                  <a:schemeClr val="accent2"/>
                </a:solidFill>
              </a:rPr>
              <a:t>Benefits</a:t>
            </a:r>
          </a:p>
          <a:p>
            <a:pPr lvl="2" algn="just"/>
            <a:r>
              <a:rPr lang="en-US" sz="1800" dirty="0">
                <a:solidFill>
                  <a:schemeClr val="accent2"/>
                </a:solidFill>
              </a:rPr>
              <a:t>Policies</a:t>
            </a:r>
          </a:p>
          <a:p>
            <a:pPr lvl="2" algn="just"/>
            <a:r>
              <a:rPr lang="en-US" sz="1800" dirty="0">
                <a:solidFill>
                  <a:schemeClr val="accent2"/>
                </a:solidFill>
              </a:rPr>
              <a:t>Relevant state and federal laws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Does not replace Memorandum of Understanding (MOU) with bargaining unit employees</a:t>
            </a: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endParaRPr lang="en-US" sz="1800" b="0" i="0" dirty="0">
              <a:solidFill>
                <a:schemeClr val="accent2"/>
              </a:solidFill>
              <a:effectLst/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F4C81C-5097-8C19-E31E-4DED2F7EFD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228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339AD4-3AEA-656F-EFE2-C81130C739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DF8A31-2D6D-9A1E-CD5B-39FB33526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F2821-1954-7D53-7EA8-5FF026083F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05000"/>
            <a:ext cx="8229600" cy="4419600"/>
          </a:xfrm>
        </p:spPr>
        <p:txBody>
          <a:bodyPr/>
          <a:lstStyle/>
          <a:p>
            <a:pPr algn="just"/>
            <a:r>
              <a:rPr lang="en-US" sz="1800" dirty="0">
                <a:solidFill>
                  <a:schemeClr val="accent2"/>
                </a:solidFill>
              </a:rPr>
              <a:t>Updated annually for: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Changes in federal and state laws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Formatting and grammar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Operational adjustments</a:t>
            </a: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endParaRPr lang="en-US" sz="1800" b="0" i="0" dirty="0">
              <a:solidFill>
                <a:schemeClr val="accent2"/>
              </a:solidFill>
              <a:effectLst/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CB60DF-5FA9-CB84-B83E-58B12A45B5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91927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F1E49D-84C6-C20F-52BD-9093566551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8AF217-F523-722F-8038-6F5F2EA220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2025 Proposed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F12464-5B9C-2919-3B68-557A918E2D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05000"/>
            <a:ext cx="8229600" cy="4419600"/>
          </a:xfrm>
        </p:spPr>
        <p:txBody>
          <a:bodyPr/>
          <a:lstStyle/>
          <a:p>
            <a:pPr algn="just">
              <a:buAutoNum type="arabicParenR"/>
            </a:pPr>
            <a:r>
              <a:rPr lang="en-US" sz="1800" dirty="0">
                <a:solidFill>
                  <a:schemeClr val="accent2"/>
                </a:solidFill>
              </a:rPr>
              <a:t>Labor counsel updates – Proposed based on changes to federal and state laws</a:t>
            </a:r>
          </a:p>
          <a:p>
            <a:pPr algn="just">
              <a:buAutoNum type="arabicParenR"/>
            </a:pPr>
            <a:endParaRPr lang="en-US" sz="1800" dirty="0">
              <a:solidFill>
                <a:schemeClr val="accent2"/>
              </a:solidFill>
            </a:endParaRPr>
          </a:p>
          <a:p>
            <a:pPr algn="just">
              <a:buAutoNum type="arabicParenR"/>
            </a:pPr>
            <a:endParaRPr lang="en-US" sz="1800" dirty="0">
              <a:solidFill>
                <a:schemeClr val="accent2"/>
              </a:solidFill>
            </a:endParaRPr>
          </a:p>
          <a:p>
            <a:pPr algn="just">
              <a:buAutoNum type="arabicParenR"/>
            </a:pPr>
            <a:endParaRPr lang="en-US" sz="1800" dirty="0">
              <a:solidFill>
                <a:schemeClr val="accent2"/>
              </a:solidFill>
            </a:endParaRPr>
          </a:p>
          <a:p>
            <a:pPr algn="just">
              <a:buAutoNum type="arabicParenR"/>
            </a:pPr>
            <a:r>
              <a:rPr lang="en-US" sz="1800" dirty="0">
                <a:solidFill>
                  <a:schemeClr val="accent2"/>
                </a:solidFill>
              </a:rPr>
              <a:t>Staff changes</a:t>
            </a:r>
          </a:p>
          <a:p>
            <a:pPr algn="just">
              <a:buAutoNum type="arabicParenR"/>
            </a:pPr>
            <a:endParaRPr lang="en-US" sz="1800" dirty="0">
              <a:solidFill>
                <a:schemeClr val="accent2"/>
              </a:solidFill>
            </a:endParaRPr>
          </a:p>
          <a:p>
            <a:pPr marL="800100" lvl="1" indent="-342900" algn="just">
              <a:buAutoNum type="alphaLcParenR"/>
            </a:pPr>
            <a:r>
              <a:rPr lang="en-US" sz="1800" dirty="0">
                <a:solidFill>
                  <a:schemeClr val="accent2"/>
                </a:solidFill>
              </a:rPr>
              <a:t>Non-substantive: Grammar, formatting, and numbering corrections</a:t>
            </a:r>
          </a:p>
          <a:p>
            <a:pPr marL="800100" lvl="1" indent="-342900" algn="just">
              <a:buAutoNum type="alphaLcParenR"/>
            </a:pPr>
            <a:endParaRPr lang="en-US" sz="1800" dirty="0">
              <a:solidFill>
                <a:schemeClr val="accent2"/>
              </a:solidFill>
            </a:endParaRPr>
          </a:p>
          <a:p>
            <a:pPr marL="800100" lvl="1" indent="-342900" algn="just">
              <a:buAutoNum type="alphaLcParenR"/>
            </a:pPr>
            <a:r>
              <a:rPr lang="en-US" sz="1800" dirty="0">
                <a:solidFill>
                  <a:schemeClr val="accent2"/>
                </a:solidFill>
              </a:rPr>
              <a:t>Substantive:</a:t>
            </a:r>
          </a:p>
          <a:p>
            <a:pPr marL="857250" lvl="2" indent="0" algn="just">
              <a:buNone/>
            </a:pPr>
            <a:r>
              <a:rPr lang="en-US" sz="1800" dirty="0" err="1">
                <a:solidFill>
                  <a:schemeClr val="accent2"/>
                </a:solidFill>
              </a:rPr>
              <a:t>i</a:t>
            </a:r>
            <a:r>
              <a:rPr lang="en-US" sz="1800" dirty="0">
                <a:solidFill>
                  <a:schemeClr val="accent2"/>
                </a:solidFill>
              </a:rPr>
              <a:t>.) Consistency with MOU</a:t>
            </a:r>
          </a:p>
          <a:p>
            <a:pPr marL="857250" lvl="2" indent="0" algn="just">
              <a:buNone/>
            </a:pPr>
            <a:r>
              <a:rPr lang="en-US" sz="1800" dirty="0">
                <a:solidFill>
                  <a:schemeClr val="accent2"/>
                </a:solidFill>
              </a:rPr>
              <a:t>ii.) Operational changes</a:t>
            </a: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endParaRPr lang="en-US" sz="1800" b="0" i="0" dirty="0">
              <a:solidFill>
                <a:schemeClr val="accent2"/>
              </a:solidFill>
              <a:effectLst/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BD8B38-3F10-34B6-27D9-2D591484D8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7837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CDB449-C554-A5A7-BBB4-51C1FA352A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D14A0A-240E-D084-1D1B-60A5D687D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2025 Proposed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767019-8BD3-71B1-6DBE-748F543299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05000"/>
            <a:ext cx="8229600" cy="4419600"/>
          </a:xfrm>
        </p:spPr>
        <p:txBody>
          <a:bodyPr/>
          <a:lstStyle/>
          <a:p>
            <a:pPr marL="0" indent="0" algn="just">
              <a:buNone/>
            </a:pPr>
            <a:r>
              <a:rPr lang="en-US" sz="1800" dirty="0">
                <a:solidFill>
                  <a:schemeClr val="accent2"/>
                </a:solidFill>
              </a:rPr>
              <a:t>1) Labor counsel updates – Based on changes to federal and state laws</a:t>
            </a:r>
          </a:p>
          <a:p>
            <a:pPr marL="457200" lvl="1" indent="0" algn="just">
              <a:buNone/>
            </a:pPr>
            <a:endParaRPr lang="en-US" sz="1800" dirty="0">
              <a:solidFill>
                <a:schemeClr val="accent2"/>
              </a:solidFill>
            </a:endParaRPr>
          </a:p>
          <a:p>
            <a:pPr marL="457200" lvl="1" indent="0" algn="just">
              <a:buNone/>
            </a:pPr>
            <a:r>
              <a:rPr lang="en-US" sz="1800" dirty="0">
                <a:solidFill>
                  <a:schemeClr val="accent2"/>
                </a:solidFill>
              </a:rPr>
              <a:t>Policy 2108: Drug and Alcohol Testing</a:t>
            </a:r>
          </a:p>
          <a:p>
            <a:pPr marL="457200" lvl="1" indent="0" algn="just">
              <a:buNone/>
            </a:pPr>
            <a:r>
              <a:rPr lang="en-US" sz="1800" dirty="0">
                <a:solidFill>
                  <a:schemeClr val="accent2"/>
                </a:solidFill>
              </a:rPr>
              <a:t>Policy 2140: Unlawful Harassment</a:t>
            </a:r>
          </a:p>
          <a:p>
            <a:pPr marL="457200" lvl="1" indent="0" algn="just">
              <a:buNone/>
            </a:pPr>
            <a:r>
              <a:rPr lang="en-US" sz="1800" dirty="0">
                <a:solidFill>
                  <a:schemeClr val="accent2"/>
                </a:solidFill>
              </a:rPr>
              <a:t>Policy 2425: Family and Medical Leave</a:t>
            </a:r>
          </a:p>
          <a:p>
            <a:pPr marL="457200" lvl="1" indent="0" algn="just">
              <a:buNone/>
            </a:pPr>
            <a:r>
              <a:rPr lang="en-US" sz="1800" dirty="0">
                <a:solidFill>
                  <a:schemeClr val="accent2"/>
                </a:solidFill>
              </a:rPr>
              <a:t>Policy 2460: Sick Leave</a:t>
            </a:r>
          </a:p>
          <a:p>
            <a:pPr marL="457200" lvl="1" indent="0" algn="just">
              <a:buNone/>
            </a:pPr>
            <a:r>
              <a:rPr lang="en-US" sz="1800" dirty="0">
                <a:solidFill>
                  <a:schemeClr val="accent2"/>
                </a:solidFill>
              </a:rPr>
              <a:t>Policy 2465: Time Keeping/Time Records</a:t>
            </a:r>
            <a:endParaRPr lang="en-US" sz="1400" dirty="0">
              <a:solidFill>
                <a:schemeClr val="accent2"/>
              </a:solidFill>
            </a:endParaRPr>
          </a:p>
          <a:p>
            <a:pPr algn="just">
              <a:buAutoNum type="arabicParenR"/>
            </a:pPr>
            <a:endParaRPr lang="en-US" sz="1800" dirty="0">
              <a:solidFill>
                <a:schemeClr val="accent2"/>
              </a:solidFill>
            </a:endParaRPr>
          </a:p>
          <a:p>
            <a:pPr algn="just">
              <a:buAutoNum type="arabicParenR"/>
            </a:pPr>
            <a:endParaRPr lang="en-US" sz="1800" dirty="0">
              <a:solidFill>
                <a:schemeClr val="accent2"/>
              </a:solidFill>
            </a:endParaRPr>
          </a:p>
          <a:p>
            <a:pPr algn="just">
              <a:buAutoNum type="arabicParenR"/>
            </a:pPr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endParaRPr lang="en-US" sz="1800" b="0" i="0" dirty="0">
              <a:solidFill>
                <a:schemeClr val="accent2"/>
              </a:solidFill>
              <a:effectLst/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904791-0889-1E75-D39A-976D991545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69974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5B2998-0B82-62CE-3E93-D4DFCD9C56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E12E9-B92A-78CB-ED43-7C39FF182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2025 Proposed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8582DE-48BC-7D2C-8A2F-DB895D4C47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05000"/>
            <a:ext cx="8229600" cy="4419600"/>
          </a:xfrm>
        </p:spPr>
        <p:txBody>
          <a:bodyPr/>
          <a:lstStyle/>
          <a:p>
            <a:pPr marL="0" indent="0" algn="just">
              <a:buNone/>
            </a:pPr>
            <a:r>
              <a:rPr lang="en-US" sz="1800" dirty="0">
                <a:solidFill>
                  <a:schemeClr val="accent2"/>
                </a:solidFill>
              </a:rPr>
              <a:t>2) Staff changes</a:t>
            </a:r>
          </a:p>
          <a:p>
            <a:pPr marL="457200" lvl="1" indent="0" algn="just">
              <a:buNone/>
            </a:pPr>
            <a:endParaRPr lang="en-US" sz="1800" dirty="0">
              <a:solidFill>
                <a:schemeClr val="accent2"/>
              </a:solidFill>
            </a:endParaRPr>
          </a:p>
          <a:p>
            <a:pPr marL="457200" lvl="1" indent="0" algn="just">
              <a:buNone/>
            </a:pPr>
            <a:r>
              <a:rPr lang="en-US" sz="1800" dirty="0">
                <a:solidFill>
                  <a:schemeClr val="accent2"/>
                </a:solidFill>
              </a:rPr>
              <a:t>a) Consistency with MOU</a:t>
            </a:r>
          </a:p>
          <a:p>
            <a:pPr marL="457200" lvl="1" indent="0" algn="just">
              <a:buNone/>
            </a:pPr>
            <a:endParaRPr lang="en-US" sz="1800" dirty="0">
              <a:solidFill>
                <a:schemeClr val="accent2"/>
              </a:solidFill>
            </a:endParaRPr>
          </a:p>
          <a:p>
            <a:pPr marL="457200" lvl="1" indent="0" algn="just">
              <a:buNone/>
            </a:pPr>
            <a:r>
              <a:rPr lang="en-US" sz="1800" dirty="0">
                <a:solidFill>
                  <a:schemeClr val="accent2"/>
                </a:solidFill>
              </a:rPr>
              <a:t>Policy 2122: Hours of Work and Overtime</a:t>
            </a:r>
          </a:p>
          <a:p>
            <a:pPr marL="457200" lvl="1" indent="0" algn="just">
              <a:buNone/>
            </a:pPr>
            <a:r>
              <a:rPr lang="en-US" sz="1800" dirty="0">
                <a:solidFill>
                  <a:schemeClr val="accent2"/>
                </a:solidFill>
              </a:rPr>
              <a:t>Policy 2126: Nepotism</a:t>
            </a:r>
          </a:p>
          <a:p>
            <a:pPr marL="457200" lvl="1" indent="0" algn="just">
              <a:buNone/>
            </a:pPr>
            <a:r>
              <a:rPr lang="en-US" sz="1800" dirty="0">
                <a:solidFill>
                  <a:schemeClr val="accent2"/>
                </a:solidFill>
              </a:rPr>
              <a:t>Policy 2430: Holidays</a:t>
            </a:r>
          </a:p>
          <a:p>
            <a:pPr marL="457200" lvl="1" indent="0" algn="just">
              <a:buNone/>
            </a:pPr>
            <a:r>
              <a:rPr lang="en-US" sz="1800" dirty="0">
                <a:solidFill>
                  <a:schemeClr val="accent2"/>
                </a:solidFill>
              </a:rPr>
              <a:t>Policy 2460: Sick Leave</a:t>
            </a:r>
          </a:p>
          <a:p>
            <a:pPr marL="457200" lvl="1" indent="0" algn="just">
              <a:buNone/>
            </a:pPr>
            <a:r>
              <a:rPr lang="en-US" sz="1800" dirty="0">
                <a:solidFill>
                  <a:schemeClr val="accent2"/>
                </a:solidFill>
              </a:rPr>
              <a:t>Policy 2490: Vacation</a:t>
            </a:r>
            <a:endParaRPr lang="en-US" sz="1400" dirty="0">
              <a:solidFill>
                <a:schemeClr val="accent2"/>
              </a:solidFill>
            </a:endParaRPr>
          </a:p>
          <a:p>
            <a:pPr algn="just">
              <a:buAutoNum type="arabicParenR"/>
            </a:pPr>
            <a:endParaRPr lang="en-US" sz="1800" dirty="0">
              <a:solidFill>
                <a:schemeClr val="accent2"/>
              </a:solidFill>
            </a:endParaRPr>
          </a:p>
          <a:p>
            <a:pPr algn="just">
              <a:buAutoNum type="arabicParenR"/>
            </a:pPr>
            <a:endParaRPr lang="en-US" sz="1800" dirty="0">
              <a:solidFill>
                <a:schemeClr val="accent2"/>
              </a:solidFill>
            </a:endParaRPr>
          </a:p>
          <a:p>
            <a:pPr algn="just">
              <a:buAutoNum type="arabicParenR"/>
            </a:pPr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endParaRPr lang="en-US" sz="1800" b="0" i="0" dirty="0">
              <a:solidFill>
                <a:schemeClr val="accent2"/>
              </a:solidFill>
              <a:effectLst/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B6D714-A079-0E86-B0EF-540624F803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023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05EC0D-DCE3-05DB-4C7D-5DF03696FF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960634-8785-2CBA-7B9F-0D5A5FAF78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2025 Proposed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9B835B-6789-A2F4-0321-72E68C0454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04999"/>
            <a:ext cx="8229600" cy="4816475"/>
          </a:xfrm>
        </p:spPr>
        <p:txBody>
          <a:bodyPr/>
          <a:lstStyle/>
          <a:p>
            <a:pPr marL="0" indent="0" algn="just">
              <a:buNone/>
            </a:pPr>
            <a:r>
              <a:rPr lang="en-US" sz="1800" dirty="0">
                <a:solidFill>
                  <a:schemeClr val="accent2"/>
                </a:solidFill>
              </a:rPr>
              <a:t>2) Staff changes</a:t>
            </a:r>
          </a:p>
          <a:p>
            <a:pPr marL="457200" lvl="1" indent="0" algn="just">
              <a:buNone/>
            </a:pPr>
            <a:endParaRPr lang="en-US" sz="1800" dirty="0">
              <a:solidFill>
                <a:schemeClr val="accent2"/>
              </a:solidFill>
            </a:endParaRPr>
          </a:p>
          <a:p>
            <a:pPr marL="457200" lvl="1" indent="0" algn="just">
              <a:buNone/>
            </a:pPr>
            <a:r>
              <a:rPr lang="en-US" sz="1800" dirty="0">
                <a:solidFill>
                  <a:schemeClr val="accent2"/>
                </a:solidFill>
              </a:rPr>
              <a:t>b) Operational changes</a:t>
            </a:r>
          </a:p>
          <a:p>
            <a:pPr marL="457200" lvl="1" indent="0" algn="just">
              <a:buNone/>
            </a:pPr>
            <a:endParaRPr lang="en-US" sz="1800" dirty="0">
              <a:solidFill>
                <a:schemeClr val="accent2"/>
              </a:solidFill>
            </a:endParaRPr>
          </a:p>
          <a:p>
            <a:pPr marL="457200" lvl="1" indent="0" algn="just">
              <a:buNone/>
            </a:pPr>
            <a:r>
              <a:rPr lang="en-US" sz="1800" dirty="0">
                <a:solidFill>
                  <a:schemeClr val="accent2"/>
                </a:solidFill>
              </a:rPr>
              <a:t>Policy 2130: Performance Evaluation – Naming convention changed to match current evaluation forms</a:t>
            </a:r>
          </a:p>
          <a:p>
            <a:pPr marL="457200" lvl="1" indent="0" algn="just">
              <a:buNone/>
            </a:pPr>
            <a:endParaRPr lang="en-US" sz="1800" dirty="0">
              <a:solidFill>
                <a:schemeClr val="accent2"/>
              </a:solidFill>
            </a:endParaRPr>
          </a:p>
          <a:p>
            <a:pPr marL="457200" lvl="1" indent="0" algn="just">
              <a:buNone/>
            </a:pPr>
            <a:r>
              <a:rPr lang="en-US" sz="1800" dirty="0">
                <a:solidFill>
                  <a:schemeClr val="accent2"/>
                </a:solidFill>
              </a:rPr>
              <a:t>Policy 2144: Cellphone Program – Expansion of existing program for emergency and (certain) administrative staff. Greater connectivity District-wide. </a:t>
            </a:r>
          </a:p>
          <a:p>
            <a:pPr marL="457200" lvl="1" indent="0" algn="just">
              <a:buNone/>
            </a:pPr>
            <a:endParaRPr lang="en-US" sz="1800" dirty="0">
              <a:solidFill>
                <a:schemeClr val="accent2"/>
              </a:solidFill>
            </a:endParaRPr>
          </a:p>
          <a:p>
            <a:pPr marL="457200" lvl="1" indent="0" algn="just">
              <a:buNone/>
            </a:pPr>
            <a:r>
              <a:rPr lang="en-US" sz="1800" dirty="0">
                <a:solidFill>
                  <a:schemeClr val="accent2"/>
                </a:solidFill>
              </a:rPr>
              <a:t>Policy 2215: Gifts, Entertainment, and Gratuities – Expansion of existing policy, more practical for modern times. Alignment with Fair Political Practices Commission (FPPC)(Form 700)</a:t>
            </a:r>
            <a:endParaRPr lang="en-US" sz="1400" dirty="0">
              <a:solidFill>
                <a:schemeClr val="accent2"/>
              </a:solidFill>
            </a:endParaRPr>
          </a:p>
          <a:p>
            <a:pPr algn="just">
              <a:buAutoNum type="arabicParenR"/>
            </a:pPr>
            <a:endParaRPr lang="en-US" sz="1800" dirty="0">
              <a:solidFill>
                <a:schemeClr val="accent2"/>
              </a:solidFill>
            </a:endParaRPr>
          </a:p>
          <a:p>
            <a:pPr algn="just">
              <a:buAutoNum type="arabicParenR"/>
            </a:pPr>
            <a:endParaRPr lang="en-US" sz="1800" dirty="0">
              <a:solidFill>
                <a:schemeClr val="accent2"/>
              </a:solidFill>
            </a:endParaRPr>
          </a:p>
          <a:p>
            <a:pPr algn="just">
              <a:buAutoNum type="arabicParenR"/>
            </a:pPr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endParaRPr lang="en-US" sz="1800" b="0" i="0" dirty="0">
              <a:solidFill>
                <a:schemeClr val="accent2"/>
              </a:solidFill>
              <a:effectLst/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A3579B-04FC-9CE7-7D66-05D44964CB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88960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6E1271-5577-2DA4-1E55-465F62FBFE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9DC86C-52B8-B2B5-C87A-E911975EB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Board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486FBF-61DE-B60C-1705-5C3E83E692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05000"/>
            <a:ext cx="8229600" cy="4724400"/>
          </a:xfrm>
        </p:spPr>
        <p:txBody>
          <a:bodyPr/>
          <a:lstStyle/>
          <a:p>
            <a:pPr algn="just"/>
            <a:r>
              <a:rPr lang="en-US" sz="1800" b="0" i="0" u="none" strike="noStrike" baseline="0" dirty="0">
                <a:solidFill>
                  <a:schemeClr val="accent2"/>
                </a:solidFill>
              </a:rPr>
              <a:t>Attachments:</a:t>
            </a: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r>
              <a:rPr lang="en-US" sz="1800" b="0" i="0" u="none" strike="noStrike" baseline="0" dirty="0">
                <a:solidFill>
                  <a:schemeClr val="accent2"/>
                </a:solidFill>
              </a:rPr>
              <a:t>Attachment 1 – Redline version of proposed revised handbook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Attachment 2 – Clean version of proposed revised handbook</a:t>
            </a:r>
          </a:p>
          <a:p>
            <a:pPr marL="457200" lvl="1" indent="0" algn="just">
              <a:buNone/>
            </a:pPr>
            <a:endParaRPr lang="en-US" sz="1800" b="0" i="0" u="none" strike="noStrike" baseline="0" dirty="0">
              <a:solidFill>
                <a:schemeClr val="accent2"/>
              </a:solidFill>
            </a:endParaRPr>
          </a:p>
          <a:p>
            <a:pPr marL="457200" lvl="1" indent="0" algn="just">
              <a:buNone/>
            </a:pPr>
            <a:r>
              <a:rPr lang="en-US" sz="1800" dirty="0">
                <a:solidFill>
                  <a:schemeClr val="accent2"/>
                </a:solidFill>
              </a:rPr>
              <a:t>Attachments can be viewed as standalone documents on website:</a:t>
            </a:r>
          </a:p>
          <a:p>
            <a:pPr marL="457200" lvl="1" indent="0" algn="just">
              <a:buNone/>
            </a:pPr>
            <a:endParaRPr lang="en-US" sz="1800" b="0" i="0" u="none" strike="noStrike" baseline="0" dirty="0">
              <a:solidFill>
                <a:schemeClr val="accent2"/>
              </a:solidFill>
            </a:endParaRPr>
          </a:p>
          <a:p>
            <a:pPr marL="457200" lvl="1" indent="0" algn="just">
              <a:buNone/>
            </a:pPr>
            <a:r>
              <a:rPr lang="en-US" sz="1800" b="0" i="0" u="none" strike="noStrike" baseline="0" dirty="0">
                <a:solidFill>
                  <a:schemeClr val="accent2"/>
                </a:solidFill>
                <a:hlinkClick r:id="rId2"/>
              </a:rPr>
              <a:t>https://www.rcsd.org/board-of-directors-board-meetings</a:t>
            </a:r>
            <a:r>
              <a:rPr lang="en-US" sz="1800" b="0" i="0" u="none" strike="noStrike" baseline="0" dirty="0">
                <a:solidFill>
                  <a:schemeClr val="accent2"/>
                </a:solidFill>
              </a:rPr>
              <a:t> under 5/1/2025</a:t>
            </a:r>
            <a:endParaRPr lang="en-US" sz="1800" dirty="0">
              <a:solidFill>
                <a:schemeClr val="accent2"/>
              </a:solidFill>
            </a:endParaRPr>
          </a:p>
          <a:p>
            <a:pPr marL="457200" lvl="1" indent="0" algn="just">
              <a:buNone/>
            </a:pPr>
            <a:endParaRPr lang="en-US" sz="1800" b="0" i="0" u="none" strike="noStrike" baseline="0" dirty="0">
              <a:solidFill>
                <a:schemeClr val="accent2"/>
              </a:solidFill>
            </a:endParaRPr>
          </a:p>
          <a:p>
            <a:pPr marL="457200" lvl="1" indent="0" algn="just">
              <a:buNone/>
            </a:pPr>
            <a:endParaRPr lang="en-US" sz="1800" b="0" i="0" u="none" strike="noStrike" baseline="0" dirty="0">
              <a:solidFill>
                <a:schemeClr val="accent2"/>
              </a:solidFill>
            </a:endParaRPr>
          </a:p>
          <a:p>
            <a:pPr algn="just"/>
            <a:endParaRPr lang="en-US" sz="1800" b="0" i="0" u="none" strike="noStrike" baseline="0" dirty="0">
              <a:solidFill>
                <a:schemeClr val="accent2"/>
              </a:solidFill>
            </a:endParaRP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endParaRPr lang="en-US" sz="1400" dirty="0">
              <a:solidFill>
                <a:schemeClr val="accent2"/>
              </a:solidFill>
            </a:endParaRPr>
          </a:p>
          <a:p>
            <a:pPr lvl="1" algn="just"/>
            <a:endParaRPr lang="en-US" sz="1600" dirty="0">
              <a:solidFill>
                <a:schemeClr val="accent2"/>
              </a:solidFill>
            </a:endParaRPr>
          </a:p>
          <a:p>
            <a:pPr lvl="1" algn="just"/>
            <a:endParaRPr lang="en-US" sz="1600" dirty="0">
              <a:solidFill>
                <a:schemeClr val="accent2"/>
              </a:solidFill>
            </a:endParaRPr>
          </a:p>
          <a:p>
            <a:pPr algn="just"/>
            <a:endParaRPr lang="en-US" sz="1800" b="0" i="0" u="none" strike="noStrike" baseline="0" dirty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endParaRPr lang="en-US" sz="1800" b="0" i="0" dirty="0">
              <a:solidFill>
                <a:schemeClr val="accent2"/>
              </a:solidFill>
              <a:effectLst/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F4C81C-5097-8C19-E31E-4DED2F7EFD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19517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5C01C8-223B-A849-F12D-800E27A514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102D8-8D3B-1B61-1E16-951C7F699A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9E2397-7B6D-4D24-325F-FEC99A6738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05000"/>
            <a:ext cx="8229600" cy="4724400"/>
          </a:xfrm>
        </p:spPr>
        <p:txBody>
          <a:bodyPr/>
          <a:lstStyle/>
          <a:p>
            <a:pPr algn="just"/>
            <a:r>
              <a:rPr lang="en-US" sz="1800" dirty="0">
                <a:solidFill>
                  <a:schemeClr val="accent2"/>
                </a:solidFill>
              </a:rPr>
              <a:t>April 25, 2025 – Redline and clean copy distributed to bargaining unit representatives</a:t>
            </a:r>
          </a:p>
          <a:p>
            <a:pPr algn="just"/>
            <a:endParaRPr lang="en-US" sz="1800" b="0" i="0" u="none" strike="noStrike" baseline="0" dirty="0">
              <a:solidFill>
                <a:schemeClr val="accent2"/>
              </a:solidFill>
            </a:endParaRPr>
          </a:p>
          <a:p>
            <a:pPr algn="just"/>
            <a:r>
              <a:rPr lang="en-US" sz="1800" dirty="0">
                <a:solidFill>
                  <a:schemeClr val="accent2"/>
                </a:solidFill>
              </a:rPr>
              <a:t>May 1, 2025 – Distributed to Board of Directors for review and discussion</a:t>
            </a:r>
          </a:p>
          <a:p>
            <a:pPr algn="just"/>
            <a:endParaRPr lang="en-US" sz="1800" b="0" i="0" u="none" strike="noStrike" baseline="0" dirty="0">
              <a:solidFill>
                <a:schemeClr val="accent2"/>
              </a:solidFill>
            </a:endParaRPr>
          </a:p>
          <a:p>
            <a:pPr algn="just"/>
            <a:r>
              <a:rPr lang="en-US" sz="1800" dirty="0">
                <a:solidFill>
                  <a:schemeClr val="accent2"/>
                </a:solidFill>
              </a:rPr>
              <a:t>May 12, 2025 – Deadline (Board and bargaining unit) to submit comments </a:t>
            </a:r>
          </a:p>
          <a:p>
            <a:pPr algn="just"/>
            <a:endParaRPr lang="en-US" sz="1800" b="0" i="0" u="none" strike="noStrike" baseline="0" dirty="0">
              <a:solidFill>
                <a:schemeClr val="accent2"/>
              </a:solidFill>
            </a:endParaRPr>
          </a:p>
          <a:p>
            <a:pPr algn="just"/>
            <a:r>
              <a:rPr lang="en-US" sz="1800" dirty="0">
                <a:solidFill>
                  <a:schemeClr val="accent2"/>
                </a:solidFill>
              </a:rPr>
              <a:t>May 15, 2025 – Consider adoption of revised Employee Handbook</a:t>
            </a:r>
            <a:endParaRPr lang="en-US" sz="1800" b="0" i="0" u="none" strike="noStrike" baseline="0" dirty="0">
              <a:solidFill>
                <a:schemeClr val="accent2"/>
              </a:solidFill>
            </a:endParaRPr>
          </a:p>
          <a:p>
            <a:pPr lvl="1" algn="just"/>
            <a:endParaRPr lang="en-US" sz="1400" dirty="0">
              <a:solidFill>
                <a:schemeClr val="accent2"/>
              </a:solidFill>
            </a:endParaRPr>
          </a:p>
          <a:p>
            <a:pPr lvl="1" algn="just"/>
            <a:endParaRPr lang="en-US" sz="1600" dirty="0">
              <a:solidFill>
                <a:schemeClr val="accent2"/>
              </a:solidFill>
            </a:endParaRPr>
          </a:p>
          <a:p>
            <a:pPr lvl="1" algn="just"/>
            <a:endParaRPr lang="en-US" sz="1600" dirty="0">
              <a:solidFill>
                <a:schemeClr val="accent2"/>
              </a:solidFill>
            </a:endParaRPr>
          </a:p>
          <a:p>
            <a:pPr algn="just"/>
            <a:endParaRPr lang="en-US" sz="1800" b="0" i="0" u="none" strike="noStrike" baseline="0" dirty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endParaRPr lang="en-US" sz="1800" b="0" i="0" dirty="0">
              <a:solidFill>
                <a:schemeClr val="accent2"/>
              </a:solidFill>
              <a:effectLst/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E55D5B-30EF-9568-B957-A5822EE1BF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4035719"/>
      </p:ext>
    </p:extLst>
  </p:cSld>
  <p:clrMapOvr>
    <a:masterClrMapping/>
  </p:clrMapOvr>
</p:sld>
</file>

<file path=ppt/theme/theme1.xml><?xml version="1.0" encoding="utf-8"?>
<a:theme xmlns:a="http://schemas.openxmlformats.org/drawingml/2006/main" name="RCSD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4411</TotalTime>
  <Words>431</Words>
  <Application>Microsoft Office PowerPoint</Application>
  <PresentationFormat>On-screen Show (4:3)</PresentationFormat>
  <Paragraphs>135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RCSD</vt:lpstr>
      <vt:lpstr>  Director Memorandum 2025-35 Distribution for Review and Discussion – Rubidoux Community Services District Revised Employee Handbook</vt:lpstr>
      <vt:lpstr>Background</vt:lpstr>
      <vt:lpstr>Background</vt:lpstr>
      <vt:lpstr>2025 Proposed Updates</vt:lpstr>
      <vt:lpstr>2025 Proposed Updates</vt:lpstr>
      <vt:lpstr>2025 Proposed Updates</vt:lpstr>
      <vt:lpstr>2025 Proposed Updates</vt:lpstr>
      <vt:lpstr>Board Resources</vt:lpstr>
      <vt:lpstr>Timeline</vt:lpstr>
      <vt:lpstr>Recommendation</vt:lpstr>
      <vt:lpstr>PowerPoint Presentation</vt:lpstr>
    </vt:vector>
  </TitlesOfParts>
  <Company>Michael Merino Architects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Brian Jennings</dc:creator>
  <cp:lastModifiedBy>Brian Laddusaw</cp:lastModifiedBy>
  <cp:revision>302</cp:revision>
  <cp:lastPrinted>2025-02-06T23:13:02Z</cp:lastPrinted>
  <dcterms:created xsi:type="dcterms:W3CDTF">2009-05-29T18:33:58Z</dcterms:created>
  <dcterms:modified xsi:type="dcterms:W3CDTF">2025-05-01T20:34:52Z</dcterms:modified>
</cp:coreProperties>
</file>