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358" r:id="rId3"/>
    <p:sldId id="405" r:id="rId4"/>
    <p:sldId id="406" r:id="rId5"/>
    <p:sldId id="419" r:id="rId6"/>
    <p:sldId id="418" r:id="rId7"/>
    <p:sldId id="420" r:id="rId8"/>
    <p:sldId id="407" r:id="rId9"/>
    <p:sldId id="320" r:id="rId10"/>
    <p:sldId id="31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0086EA"/>
    <a:srgbClr val="292929"/>
    <a:srgbClr val="000000"/>
    <a:srgbClr val="0033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8" autoAdjust="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296E7364-FD99-42E2-939A-8A468BA4C38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241D799-8E5F-4FCD-B852-A9FBD3368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13A8810-3BB5-4FDF-AB62-02243E4AB83A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F27417-1DE2-4B56-AFF3-2EC3419FC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2E57-16CD-6F87-C6AC-5BE0978D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0D2E-791D-9BB2-051D-9E0A910D6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C56F-9879-BFE4-DFF9-5378889E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8266" y="6007934"/>
            <a:ext cx="10207760" cy="85006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887F70-AA86-3908-67B6-99040111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23FBB-001A-0C85-5779-DC6022AB3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A1F8A-DC40-9AD7-726D-DB9133F28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F36356-BDD5-6FB9-2A4C-3E8023FC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30AAC9-9B87-34F0-F6EB-0568B6CD8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A3EAF8-AD64-3781-1029-A9C54725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3B25E0-D69E-896E-47C4-B721D789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91289-914C-445B-D704-9C1288C1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4F75DE-7643-8147-94ED-38D7E02E3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6" descr="water dri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381000"/>
            <a:ext cx="1295400" cy="1295400"/>
            <a:chOff x="152400" y="381000"/>
            <a:chExt cx="1295400" cy="1295400"/>
          </a:xfrm>
        </p:grpSpPr>
        <p:pic>
          <p:nvPicPr>
            <p:cNvPr id="1042" name="Picture 18" descr="RCSD Logo for ppt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18FF25"/>
                </a:clrFrom>
                <a:clrTo>
                  <a:srgbClr val="18FF2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81000"/>
              <a:ext cx="1295400" cy="12954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</p:spPr>
        </p:pic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152400" y="381000"/>
              <a:ext cx="1295400" cy="1295400"/>
            </a:xfrm>
            <a:custGeom>
              <a:avLst/>
              <a:gdLst>
                <a:gd name="G0" fmla="+- 975 0 0"/>
                <a:gd name="G1" fmla="+- 21600 0 975"/>
                <a:gd name="G2" fmla="+- 21600 0 9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75" y="10800"/>
                  </a:moveTo>
                  <a:cubicBezTo>
                    <a:pt x="975" y="16226"/>
                    <a:pt x="5374" y="20625"/>
                    <a:pt x="10800" y="20625"/>
                  </a:cubicBezTo>
                  <a:cubicBezTo>
                    <a:pt x="16226" y="20625"/>
                    <a:pt x="20625" y="16226"/>
                    <a:pt x="20625" y="10800"/>
                  </a:cubicBezTo>
                  <a:cubicBezTo>
                    <a:pt x="20625" y="5374"/>
                    <a:pt x="16226" y="975"/>
                    <a:pt x="10800" y="975"/>
                  </a:cubicBezTo>
                  <a:cubicBezTo>
                    <a:pt x="5374" y="975"/>
                    <a:pt x="975" y="5374"/>
                    <a:pt x="97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AB982-05B4-A8CF-CB60-48DF57EF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5E1B-01AE-4F1D-97A6-605E0EFD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2667000"/>
          </a:xfrm>
        </p:spPr>
        <p:txBody>
          <a:bodyPr/>
          <a:lstStyle/>
          <a:p>
            <a:pPr algn="l"/>
            <a:br>
              <a:rPr lang="en-US" sz="3600" b="1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800" b="1" u="sng" dirty="0">
                <a:solidFill>
                  <a:schemeClr val="accent2"/>
                </a:solidFill>
              </a:rPr>
              <a:t>Director Memorandum 2025-73</a:t>
            </a:r>
            <a:br>
              <a:rPr lang="en-US" sz="2800" b="1" u="sng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Consideration to Approve a Reimbursement Agreement with EM Ranch Owner, LLC Related to Construction of a Raw Water Pipeline for Tract No. 38318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96D3-E760-4B33-A841-82A67801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676400"/>
          </a:xfrm>
        </p:spPr>
        <p:txBody>
          <a:bodyPr/>
          <a:lstStyle/>
          <a:p>
            <a:pPr algn="l"/>
            <a:endParaRPr lang="en-US" sz="1600" i="1" dirty="0">
              <a:solidFill>
                <a:srgbClr val="0033CC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August 7, 2025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9A44-741D-EE0A-40EF-3199DCAE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/>
          <p:cNvSpPr txBox="1"/>
          <p:nvPr/>
        </p:nvSpPr>
        <p:spPr>
          <a:xfrm>
            <a:off x="2819400" y="5638800"/>
            <a:ext cx="3505200" cy="533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Rubidoux Community Services District</a:t>
            </a:r>
          </a:p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Office: 951.684.7580</a:t>
            </a:r>
          </a:p>
          <a:p>
            <a:pPr algn="ctr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www.rcsd.org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90799" y="2286000"/>
            <a:ext cx="3962402" cy="1020618"/>
            <a:chOff x="2057399" y="1981200"/>
            <a:chExt cx="5029201" cy="1295400"/>
          </a:xfrm>
          <a:effectLst>
            <a:reflection blurRad="25400" stA="50000" endA="300" endPos="60000" dir="5400000" sy="-100000" algn="bl" rotWithShape="0"/>
          </a:effectLst>
        </p:grpSpPr>
        <p:sp>
          <p:nvSpPr>
            <p:cNvPr id="16" name="Rounded Rectangle 15"/>
            <p:cNvSpPr/>
            <p:nvPr/>
          </p:nvSpPr>
          <p:spPr>
            <a:xfrm>
              <a:off x="2057400" y="1981200"/>
              <a:ext cx="5029200" cy="1295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399" y="1981200"/>
              <a:ext cx="502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2"/>
                  </a:solidFill>
                </a:rPr>
                <a:t>Questions</a:t>
              </a:r>
            </a:p>
          </p:txBody>
        </p:sp>
      </p:grpSp>
      <p:sp>
        <p:nvSpPr>
          <p:cNvPr id="18" name="Slide Number Placeholder 1"/>
          <p:cNvSpPr>
            <a:spLocks noGrp="1"/>
          </p:cNvSpPr>
          <p:nvPr/>
        </p:nvSpPr>
        <p:spPr>
          <a:xfrm>
            <a:off x="76200" y="6324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0F86-530E-0543-A407-2D1212571E0B}" type="slidenum">
              <a:rPr lang="en-US"/>
              <a:t>10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FFD02-7CA1-F0D7-3740-5AFD6E1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EB5E-5F2F-A1FB-E8F1-4A2C9081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7762-72C9-0620-4D90-DD8977F3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B85D9-4FC9-2F86-512D-13DE546C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Project Overview:</a:t>
            </a: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Formerly Emerald Meadows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247-acre mixed-use development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Residential – 3-story apartments (~1,100 units)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Commercial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Hospitality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ea typeface="Times New Roman" panose="02020603050405020304" pitchFamily="18" charset="0"/>
              </a:rPr>
              <a:t>Warehouse/industrial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ea typeface="Times New Roman" panose="02020603050405020304" pitchFamily="18" charset="0"/>
              </a:rPr>
              <a:t>Park/open space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BFA1D-6AEC-3278-B993-C4A845C2B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B12A-5963-7429-EAE8-268914F8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A2A5-DE08-B69D-A9E0-E04575E0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Illustrative Site Plan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6FDF9-7658-813B-1C39-5949169C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 marL="0" indent="0">
              <a:buNone/>
            </a:pPr>
            <a:br>
              <a:rPr lang="en-US" sz="24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223D0-4AFA-55F2-2EB8-478D9F61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670C9-D7E9-8760-C9FB-CE44DDB1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4" y="1520063"/>
            <a:ext cx="8134865" cy="52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E054F-B36F-B76F-C845-EBF7B8CB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ED82-C061-0A99-EAED-6A0C86A3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Developer Agreements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10572-7E9C-27D8-0B20-D388B0F1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Development Agreement (3/30/2023)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Defined real property to be purchased by and conveyed to RCSD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Amendment 1 (10/10/2023):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Allowed for cash purchase option (original agreement was Water EDU Fee Credits only) for greater flexibility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Amendment 2 (3/6/2025):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Formalized transaction price for real property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Lot 8 – Thompson WTF Expansion (1.35-acres): $1,385,075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Lot 17 – Well 23 (.28-acres): $381,120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Lot 18 – Well 24 (.25-acres): $366,533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Total - $2,132,728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District elected Water EDU Fee Credits</a:t>
            </a:r>
          </a:p>
          <a:p>
            <a:pPr marL="457200" lvl="1" indent="0">
              <a:buNone/>
            </a:pPr>
            <a:br>
              <a:rPr lang="en-US" sz="1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E04D1-0E54-8E46-BF2E-8081361E5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6DEE-763A-DE8F-8F6D-5345ECAC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07FF-016E-5095-DB80-2CEB28C4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Raw Water Pipeline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4BD6-E068-F83E-B973-6B4AFC11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Connect raw water from Well Sites 23 and 24 to expanded Thompson WTF.</a:t>
            </a: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Why?</a:t>
            </a: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Well Sites 23 and 24 are in the District’s 2022 Water Master Plan and will need to be developed for ultimate system build-out and increased demand.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Who?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Developer (EM Ranch Owner)                              Reimbursement Agreement.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Utilize developer’s active construction presence and resources.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Why now?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Land currently undeveloped.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More efficient and cost-effective through economies of scale, shared materials and labor, and more efficient scheduling.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br>
              <a:rPr lang="en-US" sz="1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C7EA4-153C-7E3A-BFAD-24B120A54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EB0E85-E5A1-5345-D0BE-BEA5E1FEC188}"/>
              </a:ext>
            </a:extLst>
          </p:cNvPr>
          <p:cNvSpPr/>
          <p:nvPr/>
        </p:nvSpPr>
        <p:spPr>
          <a:xfrm>
            <a:off x="4267200" y="4495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via</a:t>
            </a:r>
          </a:p>
        </p:txBody>
      </p:sp>
    </p:spTree>
    <p:extLst>
      <p:ext uri="{BB962C8B-B14F-4D97-AF65-F5344CB8AC3E}">
        <p14:creationId xmlns:p14="http://schemas.microsoft.com/office/powerpoint/2010/main" val="409728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339B-F633-5E79-BF7D-D58FA1E4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38EC-45DC-A249-C0E6-A78074EC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Developer Agreements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15952-E82E-6618-5E61-D581AB87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Reimbursement Agreement (Proposed 8/7/25):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Purpose: Formalize terms, responsibilities, and cost obligations for the Raw Water Pipeline.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Key Terms: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Scope of Work: Construction of ~1,700 lineal feet of 12-inch pipeline and ~2,340 lineal feet of 18-inch pipeline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Reimbursement: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Pre-Construction Costs (~$58,000): Cash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Construction and Management (~$1,130,000): Water EDU Credits ($6,800 per EDU)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Bidding: Competitively bid at prevailing wage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Inspection and Acceptance: District will inspect during construction, ensuring compliance with plans and District standards.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Reimbursement Agreement reviewed by General Counsel</a:t>
            </a:r>
          </a:p>
          <a:p>
            <a:pPr marL="457200" lvl="1" indent="0">
              <a:buNone/>
            </a:pPr>
            <a:br>
              <a:rPr lang="en-US" sz="1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B6801-7EB4-0603-F998-2B4ED08EA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A4EB-1593-9748-82AD-2EB4CC46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D316-4055-FA13-AEDE-04C12DF6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Raw Water Pipeline Alignment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7F156-7301-CD42-3A0D-B18E0A49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5029200"/>
          </a:xfrm>
        </p:spPr>
        <p:txBody>
          <a:bodyPr/>
          <a:lstStyle/>
          <a:p>
            <a:pPr marL="457200" lvl="1" indent="0">
              <a:buNone/>
            </a:pPr>
            <a:br>
              <a:rPr lang="en-US" sz="1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9577C-F1BB-2B75-F20C-C52AF887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527BE-0CD9-28AD-4698-3963259F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62027"/>
            <a:ext cx="5867400" cy="48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5326B-463A-2C37-9A66-D9CB36FFC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1FA6-1607-8E87-1620-C032DCAB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Budget Considerations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EC8F0-4F2D-67FB-7F6B-2C85C6C1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Pre-Construction Costs (~$58,000) – Cash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Funded by LAIF Water Mainline (current balance ~$3.0 million)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Amend FY 25|26 Water CIP – Master Plan Project Budget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Add new project “District at JV – Raw Water Pipeline” and fund at $60,000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Construction Costs (~$1,130,000) – Water EDU Credits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No budget impact</a:t>
            </a: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 defTabSz="57150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96215-2813-A3EF-D6FA-677DB55FD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1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84B-CF7E-42EF-ABD5-BABF2C3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Recommendation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33158-3E36-D379-38FE-FBE9621F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1800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chemeClr val="accent2"/>
                </a:solidFill>
              </a:rPr>
              <a:t>Staff recommends the Board of Directors consider the following actions:</a:t>
            </a:r>
          </a:p>
          <a:p>
            <a:pPr algn="just"/>
            <a:endParaRPr lang="en-US" sz="2000" dirty="0">
              <a:solidFill>
                <a:schemeClr val="accent2"/>
              </a:solidFill>
              <a:effectLst/>
            </a:endParaRPr>
          </a:p>
          <a:p>
            <a:pPr lvl="1" algn="just"/>
            <a:r>
              <a:rPr lang="en-US" sz="1800" b="0" i="0" dirty="0">
                <a:solidFill>
                  <a:schemeClr val="accent2"/>
                </a:solidFill>
              </a:rPr>
              <a:t>Approve the Reimbursement Agreement with EM Ranch Owner, LLC to construct the Raw Water Pipeline for Tract No. 38318.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b="0" i="0" dirty="0">
                <a:solidFill>
                  <a:schemeClr val="accent2"/>
                </a:solidFill>
              </a:rPr>
              <a:t>Amend the FY 25|26 Water CIP – Master Plan Projects Budget by adding project “District at JV – Raw Water Pipeline” and funding the project for $60,000.</a:t>
            </a:r>
          </a:p>
          <a:p>
            <a:pPr lvl="1" algn="just"/>
            <a:endParaRPr lang="en-US" sz="1800" dirty="0">
              <a:solidFill>
                <a:schemeClr val="accent2"/>
              </a:solidFill>
              <a:effectLst/>
            </a:endParaRPr>
          </a:p>
          <a:p>
            <a:pPr marL="0" indent="0" algn="just">
              <a:buNone/>
            </a:pPr>
            <a:endParaRPr lang="en-US" sz="1800" b="0" i="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7036C-8765-1BD5-8FA3-CDAA8FAD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243"/>
      </p:ext>
    </p:extLst>
  </p:cSld>
  <p:clrMapOvr>
    <a:masterClrMapping/>
  </p:clrMapOvr>
</p:sld>
</file>

<file path=ppt/theme/theme1.xml><?xml version="1.0" encoding="utf-8"?>
<a:theme xmlns:a="http://schemas.openxmlformats.org/drawingml/2006/main" name="RCS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526</Words>
  <Application>Microsoft Office PowerPoint</Application>
  <PresentationFormat>On-screen Show (4:3)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RCSD</vt:lpstr>
      <vt:lpstr>  Director Memorandum 2025-73 Consideration to Approve a Reimbursement Agreement with EM Ranch Owner, LLC Related to Construction of a Raw Water Pipeline for Tract No. 38318</vt:lpstr>
      <vt:lpstr>Background </vt:lpstr>
      <vt:lpstr>Illustrative Site Plan </vt:lpstr>
      <vt:lpstr>Developer Agreements </vt:lpstr>
      <vt:lpstr>Raw Water Pipeline </vt:lpstr>
      <vt:lpstr>Developer Agreements </vt:lpstr>
      <vt:lpstr>Raw Water Pipeline Alignment </vt:lpstr>
      <vt:lpstr>Budget Considerations </vt:lpstr>
      <vt:lpstr>Recommendation</vt:lpstr>
      <vt:lpstr>PowerPoint Presentation</vt:lpstr>
    </vt:vector>
  </TitlesOfParts>
  <Company>Michael Merino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Jennings</dc:creator>
  <cp:lastModifiedBy>Melissa Trujillo</cp:lastModifiedBy>
  <cp:revision>320</cp:revision>
  <cp:lastPrinted>2025-08-07T20:04:45Z</cp:lastPrinted>
  <dcterms:created xsi:type="dcterms:W3CDTF">2009-05-29T18:33:58Z</dcterms:created>
  <dcterms:modified xsi:type="dcterms:W3CDTF">2025-08-07T20:05:31Z</dcterms:modified>
</cp:coreProperties>
</file>