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handoutMasterIdLst>
    <p:handoutMasterId r:id="rId21"/>
  </p:handoutMasterIdLst>
  <p:sldIdLst>
    <p:sldId id="329" r:id="rId2"/>
    <p:sldId id="358" r:id="rId3"/>
    <p:sldId id="405" r:id="rId4"/>
    <p:sldId id="406" r:id="rId5"/>
    <p:sldId id="407" r:id="rId6"/>
    <p:sldId id="408" r:id="rId7"/>
    <p:sldId id="409" r:id="rId8"/>
    <p:sldId id="410" r:id="rId9"/>
    <p:sldId id="411" r:id="rId10"/>
    <p:sldId id="412" r:id="rId11"/>
    <p:sldId id="413" r:id="rId12"/>
    <p:sldId id="414" r:id="rId13"/>
    <p:sldId id="415" r:id="rId14"/>
    <p:sldId id="416" r:id="rId15"/>
    <p:sldId id="398" r:id="rId16"/>
    <p:sldId id="417" r:id="rId17"/>
    <p:sldId id="320" r:id="rId18"/>
    <p:sldId id="319" r:id="rId19"/>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0033CC"/>
    <a:srgbClr val="000099"/>
    <a:srgbClr val="0086EA"/>
    <a:srgbClr val="292929"/>
    <a:srgbClr val="000000"/>
    <a:srgbClr val="003399"/>
    <a:srgbClr val="CC9900"/>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78" autoAdjust="0"/>
  </p:normalViewPr>
  <p:slideViewPr>
    <p:cSldViewPr>
      <p:cViewPr varScale="1">
        <p:scale>
          <a:sx n="102" d="100"/>
          <a:sy n="102" d="100"/>
        </p:scale>
        <p:origin x="1806" y="1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8155" cy="464978"/>
          </a:xfrm>
          <a:prstGeom prst="rect">
            <a:avLst/>
          </a:prstGeom>
        </p:spPr>
        <p:txBody>
          <a:bodyPr vert="horz" lIns="90690" tIns="45345" rIns="90690" bIns="45345" rtlCol="0"/>
          <a:lstStyle>
            <a:lvl1pPr algn="l">
              <a:defRPr sz="1200"/>
            </a:lvl1pPr>
          </a:lstStyle>
          <a:p>
            <a:endParaRPr lang="en-US" dirty="0"/>
          </a:p>
        </p:txBody>
      </p:sp>
      <p:sp>
        <p:nvSpPr>
          <p:cNvPr id="3" name="Date Placeholder 2"/>
          <p:cNvSpPr>
            <a:spLocks noGrp="1"/>
          </p:cNvSpPr>
          <p:nvPr>
            <p:ph type="dt" sz="quarter" idx="1"/>
          </p:nvPr>
        </p:nvSpPr>
        <p:spPr>
          <a:xfrm>
            <a:off x="3970673" y="1"/>
            <a:ext cx="3038155" cy="464978"/>
          </a:xfrm>
          <a:prstGeom prst="rect">
            <a:avLst/>
          </a:prstGeom>
        </p:spPr>
        <p:txBody>
          <a:bodyPr vert="horz" lIns="90690" tIns="45345" rIns="90690" bIns="45345" rtlCol="0"/>
          <a:lstStyle>
            <a:lvl1pPr algn="r">
              <a:defRPr sz="1200"/>
            </a:lvl1pPr>
          </a:lstStyle>
          <a:p>
            <a:fld id="{296E7364-FD99-42E2-939A-8A468BA4C380}" type="datetimeFigureOut">
              <a:rPr lang="en-US" smtClean="0"/>
              <a:t>7/3/2025</a:t>
            </a:fld>
            <a:endParaRPr lang="en-US" dirty="0"/>
          </a:p>
        </p:txBody>
      </p:sp>
      <p:sp>
        <p:nvSpPr>
          <p:cNvPr id="4" name="Footer Placeholder 3"/>
          <p:cNvSpPr>
            <a:spLocks noGrp="1"/>
          </p:cNvSpPr>
          <p:nvPr>
            <p:ph type="ftr" sz="quarter" idx="2"/>
          </p:nvPr>
        </p:nvSpPr>
        <p:spPr>
          <a:xfrm>
            <a:off x="0" y="8829847"/>
            <a:ext cx="3038155" cy="464978"/>
          </a:xfrm>
          <a:prstGeom prst="rect">
            <a:avLst/>
          </a:prstGeom>
        </p:spPr>
        <p:txBody>
          <a:bodyPr vert="horz" lIns="90690" tIns="45345" rIns="90690" bIns="45345"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673" y="8829847"/>
            <a:ext cx="3038155" cy="464978"/>
          </a:xfrm>
          <a:prstGeom prst="rect">
            <a:avLst/>
          </a:prstGeom>
        </p:spPr>
        <p:txBody>
          <a:bodyPr vert="horz" lIns="90690" tIns="45345" rIns="90690" bIns="45345" rtlCol="0" anchor="b"/>
          <a:lstStyle>
            <a:lvl1pPr algn="r">
              <a:defRPr sz="1200"/>
            </a:lvl1pPr>
          </a:lstStyle>
          <a:p>
            <a:fld id="{F241D799-8E5F-4FCD-B852-A9FBD3368204}" type="slidenum">
              <a:rPr lang="en-US" smtClean="0"/>
              <a:t>‹#›</a:t>
            </a:fld>
            <a:endParaRPr lang="en-US" dirty="0"/>
          </a:p>
        </p:txBody>
      </p:sp>
    </p:spTree>
    <p:extLst>
      <p:ext uri="{BB962C8B-B14F-4D97-AF65-F5344CB8AC3E}">
        <p14:creationId xmlns:p14="http://schemas.microsoft.com/office/powerpoint/2010/main" val="2256844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155" cy="466554"/>
          </a:xfrm>
          <a:prstGeom prst="rect">
            <a:avLst/>
          </a:prstGeom>
        </p:spPr>
        <p:txBody>
          <a:bodyPr vert="horz" lIns="90690" tIns="45345" rIns="90690" bIns="45345" rtlCol="0"/>
          <a:lstStyle>
            <a:lvl1pPr algn="l">
              <a:defRPr sz="1200"/>
            </a:lvl1pPr>
          </a:lstStyle>
          <a:p>
            <a:endParaRPr lang="en-US" dirty="0"/>
          </a:p>
        </p:txBody>
      </p:sp>
      <p:sp>
        <p:nvSpPr>
          <p:cNvPr id="3" name="Date Placeholder 2"/>
          <p:cNvSpPr>
            <a:spLocks noGrp="1"/>
          </p:cNvSpPr>
          <p:nvPr>
            <p:ph type="dt" idx="1"/>
          </p:nvPr>
        </p:nvSpPr>
        <p:spPr>
          <a:xfrm>
            <a:off x="3970673" y="0"/>
            <a:ext cx="3038155" cy="466554"/>
          </a:xfrm>
          <a:prstGeom prst="rect">
            <a:avLst/>
          </a:prstGeom>
        </p:spPr>
        <p:txBody>
          <a:bodyPr vert="horz" lIns="90690" tIns="45345" rIns="90690" bIns="45345" rtlCol="0"/>
          <a:lstStyle>
            <a:lvl1pPr algn="r">
              <a:defRPr sz="1200"/>
            </a:lvl1pPr>
          </a:lstStyle>
          <a:p>
            <a:fld id="{E13A8810-3BB5-4FDF-AB62-02243E4AB83A}" type="datetimeFigureOut">
              <a:rPr lang="en-US" smtClean="0"/>
              <a:t>7/3/2025</a:t>
            </a:fld>
            <a:endParaRPr lang="en-US" dirty="0"/>
          </a:p>
        </p:txBody>
      </p:sp>
      <p:sp>
        <p:nvSpPr>
          <p:cNvPr id="4" name="Slide Image Placeholder 3"/>
          <p:cNvSpPr>
            <a:spLocks noGrp="1" noRot="1" noChangeAspect="1"/>
          </p:cNvSpPr>
          <p:nvPr>
            <p:ph type="sldImg" idx="2"/>
          </p:nvPr>
        </p:nvSpPr>
        <p:spPr>
          <a:xfrm>
            <a:off x="1412875" y="1162050"/>
            <a:ext cx="4184650" cy="3138488"/>
          </a:xfrm>
          <a:prstGeom prst="rect">
            <a:avLst/>
          </a:prstGeom>
          <a:noFill/>
          <a:ln w="12700">
            <a:solidFill>
              <a:prstClr val="black"/>
            </a:solidFill>
          </a:ln>
        </p:spPr>
        <p:txBody>
          <a:bodyPr vert="horz" lIns="90690" tIns="45345" rIns="90690" bIns="45345" rtlCol="0" anchor="ctr"/>
          <a:lstStyle/>
          <a:p>
            <a:endParaRPr lang="en-US" dirty="0"/>
          </a:p>
        </p:txBody>
      </p:sp>
      <p:sp>
        <p:nvSpPr>
          <p:cNvPr id="5" name="Notes Placeholder 4"/>
          <p:cNvSpPr>
            <a:spLocks noGrp="1"/>
          </p:cNvSpPr>
          <p:nvPr>
            <p:ph type="body" sz="quarter" idx="3"/>
          </p:nvPr>
        </p:nvSpPr>
        <p:spPr>
          <a:xfrm>
            <a:off x="701355" y="4473243"/>
            <a:ext cx="5607691" cy="3661502"/>
          </a:xfrm>
          <a:prstGeom prst="rect">
            <a:avLst/>
          </a:prstGeom>
        </p:spPr>
        <p:txBody>
          <a:bodyPr vert="horz" lIns="90690" tIns="45345" rIns="90690" bIns="4534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846"/>
            <a:ext cx="3038155" cy="466554"/>
          </a:xfrm>
          <a:prstGeom prst="rect">
            <a:avLst/>
          </a:prstGeom>
        </p:spPr>
        <p:txBody>
          <a:bodyPr vert="horz" lIns="90690" tIns="45345" rIns="90690" bIns="45345"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673" y="8829846"/>
            <a:ext cx="3038155" cy="466554"/>
          </a:xfrm>
          <a:prstGeom prst="rect">
            <a:avLst/>
          </a:prstGeom>
        </p:spPr>
        <p:txBody>
          <a:bodyPr vert="horz" lIns="90690" tIns="45345" rIns="90690" bIns="45345" rtlCol="0" anchor="b"/>
          <a:lstStyle>
            <a:lvl1pPr algn="r">
              <a:defRPr sz="1200"/>
            </a:lvl1pPr>
          </a:lstStyle>
          <a:p>
            <a:fld id="{88F27417-1DE2-4B56-AFF3-2EC3419FC72C}" type="slidenum">
              <a:rPr lang="en-US" smtClean="0"/>
              <a:t>‹#›</a:t>
            </a:fld>
            <a:endParaRPr lang="en-US" dirty="0"/>
          </a:p>
        </p:txBody>
      </p:sp>
    </p:spTree>
    <p:extLst>
      <p:ext uri="{BB962C8B-B14F-4D97-AF65-F5344CB8AC3E}">
        <p14:creationId xmlns:p14="http://schemas.microsoft.com/office/powerpoint/2010/main" val="25953833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Slide Number Placeholder 3">
            <a:extLst>
              <a:ext uri="{FF2B5EF4-FFF2-40B4-BE49-F238E27FC236}">
                <a16:creationId xmlns:a16="http://schemas.microsoft.com/office/drawing/2014/main" id="{FBDB2E57-16CD-6F87-C6AC-5BE0978D9E50}"/>
              </a:ext>
            </a:extLst>
          </p:cNvPr>
          <p:cNvSpPr>
            <a:spLocks noGrp="1"/>
          </p:cNvSpPr>
          <p:nvPr>
            <p:ph type="sldNum" sz="quarter" idx="4"/>
          </p:nvPr>
        </p:nvSpPr>
        <p:spPr>
          <a:xfrm>
            <a:off x="8458200" y="6400800"/>
            <a:ext cx="533400" cy="320675"/>
          </a:xfrm>
          <a:prstGeom prst="rect">
            <a:avLst/>
          </a:prstGeom>
        </p:spPr>
        <p:txBody>
          <a:bodyPr/>
          <a:lstStyle/>
          <a:p>
            <a:fld id="{05F10A6A-6FF3-4C95-9872-E7DC035CC0AC}" type="slidenum">
              <a:rPr lang="en-US" smtClean="0"/>
              <a:pPr/>
              <a:t>‹#›</a:t>
            </a:fld>
            <a:endParaRPr lang="en-US" dirty="0"/>
          </a:p>
        </p:txBody>
      </p:sp>
    </p:spTree>
    <p:extLst>
      <p:ext uri="{BB962C8B-B14F-4D97-AF65-F5344CB8AC3E}">
        <p14:creationId xmlns:p14="http://schemas.microsoft.com/office/powerpoint/2010/main" val="19815731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a:extLst>
              <a:ext uri="{FF2B5EF4-FFF2-40B4-BE49-F238E27FC236}">
                <a16:creationId xmlns:a16="http://schemas.microsoft.com/office/drawing/2014/main" id="{9BD60D2E-791D-9BB2-051D-9E0A910D68FC}"/>
              </a:ext>
            </a:extLst>
          </p:cNvPr>
          <p:cNvSpPr>
            <a:spLocks noGrp="1"/>
          </p:cNvSpPr>
          <p:nvPr>
            <p:ph type="sldNum" sz="quarter" idx="4"/>
          </p:nvPr>
        </p:nvSpPr>
        <p:spPr>
          <a:xfrm>
            <a:off x="8458200" y="6400800"/>
            <a:ext cx="533400" cy="320675"/>
          </a:xfrm>
          <a:prstGeom prst="rect">
            <a:avLst/>
          </a:prstGeom>
        </p:spPr>
        <p:txBody>
          <a:bodyPr/>
          <a:lstStyle/>
          <a:p>
            <a:fld id="{05F10A6A-6FF3-4C95-9872-E7DC035CC0AC}" type="slidenum">
              <a:rPr lang="en-US" smtClean="0"/>
              <a:pPr/>
              <a:t>‹#›</a:t>
            </a:fld>
            <a:endParaRPr lang="en-US" dirty="0"/>
          </a:p>
        </p:txBody>
      </p:sp>
    </p:spTree>
    <p:extLst>
      <p:ext uri="{BB962C8B-B14F-4D97-AF65-F5344CB8AC3E}">
        <p14:creationId xmlns:p14="http://schemas.microsoft.com/office/powerpoint/2010/main" val="3267392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a:extLst>
              <a:ext uri="{FF2B5EF4-FFF2-40B4-BE49-F238E27FC236}">
                <a16:creationId xmlns:a16="http://schemas.microsoft.com/office/drawing/2014/main" id="{84A7C56F-9879-BFE4-DFF9-5378889ED76F}"/>
              </a:ext>
            </a:extLst>
          </p:cNvPr>
          <p:cNvSpPr>
            <a:spLocks noGrp="1"/>
          </p:cNvSpPr>
          <p:nvPr>
            <p:ph type="sldNum" sz="quarter" idx="4"/>
          </p:nvPr>
        </p:nvSpPr>
        <p:spPr>
          <a:xfrm>
            <a:off x="8458200" y="6400800"/>
            <a:ext cx="533400" cy="320675"/>
          </a:xfrm>
          <a:prstGeom prst="rect">
            <a:avLst/>
          </a:prstGeom>
        </p:spPr>
        <p:txBody>
          <a:bodyPr/>
          <a:lstStyle/>
          <a:p>
            <a:fld id="{05F10A6A-6FF3-4C95-9872-E7DC035CC0AC}" type="slidenum">
              <a:rPr lang="en-US" smtClean="0"/>
              <a:pPr/>
              <a:t>‹#›</a:t>
            </a:fld>
            <a:endParaRPr lang="en-US" dirty="0"/>
          </a:p>
        </p:txBody>
      </p:sp>
    </p:spTree>
    <p:extLst>
      <p:ext uri="{BB962C8B-B14F-4D97-AF65-F5344CB8AC3E}">
        <p14:creationId xmlns:p14="http://schemas.microsoft.com/office/powerpoint/2010/main" val="4805945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4_Custom Layout">
    <p:spTree>
      <p:nvGrpSpPr>
        <p:cNvPr id="1" name=""/>
        <p:cNvGrpSpPr/>
        <p:nvPr/>
      </p:nvGrpSpPr>
      <p:grpSpPr>
        <a:xfrm>
          <a:off x="0" y="0"/>
          <a:ext cx="0" cy="0"/>
          <a:chOff x="0" y="0"/>
          <a:chExt cx="0" cy="0"/>
        </a:xfrm>
      </p:grpSpPr>
      <p:pic>
        <p:nvPicPr>
          <p:cNvPr id="10" name="Picture 9"/>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498266" y="6007934"/>
            <a:ext cx="10207760" cy="850066"/>
          </a:xfrm>
          <a:prstGeom prst="rect">
            <a:avLst/>
          </a:prstGeom>
        </p:spPr>
      </p:pic>
      <p:sp>
        <p:nvSpPr>
          <p:cNvPr id="2" name="Slide Number Placeholder 3">
            <a:extLst>
              <a:ext uri="{FF2B5EF4-FFF2-40B4-BE49-F238E27FC236}">
                <a16:creationId xmlns:a16="http://schemas.microsoft.com/office/drawing/2014/main" id="{B7887F70-AA86-3908-67B6-9904011128F2}"/>
              </a:ext>
            </a:extLst>
          </p:cNvPr>
          <p:cNvSpPr>
            <a:spLocks noGrp="1"/>
          </p:cNvSpPr>
          <p:nvPr>
            <p:ph type="sldNum" sz="quarter" idx="4"/>
          </p:nvPr>
        </p:nvSpPr>
        <p:spPr>
          <a:xfrm>
            <a:off x="8458200" y="6400800"/>
            <a:ext cx="533400" cy="320675"/>
          </a:xfrm>
          <a:prstGeom prst="rect">
            <a:avLst/>
          </a:prstGeom>
        </p:spPr>
        <p:txBody>
          <a:bodyPr/>
          <a:lstStyle/>
          <a:p>
            <a:fld id="{05F10A6A-6FF3-4C95-9872-E7DC035CC0AC}" type="slidenum">
              <a:rPr lang="en-US" smtClean="0"/>
              <a:pPr/>
              <a:t>‹#›</a:t>
            </a:fld>
            <a:endParaRPr lang="en-US" dirty="0"/>
          </a:p>
        </p:txBody>
      </p:sp>
    </p:spTree>
    <p:extLst>
      <p:ext uri="{BB962C8B-B14F-4D97-AF65-F5344CB8AC3E}">
        <p14:creationId xmlns:p14="http://schemas.microsoft.com/office/powerpoint/2010/main" val="37597276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a:extLst>
              <a:ext uri="{FF2B5EF4-FFF2-40B4-BE49-F238E27FC236}">
                <a16:creationId xmlns:a16="http://schemas.microsoft.com/office/drawing/2014/main" id="{B0823FBB-001A-0C85-5779-DC6022AB31A8}"/>
              </a:ext>
            </a:extLst>
          </p:cNvPr>
          <p:cNvSpPr>
            <a:spLocks noGrp="1"/>
          </p:cNvSpPr>
          <p:nvPr>
            <p:ph type="sldNum" sz="quarter" idx="4"/>
          </p:nvPr>
        </p:nvSpPr>
        <p:spPr>
          <a:xfrm>
            <a:off x="8458200" y="6400800"/>
            <a:ext cx="533400" cy="320675"/>
          </a:xfrm>
          <a:prstGeom prst="rect">
            <a:avLst/>
          </a:prstGeom>
        </p:spPr>
        <p:txBody>
          <a:bodyPr/>
          <a:lstStyle/>
          <a:p>
            <a:fld id="{05F10A6A-6FF3-4C95-9872-E7DC035CC0AC}" type="slidenum">
              <a:rPr lang="en-US" smtClean="0"/>
              <a:pPr/>
              <a:t>‹#›</a:t>
            </a:fld>
            <a:endParaRPr lang="en-US" dirty="0"/>
          </a:p>
        </p:txBody>
      </p:sp>
    </p:spTree>
    <p:extLst>
      <p:ext uri="{BB962C8B-B14F-4D97-AF65-F5344CB8AC3E}">
        <p14:creationId xmlns:p14="http://schemas.microsoft.com/office/powerpoint/2010/main" val="7266777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Slide Number Placeholder 3">
            <a:extLst>
              <a:ext uri="{FF2B5EF4-FFF2-40B4-BE49-F238E27FC236}">
                <a16:creationId xmlns:a16="http://schemas.microsoft.com/office/drawing/2014/main" id="{670A1F8A-DC40-9AD7-726D-DB9133F28AAE}"/>
              </a:ext>
            </a:extLst>
          </p:cNvPr>
          <p:cNvSpPr>
            <a:spLocks noGrp="1"/>
          </p:cNvSpPr>
          <p:nvPr>
            <p:ph type="sldNum" sz="quarter" idx="4"/>
          </p:nvPr>
        </p:nvSpPr>
        <p:spPr>
          <a:xfrm>
            <a:off x="8458200" y="6400800"/>
            <a:ext cx="533400" cy="320675"/>
          </a:xfrm>
          <a:prstGeom prst="rect">
            <a:avLst/>
          </a:prstGeom>
        </p:spPr>
        <p:txBody>
          <a:bodyPr/>
          <a:lstStyle/>
          <a:p>
            <a:fld id="{05F10A6A-6FF3-4C95-9872-E7DC035CC0AC}" type="slidenum">
              <a:rPr lang="en-US" smtClean="0"/>
              <a:pPr/>
              <a:t>‹#›</a:t>
            </a:fld>
            <a:endParaRPr lang="en-US" dirty="0"/>
          </a:p>
        </p:txBody>
      </p:sp>
    </p:spTree>
    <p:extLst>
      <p:ext uri="{BB962C8B-B14F-4D97-AF65-F5344CB8AC3E}">
        <p14:creationId xmlns:p14="http://schemas.microsoft.com/office/powerpoint/2010/main" val="35788826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3">
            <a:extLst>
              <a:ext uri="{FF2B5EF4-FFF2-40B4-BE49-F238E27FC236}">
                <a16:creationId xmlns:a16="http://schemas.microsoft.com/office/drawing/2014/main" id="{3CF36356-BDD5-6FB9-2A4C-3E8023FC9A12}"/>
              </a:ext>
            </a:extLst>
          </p:cNvPr>
          <p:cNvSpPr>
            <a:spLocks noGrp="1"/>
          </p:cNvSpPr>
          <p:nvPr>
            <p:ph type="sldNum" sz="quarter" idx="4"/>
          </p:nvPr>
        </p:nvSpPr>
        <p:spPr>
          <a:xfrm>
            <a:off x="8458200" y="6400800"/>
            <a:ext cx="533400" cy="320675"/>
          </a:xfrm>
          <a:prstGeom prst="rect">
            <a:avLst/>
          </a:prstGeom>
        </p:spPr>
        <p:txBody>
          <a:bodyPr/>
          <a:lstStyle/>
          <a:p>
            <a:fld id="{05F10A6A-6FF3-4C95-9872-E7DC035CC0AC}" type="slidenum">
              <a:rPr lang="en-US" smtClean="0"/>
              <a:pPr/>
              <a:t>‹#›</a:t>
            </a:fld>
            <a:endParaRPr lang="en-US" dirty="0"/>
          </a:p>
        </p:txBody>
      </p:sp>
    </p:spTree>
    <p:extLst>
      <p:ext uri="{BB962C8B-B14F-4D97-AF65-F5344CB8AC3E}">
        <p14:creationId xmlns:p14="http://schemas.microsoft.com/office/powerpoint/2010/main" val="500581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3">
            <a:extLst>
              <a:ext uri="{FF2B5EF4-FFF2-40B4-BE49-F238E27FC236}">
                <a16:creationId xmlns:a16="http://schemas.microsoft.com/office/drawing/2014/main" id="{0D30AAC9-9B87-34F0-F6EB-0568B6CD80A0}"/>
              </a:ext>
            </a:extLst>
          </p:cNvPr>
          <p:cNvSpPr>
            <a:spLocks noGrp="1"/>
          </p:cNvSpPr>
          <p:nvPr>
            <p:ph type="sldNum" sz="quarter" idx="10"/>
          </p:nvPr>
        </p:nvSpPr>
        <p:spPr>
          <a:xfrm>
            <a:off x="8458200" y="6400800"/>
            <a:ext cx="533400" cy="320675"/>
          </a:xfrm>
          <a:prstGeom prst="rect">
            <a:avLst/>
          </a:prstGeom>
        </p:spPr>
        <p:txBody>
          <a:bodyPr/>
          <a:lstStyle/>
          <a:p>
            <a:fld id="{05F10A6A-6FF3-4C95-9872-E7DC035CC0AC}" type="slidenum">
              <a:rPr lang="en-US" smtClean="0"/>
              <a:pPr/>
              <a:t>‹#›</a:t>
            </a:fld>
            <a:endParaRPr lang="en-US" dirty="0"/>
          </a:p>
        </p:txBody>
      </p:sp>
    </p:spTree>
    <p:extLst>
      <p:ext uri="{BB962C8B-B14F-4D97-AF65-F5344CB8AC3E}">
        <p14:creationId xmlns:p14="http://schemas.microsoft.com/office/powerpoint/2010/main" val="12875746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Slide Number Placeholder 3">
            <a:extLst>
              <a:ext uri="{FF2B5EF4-FFF2-40B4-BE49-F238E27FC236}">
                <a16:creationId xmlns:a16="http://schemas.microsoft.com/office/drawing/2014/main" id="{21A3EAF8-AD64-3781-1029-A9C5472536C5}"/>
              </a:ext>
            </a:extLst>
          </p:cNvPr>
          <p:cNvSpPr>
            <a:spLocks noGrp="1"/>
          </p:cNvSpPr>
          <p:nvPr>
            <p:ph type="sldNum" sz="quarter" idx="4"/>
          </p:nvPr>
        </p:nvSpPr>
        <p:spPr>
          <a:xfrm>
            <a:off x="8458200" y="6400800"/>
            <a:ext cx="533400" cy="320675"/>
          </a:xfrm>
          <a:prstGeom prst="rect">
            <a:avLst/>
          </a:prstGeom>
        </p:spPr>
        <p:txBody>
          <a:bodyPr/>
          <a:lstStyle/>
          <a:p>
            <a:fld id="{05F10A6A-6FF3-4C95-9872-E7DC035CC0AC}" type="slidenum">
              <a:rPr lang="en-US" smtClean="0"/>
              <a:pPr/>
              <a:t>‹#›</a:t>
            </a:fld>
            <a:endParaRPr lang="en-US" dirty="0"/>
          </a:p>
        </p:txBody>
      </p:sp>
    </p:spTree>
    <p:extLst>
      <p:ext uri="{BB962C8B-B14F-4D97-AF65-F5344CB8AC3E}">
        <p14:creationId xmlns:p14="http://schemas.microsoft.com/office/powerpoint/2010/main" val="17979677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3">
            <a:extLst>
              <a:ext uri="{FF2B5EF4-FFF2-40B4-BE49-F238E27FC236}">
                <a16:creationId xmlns:a16="http://schemas.microsoft.com/office/drawing/2014/main" id="{A33B25E0-D69E-896E-47C4-B721D789810F}"/>
              </a:ext>
            </a:extLst>
          </p:cNvPr>
          <p:cNvSpPr>
            <a:spLocks noGrp="1"/>
          </p:cNvSpPr>
          <p:nvPr>
            <p:ph type="sldNum" sz="quarter" idx="4"/>
          </p:nvPr>
        </p:nvSpPr>
        <p:spPr>
          <a:xfrm>
            <a:off x="8458200" y="6400800"/>
            <a:ext cx="533400" cy="320675"/>
          </a:xfrm>
          <a:prstGeom prst="rect">
            <a:avLst/>
          </a:prstGeom>
        </p:spPr>
        <p:txBody>
          <a:bodyPr/>
          <a:lstStyle/>
          <a:p>
            <a:fld id="{05F10A6A-6FF3-4C95-9872-E7DC035CC0AC}" type="slidenum">
              <a:rPr lang="en-US" smtClean="0"/>
              <a:pPr/>
              <a:t>‹#›</a:t>
            </a:fld>
            <a:endParaRPr lang="en-US" dirty="0"/>
          </a:p>
        </p:txBody>
      </p:sp>
    </p:spTree>
    <p:extLst>
      <p:ext uri="{BB962C8B-B14F-4D97-AF65-F5344CB8AC3E}">
        <p14:creationId xmlns:p14="http://schemas.microsoft.com/office/powerpoint/2010/main" val="42902537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3">
            <a:extLst>
              <a:ext uri="{FF2B5EF4-FFF2-40B4-BE49-F238E27FC236}">
                <a16:creationId xmlns:a16="http://schemas.microsoft.com/office/drawing/2014/main" id="{14D91289-914C-445B-D704-9C1288C100BE}"/>
              </a:ext>
            </a:extLst>
          </p:cNvPr>
          <p:cNvSpPr>
            <a:spLocks noGrp="1"/>
          </p:cNvSpPr>
          <p:nvPr>
            <p:ph type="sldNum" sz="quarter" idx="4"/>
          </p:nvPr>
        </p:nvSpPr>
        <p:spPr>
          <a:xfrm>
            <a:off x="8458200" y="6400800"/>
            <a:ext cx="533400" cy="320675"/>
          </a:xfrm>
          <a:prstGeom prst="rect">
            <a:avLst/>
          </a:prstGeom>
        </p:spPr>
        <p:txBody>
          <a:bodyPr/>
          <a:lstStyle/>
          <a:p>
            <a:fld id="{05F10A6A-6FF3-4C95-9872-E7DC035CC0AC}" type="slidenum">
              <a:rPr lang="en-US" smtClean="0"/>
              <a:pPr/>
              <a:t>‹#›</a:t>
            </a:fld>
            <a:endParaRPr lang="en-US" dirty="0"/>
          </a:p>
        </p:txBody>
      </p:sp>
    </p:spTree>
    <p:extLst>
      <p:ext uri="{BB962C8B-B14F-4D97-AF65-F5344CB8AC3E}">
        <p14:creationId xmlns:p14="http://schemas.microsoft.com/office/powerpoint/2010/main" val="10029874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3">
            <a:extLst>
              <a:ext uri="{FF2B5EF4-FFF2-40B4-BE49-F238E27FC236}">
                <a16:creationId xmlns:a16="http://schemas.microsoft.com/office/drawing/2014/main" id="{E84F75DE-7643-8147-94ED-38D7E02E3D1A}"/>
              </a:ext>
            </a:extLst>
          </p:cNvPr>
          <p:cNvSpPr>
            <a:spLocks noGrp="1"/>
          </p:cNvSpPr>
          <p:nvPr>
            <p:ph type="sldNum" sz="quarter" idx="4"/>
          </p:nvPr>
        </p:nvSpPr>
        <p:spPr>
          <a:xfrm>
            <a:off x="8458200" y="6400800"/>
            <a:ext cx="533400" cy="320675"/>
          </a:xfrm>
          <a:prstGeom prst="rect">
            <a:avLst/>
          </a:prstGeom>
        </p:spPr>
        <p:txBody>
          <a:bodyPr/>
          <a:lstStyle/>
          <a:p>
            <a:fld id="{05F10A6A-6FF3-4C95-9872-E7DC035CC0AC}" type="slidenum">
              <a:rPr lang="en-US" smtClean="0"/>
              <a:pPr/>
              <a:t>‹#›</a:t>
            </a:fld>
            <a:endParaRPr lang="en-US" dirty="0"/>
          </a:p>
        </p:txBody>
      </p:sp>
    </p:spTree>
    <p:extLst>
      <p:ext uri="{BB962C8B-B14F-4D97-AF65-F5344CB8AC3E}">
        <p14:creationId xmlns:p14="http://schemas.microsoft.com/office/powerpoint/2010/main" val="29676163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6" name="Line 12"/>
          <p:cNvSpPr>
            <a:spLocks noChangeShapeType="1"/>
          </p:cNvSpPr>
          <p:nvPr userDrawn="1"/>
        </p:nvSpPr>
        <p:spPr bwMode="auto">
          <a:xfrm>
            <a:off x="0" y="990600"/>
            <a:ext cx="9144000" cy="0"/>
          </a:xfrm>
          <a:prstGeom prst="line">
            <a:avLst/>
          </a:prstGeom>
          <a:noFill/>
          <a:ln w="76200">
            <a:solidFill>
              <a:srgbClr val="FFCC00"/>
            </a:solidFill>
            <a:round/>
            <a:headEnd/>
            <a:tailEnd/>
          </a:ln>
          <a:effectLst/>
        </p:spPr>
        <p:txBody>
          <a:bodyPr/>
          <a:lstStyle/>
          <a:p>
            <a:pPr>
              <a:defRPr/>
            </a:pPr>
            <a:endParaRPr lang="en-US" dirty="0"/>
          </a:p>
        </p:txBody>
      </p:sp>
      <p:pic>
        <p:nvPicPr>
          <p:cNvPr id="1027" name="Picture 16" descr="water drip"/>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0" y="0"/>
            <a:ext cx="91440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28" name="Group 10"/>
          <p:cNvGrpSpPr>
            <a:grpSpLocks/>
          </p:cNvGrpSpPr>
          <p:nvPr userDrawn="1"/>
        </p:nvGrpSpPr>
        <p:grpSpPr bwMode="auto">
          <a:xfrm>
            <a:off x="152400" y="381000"/>
            <a:ext cx="1295400" cy="1295400"/>
            <a:chOff x="152400" y="381000"/>
            <a:chExt cx="1295400" cy="1295400"/>
          </a:xfrm>
        </p:grpSpPr>
        <p:pic>
          <p:nvPicPr>
            <p:cNvPr id="1042" name="Picture 18" descr="RCSD Logo for ppt"/>
            <p:cNvPicPr>
              <a:picLocks noChangeAspect="1" noChangeArrowheads="1"/>
            </p:cNvPicPr>
            <p:nvPr userDrawn="1"/>
          </p:nvPicPr>
          <p:blipFill>
            <a:blip r:embed="rId15">
              <a:clrChange>
                <a:clrFrom>
                  <a:srgbClr val="18FF25"/>
                </a:clrFrom>
                <a:clrTo>
                  <a:srgbClr val="18FF25">
                    <a:alpha val="0"/>
                  </a:srgbClr>
                </a:clrTo>
              </a:clrChange>
            </a:blip>
            <a:srcRect/>
            <a:stretch>
              <a:fillRect/>
            </a:stretch>
          </p:blipFill>
          <p:spPr bwMode="auto">
            <a:xfrm>
              <a:off x="152400" y="381000"/>
              <a:ext cx="1295400" cy="1295400"/>
            </a:xfrm>
            <a:prstGeom prst="rect">
              <a:avLst/>
            </a:prstGeom>
            <a:noFill/>
            <a:effectLst>
              <a:outerShdw dist="35921" dir="2700000" algn="ctr" rotWithShape="0">
                <a:srgbClr val="292929">
                  <a:alpha val="50000"/>
                </a:srgbClr>
              </a:outerShdw>
            </a:effectLst>
          </p:spPr>
        </p:pic>
        <p:sp>
          <p:nvSpPr>
            <p:cNvPr id="1044" name="AutoShape 20"/>
            <p:cNvSpPr>
              <a:spLocks noChangeArrowheads="1"/>
            </p:cNvSpPr>
            <p:nvPr userDrawn="1"/>
          </p:nvSpPr>
          <p:spPr bwMode="auto">
            <a:xfrm>
              <a:off x="152400" y="381000"/>
              <a:ext cx="1295400" cy="1295400"/>
            </a:xfrm>
            <a:custGeom>
              <a:avLst/>
              <a:gdLst>
                <a:gd name="G0" fmla="+- 975 0 0"/>
                <a:gd name="G1" fmla="+- 21600 0 975"/>
                <a:gd name="G2" fmla="+- 21600 0 975"/>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975" y="10800"/>
                  </a:moveTo>
                  <a:cubicBezTo>
                    <a:pt x="975" y="16226"/>
                    <a:pt x="5374" y="20625"/>
                    <a:pt x="10800" y="20625"/>
                  </a:cubicBezTo>
                  <a:cubicBezTo>
                    <a:pt x="16226" y="20625"/>
                    <a:pt x="20625" y="16226"/>
                    <a:pt x="20625" y="10800"/>
                  </a:cubicBezTo>
                  <a:cubicBezTo>
                    <a:pt x="20625" y="5374"/>
                    <a:pt x="16226" y="975"/>
                    <a:pt x="10800" y="975"/>
                  </a:cubicBezTo>
                  <a:cubicBezTo>
                    <a:pt x="5374" y="975"/>
                    <a:pt x="975" y="5374"/>
                    <a:pt x="975" y="10800"/>
                  </a:cubicBezTo>
                  <a:close/>
                </a:path>
              </a:pathLst>
            </a:custGeom>
            <a:gradFill rotWithShape="1">
              <a:gsLst>
                <a:gs pos="0">
                  <a:srgbClr val="FFCC00"/>
                </a:gs>
                <a:gs pos="100000">
                  <a:srgbClr val="FFCC00">
                    <a:gamma/>
                    <a:shade val="46275"/>
                    <a:invGamma/>
                  </a:srgbClr>
                </a:gs>
              </a:gsLst>
              <a:lin ang="2700000" scaled="1"/>
            </a:gradFill>
            <a:ln w="9525">
              <a:noFill/>
              <a:round/>
              <a:headEnd/>
              <a:tailEnd/>
            </a:ln>
            <a:effectLst/>
          </p:spPr>
          <p:txBody>
            <a:bodyPr wrap="none" anchor="ctr"/>
            <a:lstStyle/>
            <a:p>
              <a:pPr>
                <a:defRPr/>
              </a:pPr>
              <a:endParaRPr lang="en-US" dirty="0"/>
            </a:p>
          </p:txBody>
        </p:sp>
      </p:grpSp>
      <p:sp>
        <p:nvSpPr>
          <p:cNvPr id="2" name="Slide Number Placeholder 3">
            <a:extLst>
              <a:ext uri="{FF2B5EF4-FFF2-40B4-BE49-F238E27FC236}">
                <a16:creationId xmlns:a16="http://schemas.microsoft.com/office/drawing/2014/main" id="{BC9AB982-05B4-A8CF-CB60-48DF57EFA125}"/>
              </a:ext>
            </a:extLst>
          </p:cNvPr>
          <p:cNvSpPr>
            <a:spLocks noGrp="1"/>
          </p:cNvSpPr>
          <p:nvPr>
            <p:ph type="sldNum" sz="quarter" idx="4"/>
          </p:nvPr>
        </p:nvSpPr>
        <p:spPr>
          <a:xfrm>
            <a:off x="8458200" y="6400800"/>
            <a:ext cx="533400" cy="320675"/>
          </a:xfrm>
          <a:prstGeom prst="rect">
            <a:avLst/>
          </a:prstGeom>
        </p:spPr>
        <p:txBody>
          <a:bodyPr/>
          <a:lstStyle/>
          <a:p>
            <a:fld id="{05F10A6A-6FF3-4C95-9872-E7DC035CC0AC}"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955E1B-01AE-4F1D-97A6-605E0EFDEC0E}"/>
              </a:ext>
            </a:extLst>
          </p:cNvPr>
          <p:cNvSpPr>
            <a:spLocks noGrp="1"/>
          </p:cNvSpPr>
          <p:nvPr>
            <p:ph type="ctrTitle"/>
          </p:nvPr>
        </p:nvSpPr>
        <p:spPr>
          <a:xfrm>
            <a:off x="381000" y="1066800"/>
            <a:ext cx="8458200" cy="2667000"/>
          </a:xfrm>
        </p:spPr>
        <p:txBody>
          <a:bodyPr/>
          <a:lstStyle/>
          <a:p>
            <a:pPr algn="l"/>
            <a:br>
              <a:rPr lang="en-US" sz="3600" b="1" dirty="0">
                <a:solidFill>
                  <a:schemeClr val="accent2"/>
                </a:solidFill>
              </a:rPr>
            </a:br>
            <a:br>
              <a:rPr lang="en-US" dirty="0">
                <a:solidFill>
                  <a:schemeClr val="accent2"/>
                </a:solidFill>
                <a:latin typeface="Calibri" panose="020F0502020204030204" pitchFamily="34" charset="0"/>
              </a:rPr>
            </a:br>
            <a:r>
              <a:rPr lang="en-US" sz="2800" b="1" u="sng" dirty="0">
                <a:solidFill>
                  <a:schemeClr val="accent2"/>
                </a:solidFill>
              </a:rPr>
              <a:t>Director Memorandum 2025-62</a:t>
            </a:r>
            <a:br>
              <a:rPr lang="en-US" sz="2800" b="1" u="sng" dirty="0">
                <a:solidFill>
                  <a:schemeClr val="accent2"/>
                </a:solidFill>
              </a:rPr>
            </a:br>
            <a:r>
              <a:rPr lang="en-US" sz="2800" b="1" dirty="0">
                <a:solidFill>
                  <a:schemeClr val="accent2"/>
                </a:solidFill>
              </a:rPr>
              <a:t>Distribution for Review and Discussion – RCSD TDS Management Plan and Agreement with the City of Riverside</a:t>
            </a:r>
            <a:endParaRPr lang="en-US" sz="2800" dirty="0">
              <a:solidFill>
                <a:schemeClr val="accent2"/>
              </a:solidFill>
              <a:effectLst>
                <a:outerShdw blurRad="38100" dist="38100" dir="2700000" algn="tl">
                  <a:srgbClr val="000000">
                    <a:alpha val="43137"/>
                  </a:srgbClr>
                </a:outerShdw>
              </a:effectLst>
            </a:endParaRPr>
          </a:p>
        </p:txBody>
      </p:sp>
      <p:sp>
        <p:nvSpPr>
          <p:cNvPr id="3" name="Subtitle 2">
            <a:extLst>
              <a:ext uri="{FF2B5EF4-FFF2-40B4-BE49-F238E27FC236}">
                <a16:creationId xmlns:a16="http://schemas.microsoft.com/office/drawing/2014/main" id="{815396D3-E760-4B33-A841-82A67801ED65}"/>
              </a:ext>
            </a:extLst>
          </p:cNvPr>
          <p:cNvSpPr>
            <a:spLocks noGrp="1"/>
          </p:cNvSpPr>
          <p:nvPr>
            <p:ph type="subTitle" idx="1"/>
          </p:nvPr>
        </p:nvSpPr>
        <p:spPr>
          <a:xfrm>
            <a:off x="1371600" y="4724400"/>
            <a:ext cx="6400800" cy="1676400"/>
          </a:xfrm>
        </p:spPr>
        <p:txBody>
          <a:bodyPr/>
          <a:lstStyle/>
          <a:p>
            <a:pPr algn="l"/>
            <a:endParaRPr lang="en-US" sz="1600" i="1" dirty="0">
              <a:solidFill>
                <a:srgbClr val="0033CC"/>
              </a:solidFill>
            </a:endParaRPr>
          </a:p>
          <a:p>
            <a:endParaRPr lang="en-US" sz="1400" i="1" dirty="0">
              <a:solidFill>
                <a:schemeClr val="accent2"/>
              </a:solidFill>
            </a:endParaRPr>
          </a:p>
          <a:p>
            <a:endParaRPr lang="en-US" sz="1400" i="1" dirty="0">
              <a:solidFill>
                <a:schemeClr val="accent2"/>
              </a:solidFill>
            </a:endParaRPr>
          </a:p>
          <a:p>
            <a:endParaRPr lang="en-US" sz="1400" i="1" dirty="0">
              <a:solidFill>
                <a:schemeClr val="accent2"/>
              </a:solidFill>
            </a:endParaRPr>
          </a:p>
          <a:p>
            <a:endParaRPr lang="en-US" sz="1400" dirty="0">
              <a:solidFill>
                <a:schemeClr val="accent2"/>
              </a:solidFill>
            </a:endParaRPr>
          </a:p>
          <a:p>
            <a:r>
              <a:rPr lang="en-US" sz="1400" dirty="0">
                <a:solidFill>
                  <a:schemeClr val="accent2"/>
                </a:solidFill>
              </a:rPr>
              <a:t>July 3, 2025</a:t>
            </a:r>
          </a:p>
          <a:p>
            <a:endParaRPr lang="en-US" dirty="0"/>
          </a:p>
        </p:txBody>
      </p:sp>
      <p:sp>
        <p:nvSpPr>
          <p:cNvPr id="4" name="Slide Number Placeholder 3">
            <a:extLst>
              <a:ext uri="{FF2B5EF4-FFF2-40B4-BE49-F238E27FC236}">
                <a16:creationId xmlns:a16="http://schemas.microsoft.com/office/drawing/2014/main" id="{DBA49A44-741D-EE0A-40EF-3199DCAE86B2}"/>
              </a:ext>
            </a:extLst>
          </p:cNvPr>
          <p:cNvSpPr>
            <a:spLocks noGrp="1"/>
          </p:cNvSpPr>
          <p:nvPr>
            <p:ph type="sldNum" sz="quarter" idx="4"/>
          </p:nvPr>
        </p:nvSpPr>
        <p:spPr/>
        <p:txBody>
          <a:bodyPr/>
          <a:lstStyle/>
          <a:p>
            <a:fld id="{05F10A6A-6FF3-4C95-9872-E7DC035CC0AC}" type="slidenum">
              <a:rPr lang="en-US" smtClean="0"/>
              <a:pPr/>
              <a:t>1</a:t>
            </a:fld>
            <a:endParaRPr lang="en-US" dirty="0"/>
          </a:p>
        </p:txBody>
      </p:sp>
    </p:spTree>
    <p:extLst>
      <p:ext uri="{BB962C8B-B14F-4D97-AF65-F5344CB8AC3E}">
        <p14:creationId xmlns:p14="http://schemas.microsoft.com/office/powerpoint/2010/main" val="1251442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5B2007-CE70-2601-C322-4FCFE74CBCB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B6E09CF-A9FD-FEAC-A19A-960D18A57894}"/>
              </a:ext>
            </a:extLst>
          </p:cNvPr>
          <p:cNvSpPr>
            <a:spLocks noGrp="1"/>
          </p:cNvSpPr>
          <p:nvPr>
            <p:ph type="title"/>
          </p:nvPr>
        </p:nvSpPr>
        <p:spPr>
          <a:xfrm>
            <a:off x="76200" y="1066800"/>
            <a:ext cx="8915400" cy="685800"/>
          </a:xfrm>
        </p:spPr>
        <p:txBody>
          <a:bodyPr/>
          <a:lstStyle/>
          <a:p>
            <a:r>
              <a:rPr lang="en-US" sz="2400" b="1" dirty="0">
                <a:solidFill>
                  <a:schemeClr val="accent2"/>
                </a:solidFill>
              </a:rPr>
              <a:t>TDS Management Plan</a:t>
            </a:r>
            <a:br>
              <a:rPr lang="en-US" sz="2400" u="sng" dirty="0">
                <a:solidFill>
                  <a:schemeClr val="accent2"/>
                </a:solidFill>
                <a:effectLst>
                  <a:outerShdw blurRad="38100" dist="38100" dir="2700000" algn="tl">
                    <a:srgbClr val="000000">
                      <a:alpha val="43137"/>
                    </a:srgbClr>
                  </a:outerShdw>
                </a:effectLst>
              </a:rPr>
            </a:br>
            <a:endParaRPr lang="en-US" sz="2400" u="sng" dirty="0">
              <a:solidFill>
                <a:schemeClr val="accent2"/>
              </a:solidFill>
              <a:effectLst>
                <a:outerShdw blurRad="38100" dist="38100" dir="2700000" algn="tl">
                  <a:srgbClr val="000000">
                    <a:alpha val="43137"/>
                  </a:srgbClr>
                </a:outerShdw>
              </a:effectLst>
            </a:endParaRPr>
          </a:p>
        </p:txBody>
      </p:sp>
      <p:sp>
        <p:nvSpPr>
          <p:cNvPr id="4" name="Content Placeholder 3">
            <a:extLst>
              <a:ext uri="{FF2B5EF4-FFF2-40B4-BE49-F238E27FC236}">
                <a16:creationId xmlns:a16="http://schemas.microsoft.com/office/drawing/2014/main" id="{5D1EC08F-36FC-FB2D-3A72-9388C7A6D3FC}"/>
              </a:ext>
            </a:extLst>
          </p:cNvPr>
          <p:cNvSpPr>
            <a:spLocks noGrp="1"/>
          </p:cNvSpPr>
          <p:nvPr>
            <p:ph idx="1"/>
          </p:nvPr>
        </p:nvSpPr>
        <p:spPr>
          <a:xfrm>
            <a:off x="152400" y="1752600"/>
            <a:ext cx="8915400" cy="5029200"/>
          </a:xfrm>
        </p:spPr>
        <p:txBody>
          <a:bodyPr/>
          <a:lstStyle/>
          <a:p>
            <a:pPr>
              <a:buFont typeface="Arial" panose="020B0604020202020204" pitchFamily="34" charset="0"/>
              <a:buChar char="•"/>
            </a:pPr>
            <a:r>
              <a:rPr lang="en-US" sz="2000" dirty="0">
                <a:solidFill>
                  <a:schemeClr val="accent2"/>
                </a:solidFill>
                <a:ea typeface="Times New Roman" panose="02020603050405020304" pitchFamily="18" charset="0"/>
              </a:rPr>
              <a:t>Started January 2024 – Cooperative effort between RCSD and Riverside</a:t>
            </a:r>
          </a:p>
          <a:p>
            <a:pPr>
              <a:buFont typeface="Arial" panose="020B0604020202020204" pitchFamily="34" charset="0"/>
              <a:buChar char="•"/>
            </a:pPr>
            <a:endParaRPr lang="en-US" sz="2000" dirty="0">
              <a:solidFill>
                <a:schemeClr val="accent2"/>
              </a:solidFill>
            </a:endParaRPr>
          </a:p>
          <a:p>
            <a:pPr>
              <a:buFont typeface="Arial" panose="020B0604020202020204" pitchFamily="34" charset="0"/>
              <a:buChar char="•"/>
            </a:pPr>
            <a:r>
              <a:rPr lang="en-US" sz="2000" dirty="0">
                <a:solidFill>
                  <a:schemeClr val="accent2"/>
                </a:solidFill>
              </a:rPr>
              <a:t>May 2025 - Bilaterial agreement by both staffs</a:t>
            </a:r>
          </a:p>
          <a:p>
            <a:pPr>
              <a:buFont typeface="Arial" panose="020B0604020202020204" pitchFamily="34" charset="0"/>
              <a:buChar char="•"/>
            </a:pPr>
            <a:endParaRPr lang="en-US" sz="2000" dirty="0">
              <a:solidFill>
                <a:schemeClr val="accent2"/>
              </a:solidFill>
            </a:endParaRPr>
          </a:p>
          <a:p>
            <a:pPr>
              <a:buFont typeface="Arial" panose="020B0604020202020204" pitchFamily="34" charset="0"/>
              <a:buChar char="•"/>
            </a:pPr>
            <a:r>
              <a:rPr lang="en-US" sz="2000" dirty="0">
                <a:solidFill>
                  <a:schemeClr val="accent2"/>
                </a:solidFill>
              </a:rPr>
              <a:t>Plan</a:t>
            </a:r>
          </a:p>
          <a:p>
            <a:pPr lvl="1">
              <a:buFont typeface="Arial" panose="020B0604020202020204" pitchFamily="34" charset="0"/>
              <a:buChar char="•"/>
            </a:pPr>
            <a:r>
              <a:rPr lang="en-US" sz="1800" u="sng" dirty="0">
                <a:solidFill>
                  <a:schemeClr val="accent2"/>
                </a:solidFill>
              </a:rPr>
              <a:t>Introduction</a:t>
            </a:r>
            <a:r>
              <a:rPr lang="en-US" sz="1800" dirty="0">
                <a:solidFill>
                  <a:schemeClr val="accent2"/>
                </a:solidFill>
              </a:rPr>
              <a:t> – Provides history of the District, current operations, and TDS issues</a:t>
            </a:r>
          </a:p>
          <a:p>
            <a:pPr lvl="1">
              <a:buFont typeface="Arial" panose="020B0604020202020204" pitchFamily="34" charset="0"/>
              <a:buChar char="•"/>
            </a:pPr>
            <a:r>
              <a:rPr lang="en-US" sz="1800" u="sng" dirty="0">
                <a:solidFill>
                  <a:schemeClr val="accent2"/>
                </a:solidFill>
              </a:rPr>
              <a:t>Wastewater Treatment Plant</a:t>
            </a:r>
            <a:r>
              <a:rPr lang="en-US" sz="1800" dirty="0">
                <a:solidFill>
                  <a:schemeClr val="accent2"/>
                </a:solidFill>
              </a:rPr>
              <a:t> – Describes the origin of the regional plant and partnerships within the plant</a:t>
            </a:r>
          </a:p>
          <a:p>
            <a:pPr lvl="1">
              <a:buFont typeface="Arial" panose="020B0604020202020204" pitchFamily="34" charset="0"/>
              <a:buChar char="•"/>
            </a:pPr>
            <a:r>
              <a:rPr lang="en-US" sz="1800" u="sng" dirty="0">
                <a:solidFill>
                  <a:schemeClr val="accent2"/>
                </a:solidFill>
              </a:rPr>
              <a:t>Past TDS Efforts and Alternatives</a:t>
            </a:r>
            <a:r>
              <a:rPr lang="en-US" sz="1800" dirty="0">
                <a:solidFill>
                  <a:schemeClr val="accent2"/>
                </a:solidFill>
              </a:rPr>
              <a:t> – Describes past District efforts to address TDS (described in previous slide) and other alternatives staff considered to mitigate TDS</a:t>
            </a:r>
          </a:p>
          <a:p>
            <a:pPr lvl="1">
              <a:buFont typeface="Arial" panose="020B0604020202020204" pitchFamily="34" charset="0"/>
              <a:buChar char="•"/>
            </a:pPr>
            <a:r>
              <a:rPr lang="en-US" sz="1800" u="sng" dirty="0">
                <a:solidFill>
                  <a:schemeClr val="accent2"/>
                </a:solidFill>
              </a:rPr>
              <a:t>Proposed Plan</a:t>
            </a:r>
            <a:r>
              <a:rPr lang="en-US" sz="1800" dirty="0">
                <a:solidFill>
                  <a:schemeClr val="accent2"/>
                </a:solidFill>
              </a:rPr>
              <a:t> – Summarized the plan to further mitigate TDS</a:t>
            </a:r>
            <a:endParaRPr lang="en-US" sz="1200" dirty="0">
              <a:solidFill>
                <a:schemeClr val="accent2"/>
              </a:solidFill>
            </a:endParaRPr>
          </a:p>
          <a:p>
            <a:pPr lvl="1">
              <a:buFont typeface="Arial" panose="020B0604020202020204" pitchFamily="34" charset="0"/>
              <a:buChar char="•"/>
            </a:pPr>
            <a:endParaRPr lang="en-US" sz="1400" dirty="0">
              <a:solidFill>
                <a:schemeClr val="accent2"/>
              </a:solidFill>
            </a:endParaRPr>
          </a:p>
          <a:p>
            <a:pPr marL="0" indent="0">
              <a:buNone/>
            </a:pPr>
            <a:endParaRPr lang="en-US" sz="1800" dirty="0">
              <a:solidFill>
                <a:schemeClr val="accent2"/>
              </a:solidFill>
              <a:ea typeface="Times New Roman" panose="02020603050405020304" pitchFamily="18" charset="0"/>
            </a:endParaRPr>
          </a:p>
        </p:txBody>
      </p:sp>
      <p:sp>
        <p:nvSpPr>
          <p:cNvPr id="3" name="Slide Number Placeholder 2">
            <a:extLst>
              <a:ext uri="{FF2B5EF4-FFF2-40B4-BE49-F238E27FC236}">
                <a16:creationId xmlns:a16="http://schemas.microsoft.com/office/drawing/2014/main" id="{09B7BBE6-47D4-0443-9539-4A9016A46820}"/>
              </a:ext>
            </a:extLst>
          </p:cNvPr>
          <p:cNvSpPr>
            <a:spLocks noGrp="1"/>
          </p:cNvSpPr>
          <p:nvPr>
            <p:ph type="sldNum" sz="quarter" idx="4"/>
          </p:nvPr>
        </p:nvSpPr>
        <p:spPr/>
        <p:txBody>
          <a:bodyPr/>
          <a:lstStyle/>
          <a:p>
            <a:fld id="{05F10A6A-6FF3-4C95-9872-E7DC035CC0AC}" type="slidenum">
              <a:rPr lang="en-US" smtClean="0"/>
              <a:pPr/>
              <a:t>10</a:t>
            </a:fld>
            <a:endParaRPr lang="en-US" dirty="0"/>
          </a:p>
        </p:txBody>
      </p:sp>
    </p:spTree>
    <p:extLst>
      <p:ext uri="{BB962C8B-B14F-4D97-AF65-F5344CB8AC3E}">
        <p14:creationId xmlns:p14="http://schemas.microsoft.com/office/powerpoint/2010/main" val="33256466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ED0426-4C1C-264A-F21C-AC11BBFEA36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D1A2BF1-6819-DE8D-BD19-B7ED1ED0CBBF}"/>
              </a:ext>
            </a:extLst>
          </p:cNvPr>
          <p:cNvSpPr>
            <a:spLocks noGrp="1"/>
          </p:cNvSpPr>
          <p:nvPr>
            <p:ph type="title"/>
          </p:nvPr>
        </p:nvSpPr>
        <p:spPr>
          <a:xfrm>
            <a:off x="76200" y="1066800"/>
            <a:ext cx="8915400" cy="685800"/>
          </a:xfrm>
        </p:spPr>
        <p:txBody>
          <a:bodyPr/>
          <a:lstStyle/>
          <a:p>
            <a:r>
              <a:rPr lang="en-US" sz="2400" b="1" dirty="0">
                <a:solidFill>
                  <a:schemeClr val="accent2"/>
                </a:solidFill>
              </a:rPr>
              <a:t>TDS Management Plan</a:t>
            </a:r>
            <a:br>
              <a:rPr lang="en-US" sz="2400" u="sng" dirty="0">
                <a:solidFill>
                  <a:schemeClr val="accent2"/>
                </a:solidFill>
                <a:effectLst>
                  <a:outerShdw blurRad="38100" dist="38100" dir="2700000" algn="tl">
                    <a:srgbClr val="000000">
                      <a:alpha val="43137"/>
                    </a:srgbClr>
                  </a:outerShdw>
                </a:effectLst>
              </a:rPr>
            </a:br>
            <a:endParaRPr lang="en-US" sz="2400" u="sng" dirty="0">
              <a:solidFill>
                <a:schemeClr val="accent2"/>
              </a:solidFill>
              <a:effectLst>
                <a:outerShdw blurRad="38100" dist="38100" dir="2700000" algn="tl">
                  <a:srgbClr val="000000">
                    <a:alpha val="43137"/>
                  </a:srgbClr>
                </a:outerShdw>
              </a:effectLst>
            </a:endParaRPr>
          </a:p>
        </p:txBody>
      </p:sp>
      <p:sp>
        <p:nvSpPr>
          <p:cNvPr id="4" name="Content Placeholder 3">
            <a:extLst>
              <a:ext uri="{FF2B5EF4-FFF2-40B4-BE49-F238E27FC236}">
                <a16:creationId xmlns:a16="http://schemas.microsoft.com/office/drawing/2014/main" id="{5FEBC414-D44D-0240-3E3B-A7E285321511}"/>
              </a:ext>
            </a:extLst>
          </p:cNvPr>
          <p:cNvSpPr>
            <a:spLocks noGrp="1"/>
          </p:cNvSpPr>
          <p:nvPr>
            <p:ph idx="1"/>
          </p:nvPr>
        </p:nvSpPr>
        <p:spPr>
          <a:xfrm>
            <a:off x="152400" y="1752600"/>
            <a:ext cx="8915400" cy="5029200"/>
          </a:xfrm>
        </p:spPr>
        <p:txBody>
          <a:bodyPr/>
          <a:lstStyle/>
          <a:p>
            <a:pPr>
              <a:buFont typeface="Arial" panose="020B0604020202020204" pitchFamily="34" charset="0"/>
              <a:buChar char="•"/>
            </a:pPr>
            <a:r>
              <a:rPr lang="en-US" sz="2000" u="sng" dirty="0">
                <a:solidFill>
                  <a:schemeClr val="accent2"/>
                </a:solidFill>
                <a:ea typeface="Times New Roman" panose="02020603050405020304" pitchFamily="18" charset="0"/>
              </a:rPr>
              <a:t>Construction of Intertie Infrastructure</a:t>
            </a:r>
            <a:r>
              <a:rPr lang="en-US" sz="2000" dirty="0">
                <a:solidFill>
                  <a:schemeClr val="accent2"/>
                </a:solidFill>
                <a:ea typeface="Times New Roman" panose="02020603050405020304" pitchFamily="18" charset="0"/>
              </a:rPr>
              <a:t> (2 pathways)</a:t>
            </a:r>
          </a:p>
          <a:p>
            <a:pPr>
              <a:buFont typeface="Arial" panose="020B0604020202020204" pitchFamily="34" charset="0"/>
              <a:buChar char="•"/>
            </a:pPr>
            <a:endParaRPr lang="en-US" sz="2000" dirty="0">
              <a:solidFill>
                <a:schemeClr val="accent2"/>
              </a:solidFill>
            </a:endParaRPr>
          </a:p>
          <a:p>
            <a:pPr lvl="1">
              <a:buFont typeface="Arial" panose="020B0604020202020204" pitchFamily="34" charset="0"/>
              <a:buChar char="•"/>
            </a:pPr>
            <a:r>
              <a:rPr lang="en-US" sz="1800" dirty="0">
                <a:solidFill>
                  <a:schemeClr val="accent2"/>
                </a:solidFill>
              </a:rPr>
              <a:t>Rio Vista developer constructs the intertie as a condition of approval (subject to District reimbursement)</a:t>
            </a:r>
          </a:p>
          <a:p>
            <a:pPr lvl="1">
              <a:buFont typeface="Arial" panose="020B0604020202020204" pitchFamily="34" charset="0"/>
              <a:buChar char="•"/>
            </a:pPr>
            <a:endParaRPr lang="en-US" sz="1800" dirty="0">
              <a:solidFill>
                <a:schemeClr val="accent2"/>
              </a:solidFill>
            </a:endParaRPr>
          </a:p>
          <a:p>
            <a:pPr lvl="1">
              <a:buFont typeface="Arial" panose="020B0604020202020204" pitchFamily="34" charset="0"/>
              <a:buChar char="•"/>
            </a:pPr>
            <a:r>
              <a:rPr lang="en-US" sz="1800" dirty="0">
                <a:solidFill>
                  <a:schemeClr val="accent2"/>
                </a:solidFill>
              </a:rPr>
              <a:t>The District constructs the intertie after the 750</a:t>
            </a:r>
            <a:r>
              <a:rPr lang="en-US" sz="1800" baseline="30000" dirty="0">
                <a:solidFill>
                  <a:schemeClr val="accent2"/>
                </a:solidFill>
              </a:rPr>
              <a:t>th</a:t>
            </a:r>
            <a:r>
              <a:rPr lang="en-US" sz="1800" dirty="0">
                <a:solidFill>
                  <a:schemeClr val="accent2"/>
                </a:solidFill>
              </a:rPr>
              <a:t> new EDU is connected to the District’s system</a:t>
            </a:r>
          </a:p>
          <a:p>
            <a:pPr lvl="2">
              <a:buFont typeface="Arial" panose="020B0604020202020204" pitchFamily="34" charset="0"/>
              <a:buChar char="•"/>
            </a:pPr>
            <a:r>
              <a:rPr lang="en-US" sz="1800" dirty="0">
                <a:solidFill>
                  <a:schemeClr val="accent2"/>
                </a:solidFill>
              </a:rPr>
              <a:t>Count begins after agreement becomes effective</a:t>
            </a:r>
          </a:p>
          <a:p>
            <a:pPr lvl="2">
              <a:buFont typeface="Arial" panose="020B0604020202020204" pitchFamily="34" charset="0"/>
              <a:buChar char="•"/>
            </a:pPr>
            <a:r>
              <a:rPr lang="en-US" sz="1800" dirty="0">
                <a:solidFill>
                  <a:schemeClr val="accent2"/>
                </a:solidFill>
              </a:rPr>
              <a:t>Construction must be complete within 12 months of 750</a:t>
            </a:r>
            <a:r>
              <a:rPr lang="en-US" sz="1800" baseline="30000" dirty="0">
                <a:solidFill>
                  <a:schemeClr val="accent2"/>
                </a:solidFill>
              </a:rPr>
              <a:t>th</a:t>
            </a:r>
            <a:r>
              <a:rPr lang="en-US" sz="1800" dirty="0">
                <a:solidFill>
                  <a:schemeClr val="accent2"/>
                </a:solidFill>
              </a:rPr>
              <a:t> EDU being connected</a:t>
            </a:r>
          </a:p>
          <a:p>
            <a:pPr lvl="2">
              <a:buFont typeface="Arial" panose="020B0604020202020204" pitchFamily="34" charset="0"/>
              <a:buChar char="•"/>
            </a:pPr>
            <a:endParaRPr lang="en-US" sz="1800" dirty="0">
              <a:solidFill>
                <a:schemeClr val="accent2"/>
              </a:solidFill>
            </a:endParaRPr>
          </a:p>
          <a:p>
            <a:pPr lvl="2">
              <a:buFont typeface="Arial" panose="020B0604020202020204" pitchFamily="34" charset="0"/>
              <a:buChar char="•"/>
            </a:pPr>
            <a:r>
              <a:rPr lang="en-US" sz="1800" dirty="0">
                <a:solidFill>
                  <a:schemeClr val="accent2"/>
                </a:solidFill>
              </a:rPr>
              <a:t>Additional considerations: </a:t>
            </a:r>
          </a:p>
          <a:p>
            <a:pPr lvl="3">
              <a:buFont typeface="Arial" panose="020B0604020202020204" pitchFamily="34" charset="0"/>
              <a:buChar char="•"/>
            </a:pPr>
            <a:r>
              <a:rPr lang="en-US" sz="1800" dirty="0">
                <a:solidFill>
                  <a:schemeClr val="accent2"/>
                </a:solidFill>
              </a:rPr>
              <a:t>District received Notice of Award for $500,000 for construction of the intertie, reduce District cost share</a:t>
            </a:r>
          </a:p>
          <a:p>
            <a:pPr lvl="3">
              <a:buFont typeface="Arial" panose="020B0604020202020204" pitchFamily="34" charset="0"/>
              <a:buChar char="•"/>
            </a:pPr>
            <a:r>
              <a:rPr lang="en-US" sz="1800" dirty="0">
                <a:solidFill>
                  <a:schemeClr val="accent2"/>
                </a:solidFill>
              </a:rPr>
              <a:t>Constructing now (within 2-3 years) will lower overall cost</a:t>
            </a:r>
          </a:p>
          <a:p>
            <a:pPr lvl="2">
              <a:buFont typeface="Arial" panose="020B0604020202020204" pitchFamily="34" charset="0"/>
              <a:buChar char="•"/>
            </a:pPr>
            <a:endParaRPr lang="en-US" sz="1800" dirty="0">
              <a:solidFill>
                <a:schemeClr val="accent2"/>
              </a:solidFill>
            </a:endParaRPr>
          </a:p>
          <a:p>
            <a:pPr lvl="1">
              <a:buFont typeface="Arial" panose="020B0604020202020204" pitchFamily="34" charset="0"/>
              <a:buChar char="•"/>
            </a:pPr>
            <a:endParaRPr lang="en-US" sz="1400" dirty="0">
              <a:solidFill>
                <a:schemeClr val="accent2"/>
              </a:solidFill>
            </a:endParaRPr>
          </a:p>
          <a:p>
            <a:pPr marL="0" indent="0">
              <a:buNone/>
            </a:pPr>
            <a:endParaRPr lang="en-US" sz="1800" dirty="0">
              <a:solidFill>
                <a:schemeClr val="accent2"/>
              </a:solidFill>
              <a:ea typeface="Times New Roman" panose="02020603050405020304" pitchFamily="18" charset="0"/>
            </a:endParaRPr>
          </a:p>
        </p:txBody>
      </p:sp>
      <p:sp>
        <p:nvSpPr>
          <p:cNvPr id="3" name="Slide Number Placeholder 2">
            <a:extLst>
              <a:ext uri="{FF2B5EF4-FFF2-40B4-BE49-F238E27FC236}">
                <a16:creationId xmlns:a16="http://schemas.microsoft.com/office/drawing/2014/main" id="{0C1D4808-4D2F-5B83-C1B4-B5528DE3AAFC}"/>
              </a:ext>
            </a:extLst>
          </p:cNvPr>
          <p:cNvSpPr>
            <a:spLocks noGrp="1"/>
          </p:cNvSpPr>
          <p:nvPr>
            <p:ph type="sldNum" sz="quarter" idx="4"/>
          </p:nvPr>
        </p:nvSpPr>
        <p:spPr/>
        <p:txBody>
          <a:bodyPr/>
          <a:lstStyle/>
          <a:p>
            <a:fld id="{05F10A6A-6FF3-4C95-9872-E7DC035CC0AC}" type="slidenum">
              <a:rPr lang="en-US" smtClean="0"/>
              <a:pPr/>
              <a:t>11</a:t>
            </a:fld>
            <a:endParaRPr lang="en-US" dirty="0"/>
          </a:p>
        </p:txBody>
      </p:sp>
    </p:spTree>
    <p:extLst>
      <p:ext uri="{BB962C8B-B14F-4D97-AF65-F5344CB8AC3E}">
        <p14:creationId xmlns:p14="http://schemas.microsoft.com/office/powerpoint/2010/main" val="28218468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6B5B23-27C0-DEDF-CBF9-BB7BF720F10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7B305F1-A879-4C09-AB4D-B350A44E1A8F}"/>
              </a:ext>
            </a:extLst>
          </p:cNvPr>
          <p:cNvSpPr>
            <a:spLocks noGrp="1"/>
          </p:cNvSpPr>
          <p:nvPr>
            <p:ph type="title"/>
          </p:nvPr>
        </p:nvSpPr>
        <p:spPr>
          <a:xfrm>
            <a:off x="76200" y="1066800"/>
            <a:ext cx="8915400" cy="685800"/>
          </a:xfrm>
        </p:spPr>
        <p:txBody>
          <a:bodyPr/>
          <a:lstStyle/>
          <a:p>
            <a:r>
              <a:rPr lang="en-US" sz="2400" b="1" dirty="0">
                <a:solidFill>
                  <a:schemeClr val="accent2"/>
                </a:solidFill>
              </a:rPr>
              <a:t>TDS Management Plan</a:t>
            </a:r>
            <a:br>
              <a:rPr lang="en-US" sz="2400" u="sng" dirty="0">
                <a:solidFill>
                  <a:schemeClr val="accent2"/>
                </a:solidFill>
                <a:effectLst>
                  <a:outerShdw blurRad="38100" dist="38100" dir="2700000" algn="tl">
                    <a:srgbClr val="000000">
                      <a:alpha val="43137"/>
                    </a:srgbClr>
                  </a:outerShdw>
                </a:effectLst>
              </a:rPr>
            </a:br>
            <a:endParaRPr lang="en-US" sz="2400" u="sng" dirty="0">
              <a:solidFill>
                <a:schemeClr val="accent2"/>
              </a:solidFill>
              <a:effectLst>
                <a:outerShdw blurRad="38100" dist="38100" dir="2700000" algn="tl">
                  <a:srgbClr val="000000">
                    <a:alpha val="43137"/>
                  </a:srgbClr>
                </a:outerShdw>
              </a:effectLst>
            </a:endParaRPr>
          </a:p>
        </p:txBody>
      </p:sp>
      <p:sp>
        <p:nvSpPr>
          <p:cNvPr id="4" name="Content Placeholder 3">
            <a:extLst>
              <a:ext uri="{FF2B5EF4-FFF2-40B4-BE49-F238E27FC236}">
                <a16:creationId xmlns:a16="http://schemas.microsoft.com/office/drawing/2014/main" id="{AB5A1D9F-B88F-F0CD-F035-7396E8E96D66}"/>
              </a:ext>
            </a:extLst>
          </p:cNvPr>
          <p:cNvSpPr>
            <a:spLocks noGrp="1"/>
          </p:cNvSpPr>
          <p:nvPr>
            <p:ph idx="1"/>
          </p:nvPr>
        </p:nvSpPr>
        <p:spPr>
          <a:xfrm>
            <a:off x="152400" y="1676400"/>
            <a:ext cx="8915400" cy="5105400"/>
          </a:xfrm>
        </p:spPr>
        <p:txBody>
          <a:bodyPr/>
          <a:lstStyle/>
          <a:p>
            <a:pPr>
              <a:buFont typeface="Arial" panose="020B0604020202020204" pitchFamily="34" charset="0"/>
              <a:buChar char="•"/>
            </a:pPr>
            <a:r>
              <a:rPr lang="en-US" sz="2000" u="sng" dirty="0">
                <a:solidFill>
                  <a:schemeClr val="accent2"/>
                </a:solidFill>
                <a:ea typeface="Times New Roman" panose="02020603050405020304" pitchFamily="18" charset="0"/>
              </a:rPr>
              <a:t>Trigger-Based Blending with Imported Water</a:t>
            </a:r>
          </a:p>
          <a:p>
            <a:pPr lvl="1">
              <a:buFont typeface="Arial" panose="020B0604020202020204" pitchFamily="34" charset="0"/>
              <a:buChar char="•"/>
            </a:pPr>
            <a:r>
              <a:rPr lang="en-US" sz="1800" dirty="0">
                <a:solidFill>
                  <a:schemeClr val="accent2"/>
                </a:solidFill>
              </a:rPr>
              <a:t>District will purchase low-TDS water in sufficient quantities to individually comply with NPDES permit (650 mg/l)</a:t>
            </a:r>
          </a:p>
          <a:p>
            <a:pPr lvl="1">
              <a:buFont typeface="Arial" panose="020B0604020202020204" pitchFamily="34" charset="0"/>
              <a:buChar char="•"/>
            </a:pPr>
            <a:r>
              <a:rPr lang="en-US" sz="1800" dirty="0">
                <a:solidFill>
                  <a:schemeClr val="accent2"/>
                </a:solidFill>
              </a:rPr>
              <a:t>Trigger based on NPDES averaging time</a:t>
            </a:r>
          </a:p>
          <a:p>
            <a:pPr lvl="1">
              <a:buFont typeface="Arial" panose="020B0604020202020204" pitchFamily="34" charset="0"/>
              <a:buChar char="•"/>
            </a:pPr>
            <a:endParaRPr lang="en-US" sz="1800" dirty="0">
              <a:solidFill>
                <a:schemeClr val="accent2"/>
              </a:solidFill>
            </a:endParaRPr>
          </a:p>
          <a:p>
            <a:pPr lvl="1">
              <a:buFont typeface="Arial" panose="020B0604020202020204" pitchFamily="34" charset="0"/>
              <a:buChar char="•"/>
            </a:pPr>
            <a:endParaRPr lang="en-US" sz="1800" dirty="0">
              <a:solidFill>
                <a:schemeClr val="accent2"/>
              </a:solidFill>
            </a:endParaRPr>
          </a:p>
          <a:p>
            <a:pPr lvl="1">
              <a:buFont typeface="Arial" panose="020B0604020202020204" pitchFamily="34" charset="0"/>
              <a:buChar char="•"/>
            </a:pPr>
            <a:endParaRPr lang="en-US" sz="1800" dirty="0">
              <a:solidFill>
                <a:schemeClr val="accent2"/>
              </a:solidFill>
            </a:endParaRPr>
          </a:p>
          <a:p>
            <a:pPr lvl="1">
              <a:buFont typeface="Arial" panose="020B0604020202020204" pitchFamily="34" charset="0"/>
              <a:buChar char="•"/>
            </a:pPr>
            <a:endParaRPr lang="en-US" sz="1800" dirty="0">
              <a:solidFill>
                <a:schemeClr val="accent2"/>
              </a:solidFill>
            </a:endParaRPr>
          </a:p>
          <a:p>
            <a:pPr lvl="1">
              <a:buFont typeface="Arial" panose="020B0604020202020204" pitchFamily="34" charset="0"/>
              <a:buChar char="•"/>
            </a:pPr>
            <a:endParaRPr lang="en-US" sz="1800" dirty="0">
              <a:solidFill>
                <a:schemeClr val="accent2"/>
              </a:solidFill>
            </a:endParaRPr>
          </a:p>
          <a:p>
            <a:pPr lvl="1">
              <a:buFont typeface="Arial" panose="020B0604020202020204" pitchFamily="34" charset="0"/>
              <a:buChar char="•"/>
            </a:pPr>
            <a:endParaRPr lang="en-US" sz="1800" dirty="0">
              <a:solidFill>
                <a:schemeClr val="accent2"/>
              </a:solidFill>
            </a:endParaRPr>
          </a:p>
          <a:p>
            <a:pPr lvl="1">
              <a:buFont typeface="Arial" panose="020B0604020202020204" pitchFamily="34" charset="0"/>
              <a:buChar char="•"/>
            </a:pPr>
            <a:endParaRPr lang="en-US" sz="1800" dirty="0">
              <a:solidFill>
                <a:schemeClr val="accent2"/>
              </a:solidFill>
            </a:endParaRPr>
          </a:p>
          <a:p>
            <a:pPr lvl="1">
              <a:buFont typeface="Arial" panose="020B0604020202020204" pitchFamily="34" charset="0"/>
              <a:buChar char="•"/>
            </a:pPr>
            <a:r>
              <a:rPr lang="en-US" sz="1800" dirty="0">
                <a:solidFill>
                  <a:schemeClr val="accent2"/>
                </a:solidFill>
              </a:rPr>
              <a:t>Riverside is working to secure a 10-year averaging period in the upcoming NPDES permit</a:t>
            </a:r>
          </a:p>
          <a:p>
            <a:pPr lvl="1">
              <a:buFont typeface="Arial" panose="020B0604020202020204" pitchFamily="34" charset="0"/>
              <a:buChar char="•"/>
            </a:pPr>
            <a:r>
              <a:rPr lang="en-US" sz="1800" dirty="0">
                <a:solidFill>
                  <a:schemeClr val="accent2"/>
                </a:solidFill>
              </a:rPr>
              <a:t>Current compliance amount: 600 mg/l</a:t>
            </a:r>
          </a:p>
          <a:p>
            <a:pPr lvl="1">
              <a:buFont typeface="Arial" panose="020B0604020202020204" pitchFamily="34" charset="0"/>
              <a:buChar char="•"/>
            </a:pPr>
            <a:r>
              <a:rPr lang="en-US" sz="1800" dirty="0">
                <a:solidFill>
                  <a:schemeClr val="accent2"/>
                </a:solidFill>
              </a:rPr>
              <a:t>Trigger amounts developed to provide compliance buffer and is not expected  to be exceeded for many years.</a:t>
            </a:r>
          </a:p>
          <a:p>
            <a:pPr lvl="2">
              <a:buFont typeface="Arial" panose="020B0604020202020204" pitchFamily="34" charset="0"/>
              <a:buChar char="•"/>
            </a:pPr>
            <a:endParaRPr lang="en-US" sz="1800" dirty="0">
              <a:solidFill>
                <a:schemeClr val="accent2"/>
              </a:solidFill>
            </a:endParaRPr>
          </a:p>
          <a:p>
            <a:pPr marL="457200" lvl="1" indent="0" algn="ctr">
              <a:buNone/>
            </a:pPr>
            <a:endParaRPr lang="en-US" sz="1400" dirty="0">
              <a:solidFill>
                <a:schemeClr val="accent2"/>
              </a:solidFill>
            </a:endParaRPr>
          </a:p>
          <a:p>
            <a:pPr marL="0" indent="0">
              <a:buNone/>
            </a:pPr>
            <a:endParaRPr lang="en-US" sz="1800" dirty="0">
              <a:solidFill>
                <a:schemeClr val="accent2"/>
              </a:solidFill>
              <a:ea typeface="Times New Roman" panose="02020603050405020304" pitchFamily="18" charset="0"/>
            </a:endParaRPr>
          </a:p>
        </p:txBody>
      </p:sp>
      <p:sp>
        <p:nvSpPr>
          <p:cNvPr id="3" name="Slide Number Placeholder 2">
            <a:extLst>
              <a:ext uri="{FF2B5EF4-FFF2-40B4-BE49-F238E27FC236}">
                <a16:creationId xmlns:a16="http://schemas.microsoft.com/office/drawing/2014/main" id="{54A86661-F9EB-7FEB-7F76-3ABCF1E7BFBE}"/>
              </a:ext>
            </a:extLst>
          </p:cNvPr>
          <p:cNvSpPr>
            <a:spLocks noGrp="1"/>
          </p:cNvSpPr>
          <p:nvPr>
            <p:ph type="sldNum" sz="quarter" idx="4"/>
          </p:nvPr>
        </p:nvSpPr>
        <p:spPr/>
        <p:txBody>
          <a:bodyPr/>
          <a:lstStyle/>
          <a:p>
            <a:fld id="{05F10A6A-6FF3-4C95-9872-E7DC035CC0AC}" type="slidenum">
              <a:rPr lang="en-US" smtClean="0"/>
              <a:pPr/>
              <a:t>12</a:t>
            </a:fld>
            <a:endParaRPr lang="en-US" dirty="0"/>
          </a:p>
        </p:txBody>
      </p:sp>
      <p:pic>
        <p:nvPicPr>
          <p:cNvPr id="5" name="Picture 4">
            <a:extLst>
              <a:ext uri="{FF2B5EF4-FFF2-40B4-BE49-F238E27FC236}">
                <a16:creationId xmlns:a16="http://schemas.microsoft.com/office/drawing/2014/main" id="{36C9036C-7A8A-4855-1D84-E8067B2E437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676400" y="3276600"/>
            <a:ext cx="5334000" cy="1982796"/>
          </a:xfrm>
          <a:prstGeom prst="rect">
            <a:avLst/>
          </a:prstGeom>
          <a:noFill/>
          <a:ln>
            <a:noFill/>
          </a:ln>
        </p:spPr>
      </p:pic>
    </p:spTree>
    <p:extLst>
      <p:ext uri="{BB962C8B-B14F-4D97-AF65-F5344CB8AC3E}">
        <p14:creationId xmlns:p14="http://schemas.microsoft.com/office/powerpoint/2010/main" val="1498471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8E0D00-0BE9-7E80-F4F8-E7D17F5A005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1415479-EF6E-6B23-2715-069611C04F93}"/>
              </a:ext>
            </a:extLst>
          </p:cNvPr>
          <p:cNvSpPr>
            <a:spLocks noGrp="1"/>
          </p:cNvSpPr>
          <p:nvPr>
            <p:ph type="title"/>
          </p:nvPr>
        </p:nvSpPr>
        <p:spPr>
          <a:xfrm>
            <a:off x="76200" y="1066800"/>
            <a:ext cx="8915400" cy="685800"/>
          </a:xfrm>
        </p:spPr>
        <p:txBody>
          <a:bodyPr/>
          <a:lstStyle/>
          <a:p>
            <a:r>
              <a:rPr lang="en-US" sz="2400" b="1" dirty="0">
                <a:solidFill>
                  <a:schemeClr val="accent2"/>
                </a:solidFill>
              </a:rPr>
              <a:t>TDS Management Plan</a:t>
            </a:r>
            <a:br>
              <a:rPr lang="en-US" sz="2400" u="sng" dirty="0">
                <a:solidFill>
                  <a:schemeClr val="accent2"/>
                </a:solidFill>
                <a:effectLst>
                  <a:outerShdw blurRad="38100" dist="38100" dir="2700000" algn="tl">
                    <a:srgbClr val="000000">
                      <a:alpha val="43137"/>
                    </a:srgbClr>
                  </a:outerShdw>
                </a:effectLst>
              </a:rPr>
            </a:br>
            <a:endParaRPr lang="en-US" sz="2400" u="sng" dirty="0">
              <a:solidFill>
                <a:schemeClr val="accent2"/>
              </a:solidFill>
              <a:effectLst>
                <a:outerShdw blurRad="38100" dist="38100" dir="2700000" algn="tl">
                  <a:srgbClr val="000000">
                    <a:alpha val="43137"/>
                  </a:srgbClr>
                </a:outerShdw>
              </a:effectLst>
            </a:endParaRPr>
          </a:p>
        </p:txBody>
      </p:sp>
      <p:sp>
        <p:nvSpPr>
          <p:cNvPr id="4" name="Content Placeholder 3">
            <a:extLst>
              <a:ext uri="{FF2B5EF4-FFF2-40B4-BE49-F238E27FC236}">
                <a16:creationId xmlns:a16="http://schemas.microsoft.com/office/drawing/2014/main" id="{2BC24BA5-3600-7EDD-5D35-012A929C7258}"/>
              </a:ext>
            </a:extLst>
          </p:cNvPr>
          <p:cNvSpPr>
            <a:spLocks noGrp="1"/>
          </p:cNvSpPr>
          <p:nvPr>
            <p:ph idx="1"/>
          </p:nvPr>
        </p:nvSpPr>
        <p:spPr>
          <a:xfrm>
            <a:off x="152400" y="1752600"/>
            <a:ext cx="8915400" cy="5029200"/>
          </a:xfrm>
        </p:spPr>
        <p:txBody>
          <a:bodyPr/>
          <a:lstStyle/>
          <a:p>
            <a:pPr>
              <a:buFont typeface="Arial" panose="020B0604020202020204" pitchFamily="34" charset="0"/>
              <a:buChar char="•"/>
            </a:pPr>
            <a:r>
              <a:rPr lang="en-US" sz="2000" u="sng" dirty="0">
                <a:solidFill>
                  <a:schemeClr val="accent2"/>
                </a:solidFill>
              </a:rPr>
              <a:t>Flexibility for Local Treatment Alternatives</a:t>
            </a:r>
          </a:p>
          <a:p>
            <a:pPr marL="0" indent="0">
              <a:buNone/>
            </a:pPr>
            <a:endParaRPr lang="en-US" sz="2000" dirty="0">
              <a:solidFill>
                <a:schemeClr val="accent2"/>
              </a:solidFill>
            </a:endParaRPr>
          </a:p>
          <a:p>
            <a:pPr lvl="1">
              <a:buFont typeface="Arial" panose="020B0604020202020204" pitchFamily="34" charset="0"/>
              <a:buChar char="•"/>
            </a:pPr>
            <a:r>
              <a:rPr lang="en-US" sz="1800" dirty="0">
                <a:solidFill>
                  <a:schemeClr val="accent2"/>
                </a:solidFill>
              </a:rPr>
              <a:t>If the District develops a local TDS treatment solution, like reverse osmosis, capable of achieving compliance independently, the use of imported water may be reduced or discontinued</a:t>
            </a:r>
          </a:p>
          <a:p>
            <a:pPr lvl="1">
              <a:buFont typeface="Arial" panose="020B0604020202020204" pitchFamily="34" charset="0"/>
              <a:buChar char="•"/>
            </a:pPr>
            <a:endParaRPr lang="en-US" sz="1400" dirty="0">
              <a:solidFill>
                <a:schemeClr val="accent2"/>
              </a:solidFill>
            </a:endParaRPr>
          </a:p>
          <a:p>
            <a:pPr marL="0" indent="0">
              <a:buNone/>
            </a:pPr>
            <a:endParaRPr lang="en-US" sz="1800" dirty="0">
              <a:solidFill>
                <a:schemeClr val="accent2"/>
              </a:solidFill>
              <a:ea typeface="Times New Roman" panose="02020603050405020304" pitchFamily="18" charset="0"/>
            </a:endParaRPr>
          </a:p>
        </p:txBody>
      </p:sp>
      <p:sp>
        <p:nvSpPr>
          <p:cNvPr id="3" name="Slide Number Placeholder 2">
            <a:extLst>
              <a:ext uri="{FF2B5EF4-FFF2-40B4-BE49-F238E27FC236}">
                <a16:creationId xmlns:a16="http://schemas.microsoft.com/office/drawing/2014/main" id="{7FB36B15-122D-2862-CDEB-EE0123661D98}"/>
              </a:ext>
            </a:extLst>
          </p:cNvPr>
          <p:cNvSpPr>
            <a:spLocks noGrp="1"/>
          </p:cNvSpPr>
          <p:nvPr>
            <p:ph type="sldNum" sz="quarter" idx="4"/>
          </p:nvPr>
        </p:nvSpPr>
        <p:spPr/>
        <p:txBody>
          <a:bodyPr/>
          <a:lstStyle/>
          <a:p>
            <a:fld id="{05F10A6A-6FF3-4C95-9872-E7DC035CC0AC}" type="slidenum">
              <a:rPr lang="en-US" smtClean="0"/>
              <a:pPr/>
              <a:t>13</a:t>
            </a:fld>
            <a:endParaRPr lang="en-US" dirty="0"/>
          </a:p>
        </p:txBody>
      </p:sp>
    </p:spTree>
    <p:extLst>
      <p:ext uri="{BB962C8B-B14F-4D97-AF65-F5344CB8AC3E}">
        <p14:creationId xmlns:p14="http://schemas.microsoft.com/office/powerpoint/2010/main" val="9275431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2C216E-31F9-0D75-065B-954CD60083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817AE24-B2AD-C5F3-20A8-159C904AC252}"/>
              </a:ext>
            </a:extLst>
          </p:cNvPr>
          <p:cNvSpPr>
            <a:spLocks noGrp="1"/>
          </p:cNvSpPr>
          <p:nvPr>
            <p:ph type="title"/>
          </p:nvPr>
        </p:nvSpPr>
        <p:spPr>
          <a:xfrm>
            <a:off x="76200" y="1066800"/>
            <a:ext cx="8915400" cy="685800"/>
          </a:xfrm>
        </p:spPr>
        <p:txBody>
          <a:bodyPr/>
          <a:lstStyle/>
          <a:p>
            <a:r>
              <a:rPr lang="en-US" sz="2400" b="1" dirty="0">
                <a:solidFill>
                  <a:schemeClr val="accent2"/>
                </a:solidFill>
              </a:rPr>
              <a:t>Agreement</a:t>
            </a:r>
            <a:br>
              <a:rPr lang="en-US" sz="2400" u="sng" dirty="0">
                <a:solidFill>
                  <a:schemeClr val="accent2"/>
                </a:solidFill>
                <a:effectLst>
                  <a:outerShdw blurRad="38100" dist="38100" dir="2700000" algn="tl">
                    <a:srgbClr val="000000">
                      <a:alpha val="43137"/>
                    </a:srgbClr>
                  </a:outerShdw>
                </a:effectLst>
              </a:rPr>
            </a:br>
            <a:endParaRPr lang="en-US" sz="2400" u="sng" dirty="0">
              <a:solidFill>
                <a:schemeClr val="accent2"/>
              </a:solidFill>
              <a:effectLst>
                <a:outerShdw blurRad="38100" dist="38100" dir="2700000" algn="tl">
                  <a:srgbClr val="000000">
                    <a:alpha val="43137"/>
                  </a:srgbClr>
                </a:outerShdw>
              </a:effectLst>
            </a:endParaRPr>
          </a:p>
        </p:txBody>
      </p:sp>
      <p:sp>
        <p:nvSpPr>
          <p:cNvPr id="4" name="Content Placeholder 3">
            <a:extLst>
              <a:ext uri="{FF2B5EF4-FFF2-40B4-BE49-F238E27FC236}">
                <a16:creationId xmlns:a16="http://schemas.microsoft.com/office/drawing/2014/main" id="{9088B5BF-F2E8-3BA7-81C0-1C09FC71E6B0}"/>
              </a:ext>
            </a:extLst>
          </p:cNvPr>
          <p:cNvSpPr>
            <a:spLocks noGrp="1"/>
          </p:cNvSpPr>
          <p:nvPr>
            <p:ph idx="1"/>
          </p:nvPr>
        </p:nvSpPr>
        <p:spPr>
          <a:xfrm>
            <a:off x="152400" y="1752600"/>
            <a:ext cx="8915400" cy="5029200"/>
          </a:xfrm>
        </p:spPr>
        <p:txBody>
          <a:bodyPr/>
          <a:lstStyle/>
          <a:p>
            <a:pPr>
              <a:buFont typeface="Arial" panose="020B0604020202020204" pitchFamily="34" charset="0"/>
              <a:buChar char="•"/>
            </a:pPr>
            <a:r>
              <a:rPr lang="en-US" sz="2000" dirty="0">
                <a:solidFill>
                  <a:schemeClr val="accent2"/>
                </a:solidFill>
              </a:rPr>
              <a:t>Supports and effectuates the TDS Management Plan</a:t>
            </a:r>
          </a:p>
          <a:p>
            <a:pPr>
              <a:buFont typeface="Arial" panose="020B0604020202020204" pitchFamily="34" charset="0"/>
              <a:buChar char="•"/>
            </a:pPr>
            <a:endParaRPr lang="en-US" sz="2000" dirty="0">
              <a:solidFill>
                <a:schemeClr val="accent2"/>
              </a:solidFill>
            </a:endParaRPr>
          </a:p>
          <a:p>
            <a:pPr>
              <a:buFont typeface="Arial" panose="020B0604020202020204" pitchFamily="34" charset="0"/>
              <a:buChar char="•"/>
            </a:pPr>
            <a:r>
              <a:rPr lang="en-US" sz="2000" dirty="0">
                <a:solidFill>
                  <a:schemeClr val="accent2"/>
                </a:solidFill>
              </a:rPr>
              <a:t>Preserves all existing contractual arrangements between the agencies and is narrowly focused on TDS Management</a:t>
            </a:r>
          </a:p>
          <a:p>
            <a:pPr>
              <a:buFont typeface="Arial" panose="020B0604020202020204" pitchFamily="34" charset="0"/>
              <a:buChar char="•"/>
            </a:pPr>
            <a:endParaRPr lang="en-US" sz="2000" dirty="0">
              <a:solidFill>
                <a:schemeClr val="accent2"/>
              </a:solidFill>
            </a:endParaRPr>
          </a:p>
          <a:p>
            <a:pPr>
              <a:buFont typeface="Arial" panose="020B0604020202020204" pitchFamily="34" charset="0"/>
              <a:buChar char="•"/>
            </a:pPr>
            <a:r>
              <a:rPr lang="en-US" sz="2000" dirty="0">
                <a:solidFill>
                  <a:schemeClr val="accent2"/>
                </a:solidFill>
              </a:rPr>
              <a:t>Reviewed by General Counsel – John Harper</a:t>
            </a:r>
          </a:p>
          <a:p>
            <a:pPr>
              <a:buFont typeface="Arial" panose="020B0604020202020204" pitchFamily="34" charset="0"/>
              <a:buChar char="•"/>
            </a:pPr>
            <a:endParaRPr lang="en-US" sz="2000" dirty="0">
              <a:solidFill>
                <a:schemeClr val="accent2"/>
              </a:solidFill>
            </a:endParaRPr>
          </a:p>
          <a:p>
            <a:pPr>
              <a:buFont typeface="Arial" panose="020B0604020202020204" pitchFamily="34" charset="0"/>
              <a:buChar char="•"/>
            </a:pPr>
            <a:r>
              <a:rPr lang="en-US" sz="2000" dirty="0">
                <a:solidFill>
                  <a:schemeClr val="accent2"/>
                </a:solidFill>
              </a:rPr>
              <a:t>Reviewed by Special Counsel – Kit Bobko</a:t>
            </a:r>
          </a:p>
          <a:p>
            <a:pPr>
              <a:buFont typeface="Arial" panose="020B0604020202020204" pitchFamily="34" charset="0"/>
              <a:buChar char="•"/>
            </a:pPr>
            <a:endParaRPr lang="en-US" sz="2000" dirty="0">
              <a:solidFill>
                <a:schemeClr val="accent2"/>
              </a:solidFill>
            </a:endParaRPr>
          </a:p>
          <a:p>
            <a:pPr lvl="1">
              <a:buFont typeface="Arial" panose="020B0604020202020204" pitchFamily="34" charset="0"/>
              <a:buChar char="•"/>
            </a:pPr>
            <a:r>
              <a:rPr lang="en-US" sz="1800" dirty="0">
                <a:solidFill>
                  <a:schemeClr val="accent2"/>
                </a:solidFill>
              </a:rPr>
              <a:t>Both confirmed its appropriateness in light of ongoing litigation as it is limited in scope to TDS compliance.</a:t>
            </a:r>
          </a:p>
          <a:p>
            <a:pPr lvl="1">
              <a:buFont typeface="Arial" panose="020B0604020202020204" pitchFamily="34" charset="0"/>
              <a:buChar char="•"/>
            </a:pPr>
            <a:endParaRPr lang="en-US" sz="1400" dirty="0">
              <a:solidFill>
                <a:schemeClr val="accent2"/>
              </a:solidFill>
            </a:endParaRPr>
          </a:p>
          <a:p>
            <a:pPr marL="0" indent="0">
              <a:buNone/>
            </a:pPr>
            <a:endParaRPr lang="en-US" sz="1800" dirty="0">
              <a:solidFill>
                <a:schemeClr val="accent2"/>
              </a:solidFill>
              <a:ea typeface="Times New Roman" panose="02020603050405020304" pitchFamily="18" charset="0"/>
            </a:endParaRPr>
          </a:p>
        </p:txBody>
      </p:sp>
      <p:sp>
        <p:nvSpPr>
          <p:cNvPr id="3" name="Slide Number Placeholder 2">
            <a:extLst>
              <a:ext uri="{FF2B5EF4-FFF2-40B4-BE49-F238E27FC236}">
                <a16:creationId xmlns:a16="http://schemas.microsoft.com/office/drawing/2014/main" id="{80C90038-CBD5-24FC-F5E2-06FC09B42643}"/>
              </a:ext>
            </a:extLst>
          </p:cNvPr>
          <p:cNvSpPr>
            <a:spLocks noGrp="1"/>
          </p:cNvSpPr>
          <p:nvPr>
            <p:ph type="sldNum" sz="quarter" idx="4"/>
          </p:nvPr>
        </p:nvSpPr>
        <p:spPr/>
        <p:txBody>
          <a:bodyPr/>
          <a:lstStyle/>
          <a:p>
            <a:fld id="{05F10A6A-6FF3-4C95-9872-E7DC035CC0AC}" type="slidenum">
              <a:rPr lang="en-US" smtClean="0"/>
              <a:pPr/>
              <a:t>14</a:t>
            </a:fld>
            <a:endParaRPr lang="en-US" dirty="0"/>
          </a:p>
        </p:txBody>
      </p:sp>
    </p:spTree>
    <p:extLst>
      <p:ext uri="{BB962C8B-B14F-4D97-AF65-F5344CB8AC3E}">
        <p14:creationId xmlns:p14="http://schemas.microsoft.com/office/powerpoint/2010/main" val="2514616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06F541-005B-A41A-ADB3-014BB9B36C8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F4435CC-DACE-DDE2-6520-6245FCC804D4}"/>
              </a:ext>
            </a:extLst>
          </p:cNvPr>
          <p:cNvSpPr>
            <a:spLocks noGrp="1"/>
          </p:cNvSpPr>
          <p:nvPr>
            <p:ph type="title"/>
          </p:nvPr>
        </p:nvSpPr>
        <p:spPr>
          <a:xfrm>
            <a:off x="76200" y="1066800"/>
            <a:ext cx="8915400" cy="685800"/>
          </a:xfrm>
        </p:spPr>
        <p:txBody>
          <a:bodyPr/>
          <a:lstStyle/>
          <a:p>
            <a:r>
              <a:rPr lang="en-US" sz="2400" b="1" dirty="0">
                <a:solidFill>
                  <a:schemeClr val="accent2"/>
                </a:solidFill>
              </a:rPr>
              <a:t>Budget Considerations</a:t>
            </a:r>
            <a:br>
              <a:rPr lang="en-US" sz="2400" u="sng" dirty="0">
                <a:solidFill>
                  <a:schemeClr val="accent2"/>
                </a:solidFill>
                <a:effectLst>
                  <a:outerShdw blurRad="38100" dist="38100" dir="2700000" algn="tl">
                    <a:srgbClr val="000000">
                      <a:alpha val="43137"/>
                    </a:srgbClr>
                  </a:outerShdw>
                </a:effectLst>
              </a:rPr>
            </a:br>
            <a:endParaRPr lang="en-US" sz="2400" u="sng" dirty="0">
              <a:solidFill>
                <a:schemeClr val="accent2"/>
              </a:solidFill>
              <a:effectLst>
                <a:outerShdw blurRad="38100" dist="38100" dir="2700000" algn="tl">
                  <a:srgbClr val="000000">
                    <a:alpha val="43137"/>
                  </a:srgbClr>
                </a:outerShdw>
              </a:effectLst>
            </a:endParaRPr>
          </a:p>
        </p:txBody>
      </p:sp>
      <p:sp>
        <p:nvSpPr>
          <p:cNvPr id="4" name="Content Placeholder 3">
            <a:extLst>
              <a:ext uri="{FF2B5EF4-FFF2-40B4-BE49-F238E27FC236}">
                <a16:creationId xmlns:a16="http://schemas.microsoft.com/office/drawing/2014/main" id="{A296071A-8167-4A1E-3C20-2F50F4A3CBEB}"/>
              </a:ext>
            </a:extLst>
          </p:cNvPr>
          <p:cNvSpPr>
            <a:spLocks noGrp="1"/>
          </p:cNvSpPr>
          <p:nvPr>
            <p:ph idx="1"/>
          </p:nvPr>
        </p:nvSpPr>
        <p:spPr>
          <a:xfrm>
            <a:off x="228600" y="1752600"/>
            <a:ext cx="8686800" cy="5029200"/>
          </a:xfrm>
        </p:spPr>
        <p:txBody>
          <a:bodyPr/>
          <a:lstStyle/>
          <a:p>
            <a:pPr>
              <a:buFont typeface="Arial" panose="020B0604020202020204" pitchFamily="34" charset="0"/>
              <a:buChar char="•"/>
            </a:pPr>
            <a:r>
              <a:rPr lang="en-US" sz="2000" dirty="0">
                <a:solidFill>
                  <a:schemeClr val="accent2"/>
                </a:solidFill>
                <a:ea typeface="Times New Roman" panose="02020603050405020304" pitchFamily="18" charset="0"/>
              </a:rPr>
              <a:t>No immediate action required.</a:t>
            </a:r>
          </a:p>
          <a:p>
            <a:pPr>
              <a:buFont typeface="Arial" panose="020B0604020202020204" pitchFamily="34" charset="0"/>
              <a:buChar char="•"/>
            </a:pPr>
            <a:endParaRPr lang="en-US" sz="2000" dirty="0">
              <a:solidFill>
                <a:schemeClr val="accent2"/>
              </a:solidFill>
              <a:ea typeface="Times New Roman" panose="02020603050405020304" pitchFamily="18" charset="0"/>
            </a:endParaRPr>
          </a:p>
          <a:p>
            <a:pPr>
              <a:buFont typeface="Arial" panose="020B0604020202020204" pitchFamily="34" charset="0"/>
              <a:buChar char="•"/>
            </a:pPr>
            <a:r>
              <a:rPr lang="en-US" sz="2000" dirty="0">
                <a:solidFill>
                  <a:schemeClr val="accent2"/>
                </a:solidFill>
                <a:ea typeface="Times New Roman" panose="02020603050405020304" pitchFamily="18" charset="0"/>
              </a:rPr>
              <a:t>Drafting of Plan and Agreement accounted for within existing budget for salaries and wages.</a:t>
            </a:r>
          </a:p>
          <a:p>
            <a:pPr>
              <a:buFont typeface="Arial" panose="020B0604020202020204" pitchFamily="34" charset="0"/>
              <a:buChar char="•"/>
            </a:pPr>
            <a:endParaRPr lang="en-US" sz="2000" dirty="0">
              <a:solidFill>
                <a:schemeClr val="accent2"/>
              </a:solidFill>
              <a:ea typeface="Times New Roman" panose="02020603050405020304" pitchFamily="18" charset="0"/>
            </a:endParaRPr>
          </a:p>
          <a:p>
            <a:pPr>
              <a:buFont typeface="Arial" panose="020B0604020202020204" pitchFamily="34" charset="0"/>
              <a:buChar char="•"/>
            </a:pPr>
            <a:r>
              <a:rPr lang="en-US" sz="2000" dirty="0">
                <a:solidFill>
                  <a:schemeClr val="accent2"/>
                </a:solidFill>
                <a:ea typeface="Times New Roman" panose="02020603050405020304" pitchFamily="18" charset="0"/>
              </a:rPr>
              <a:t>Should the District proceed forward with constructing the intertie, staff will return to the Board at a later date for consideration and approval.</a:t>
            </a:r>
            <a:endParaRPr lang="en-US" sz="1800" dirty="0">
              <a:solidFill>
                <a:schemeClr val="accent2"/>
              </a:solidFill>
              <a:ea typeface="Times New Roman" panose="02020603050405020304" pitchFamily="18" charset="0"/>
            </a:endParaRPr>
          </a:p>
          <a:p>
            <a:pPr lvl="2">
              <a:buFont typeface="Arial" panose="020B0604020202020204" pitchFamily="34" charset="0"/>
              <a:buChar char="•"/>
            </a:pPr>
            <a:endParaRPr lang="en-US" sz="1200" dirty="0">
              <a:solidFill>
                <a:schemeClr val="accent2"/>
              </a:solidFill>
              <a:ea typeface="Times New Roman" panose="02020603050405020304" pitchFamily="18" charset="0"/>
            </a:endParaRPr>
          </a:p>
          <a:p>
            <a:pPr lvl="1">
              <a:buFont typeface="Arial" panose="020B0604020202020204" pitchFamily="34" charset="0"/>
              <a:buChar char="•"/>
            </a:pPr>
            <a:endParaRPr lang="en-US" sz="2000" dirty="0">
              <a:solidFill>
                <a:schemeClr val="accent2"/>
              </a:solidFill>
              <a:ea typeface="Times New Roman" panose="02020603050405020304" pitchFamily="18" charset="0"/>
            </a:endParaRPr>
          </a:p>
          <a:p>
            <a:pPr>
              <a:buFont typeface="Arial" panose="020B0604020202020204" pitchFamily="34" charset="0"/>
              <a:buChar char="•"/>
            </a:pPr>
            <a:endParaRPr lang="en-US" sz="2400" dirty="0">
              <a:solidFill>
                <a:schemeClr val="accent2"/>
              </a:solidFill>
              <a:ea typeface="Times New Roman" panose="02020603050405020304" pitchFamily="18" charset="0"/>
            </a:endParaRPr>
          </a:p>
          <a:p>
            <a:pPr lvl="1">
              <a:buFont typeface="Arial" panose="020B0604020202020204" pitchFamily="34" charset="0"/>
              <a:buChar char="•"/>
            </a:pPr>
            <a:endParaRPr lang="en-US" sz="2400" dirty="0">
              <a:solidFill>
                <a:schemeClr val="accent2"/>
              </a:solidFill>
              <a:ea typeface="Times New Roman" panose="02020603050405020304" pitchFamily="18" charset="0"/>
            </a:endParaRPr>
          </a:p>
          <a:p>
            <a:pPr lvl="2">
              <a:buFont typeface="Arial" panose="020B0604020202020204" pitchFamily="34" charset="0"/>
              <a:buChar char="•"/>
            </a:pPr>
            <a:endParaRPr lang="en-US" sz="2000" dirty="0">
              <a:solidFill>
                <a:schemeClr val="accent2"/>
              </a:solidFill>
              <a:ea typeface="Times New Roman" panose="02020603050405020304" pitchFamily="18" charset="0"/>
            </a:endParaRPr>
          </a:p>
          <a:p>
            <a:pPr marL="0" indent="0">
              <a:buNone/>
            </a:pPr>
            <a:endParaRPr lang="en-US" sz="2000" dirty="0">
              <a:solidFill>
                <a:schemeClr val="accent2"/>
              </a:solidFill>
              <a:ea typeface="Times New Roman" panose="02020603050405020304" pitchFamily="18" charset="0"/>
            </a:endParaRPr>
          </a:p>
          <a:p>
            <a:pPr>
              <a:buFont typeface="Arial" panose="020B0604020202020204" pitchFamily="34" charset="0"/>
              <a:buChar char="•"/>
            </a:pPr>
            <a:endParaRPr lang="en-US" sz="2000" dirty="0">
              <a:solidFill>
                <a:schemeClr val="accent2"/>
              </a:solidFill>
              <a:ea typeface="Times New Roman" panose="02020603050405020304" pitchFamily="18" charset="0"/>
            </a:endParaRPr>
          </a:p>
          <a:p>
            <a:pPr lvl="2">
              <a:buFont typeface="Arial" panose="020B0604020202020204" pitchFamily="34" charset="0"/>
              <a:buChar char="•"/>
            </a:pPr>
            <a:endParaRPr lang="en-US" sz="1200" dirty="0">
              <a:solidFill>
                <a:schemeClr val="accent2"/>
              </a:solidFill>
              <a:ea typeface="Times New Roman" panose="02020603050405020304" pitchFamily="18" charset="0"/>
            </a:endParaRPr>
          </a:p>
          <a:p>
            <a:pPr lvl="2">
              <a:buFont typeface="Arial" panose="020B0604020202020204" pitchFamily="34" charset="0"/>
              <a:buChar char="•"/>
            </a:pPr>
            <a:endParaRPr lang="en-US" sz="100" dirty="0">
              <a:solidFill>
                <a:schemeClr val="accent2"/>
              </a:solidFill>
              <a:ea typeface="Times New Roman" panose="02020603050405020304" pitchFamily="18" charset="0"/>
            </a:endParaRPr>
          </a:p>
          <a:p>
            <a:pPr lvl="2">
              <a:buFont typeface="Arial" panose="020B0604020202020204" pitchFamily="34" charset="0"/>
              <a:buChar char="•"/>
            </a:pPr>
            <a:endParaRPr lang="en-US" sz="1600" dirty="0">
              <a:solidFill>
                <a:schemeClr val="accent2"/>
              </a:solidFill>
              <a:ea typeface="Times New Roman" panose="02020603050405020304" pitchFamily="18" charset="0"/>
            </a:endParaRPr>
          </a:p>
          <a:p>
            <a:pPr marL="914400" lvl="2" indent="0">
              <a:buNone/>
            </a:pPr>
            <a:endParaRPr lang="en-US" sz="1400" dirty="0">
              <a:solidFill>
                <a:schemeClr val="accent2"/>
              </a:solidFill>
              <a:ea typeface="Times New Roman" panose="02020603050405020304" pitchFamily="18" charset="0"/>
            </a:endParaRPr>
          </a:p>
          <a:p>
            <a:pPr marL="914400" lvl="2" indent="0" defTabSz="571500">
              <a:buNone/>
            </a:pPr>
            <a:endParaRPr lang="en-US" sz="1600" dirty="0">
              <a:solidFill>
                <a:schemeClr val="accent2"/>
              </a:solidFill>
            </a:endParaRPr>
          </a:p>
          <a:p>
            <a:pPr marL="457200" lvl="1" indent="0">
              <a:buNone/>
            </a:pPr>
            <a:r>
              <a:rPr lang="en-US" sz="1600" dirty="0">
                <a:solidFill>
                  <a:schemeClr val="accent2"/>
                </a:solidFill>
              </a:rPr>
              <a:t>	</a:t>
            </a:r>
          </a:p>
          <a:p>
            <a:pPr lvl="1">
              <a:buFont typeface="Arial" panose="020B0604020202020204" pitchFamily="34" charset="0"/>
              <a:buChar char="•"/>
            </a:pPr>
            <a:endParaRPr lang="en-US" sz="1400" dirty="0">
              <a:solidFill>
                <a:schemeClr val="accent2"/>
              </a:solidFill>
            </a:endParaRPr>
          </a:p>
          <a:p>
            <a:pPr marL="0" indent="0">
              <a:buNone/>
            </a:pPr>
            <a:endParaRPr lang="en-US" sz="1800" dirty="0">
              <a:solidFill>
                <a:schemeClr val="accent2"/>
              </a:solidFill>
              <a:ea typeface="Times New Roman" panose="02020603050405020304" pitchFamily="18" charset="0"/>
            </a:endParaRPr>
          </a:p>
        </p:txBody>
      </p:sp>
      <p:sp>
        <p:nvSpPr>
          <p:cNvPr id="3" name="Slide Number Placeholder 2">
            <a:extLst>
              <a:ext uri="{FF2B5EF4-FFF2-40B4-BE49-F238E27FC236}">
                <a16:creationId xmlns:a16="http://schemas.microsoft.com/office/drawing/2014/main" id="{C8CE4932-15EA-5749-A149-7E21ECFBC826}"/>
              </a:ext>
            </a:extLst>
          </p:cNvPr>
          <p:cNvSpPr>
            <a:spLocks noGrp="1"/>
          </p:cNvSpPr>
          <p:nvPr>
            <p:ph type="sldNum" sz="quarter" idx="4"/>
          </p:nvPr>
        </p:nvSpPr>
        <p:spPr/>
        <p:txBody>
          <a:bodyPr/>
          <a:lstStyle/>
          <a:p>
            <a:fld id="{05F10A6A-6FF3-4C95-9872-E7DC035CC0AC}" type="slidenum">
              <a:rPr lang="en-US" smtClean="0"/>
              <a:pPr/>
              <a:t>15</a:t>
            </a:fld>
            <a:endParaRPr lang="en-US" dirty="0"/>
          </a:p>
        </p:txBody>
      </p:sp>
    </p:spTree>
    <p:extLst>
      <p:ext uri="{BB962C8B-B14F-4D97-AF65-F5344CB8AC3E}">
        <p14:creationId xmlns:p14="http://schemas.microsoft.com/office/powerpoint/2010/main" val="23676001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9BB768-7714-FE2C-6A9E-81420C94E46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FBAD7C1-EC38-834A-9F29-405E3DD70939}"/>
              </a:ext>
            </a:extLst>
          </p:cNvPr>
          <p:cNvSpPr>
            <a:spLocks noGrp="1"/>
          </p:cNvSpPr>
          <p:nvPr>
            <p:ph type="title"/>
          </p:nvPr>
        </p:nvSpPr>
        <p:spPr>
          <a:xfrm>
            <a:off x="76200" y="1066800"/>
            <a:ext cx="8915400" cy="685800"/>
          </a:xfrm>
        </p:spPr>
        <p:txBody>
          <a:bodyPr/>
          <a:lstStyle/>
          <a:p>
            <a:r>
              <a:rPr lang="en-US" sz="2400" b="1" dirty="0">
                <a:solidFill>
                  <a:schemeClr val="accent2"/>
                </a:solidFill>
              </a:rPr>
              <a:t>Other Considerations and Next Steps</a:t>
            </a:r>
            <a:br>
              <a:rPr lang="en-US" sz="2400" u="sng" dirty="0">
                <a:solidFill>
                  <a:schemeClr val="accent2"/>
                </a:solidFill>
                <a:effectLst>
                  <a:outerShdw blurRad="38100" dist="38100" dir="2700000" algn="tl">
                    <a:srgbClr val="000000">
                      <a:alpha val="43137"/>
                    </a:srgbClr>
                  </a:outerShdw>
                </a:effectLst>
              </a:rPr>
            </a:br>
            <a:endParaRPr lang="en-US" sz="2400" u="sng" dirty="0">
              <a:solidFill>
                <a:schemeClr val="accent2"/>
              </a:solidFill>
              <a:effectLst>
                <a:outerShdw blurRad="38100" dist="38100" dir="2700000" algn="tl">
                  <a:srgbClr val="000000">
                    <a:alpha val="43137"/>
                  </a:srgbClr>
                </a:outerShdw>
              </a:effectLst>
            </a:endParaRPr>
          </a:p>
        </p:txBody>
      </p:sp>
      <p:sp>
        <p:nvSpPr>
          <p:cNvPr id="4" name="Content Placeholder 3">
            <a:extLst>
              <a:ext uri="{FF2B5EF4-FFF2-40B4-BE49-F238E27FC236}">
                <a16:creationId xmlns:a16="http://schemas.microsoft.com/office/drawing/2014/main" id="{07A77F4F-116B-F566-C4FB-1B92C04FDA79}"/>
              </a:ext>
            </a:extLst>
          </p:cNvPr>
          <p:cNvSpPr>
            <a:spLocks noGrp="1"/>
          </p:cNvSpPr>
          <p:nvPr>
            <p:ph idx="1"/>
          </p:nvPr>
        </p:nvSpPr>
        <p:spPr>
          <a:xfrm>
            <a:off x="228600" y="1752600"/>
            <a:ext cx="8686800" cy="5029200"/>
          </a:xfrm>
        </p:spPr>
        <p:txBody>
          <a:bodyPr/>
          <a:lstStyle/>
          <a:p>
            <a:pPr>
              <a:buFont typeface="Arial" panose="020B0604020202020204" pitchFamily="34" charset="0"/>
              <a:buChar char="•"/>
            </a:pPr>
            <a:r>
              <a:rPr lang="en-US" sz="2000" dirty="0">
                <a:solidFill>
                  <a:schemeClr val="accent2"/>
                </a:solidFill>
                <a:ea typeface="Times New Roman" panose="02020603050405020304" pitchFamily="18" charset="0"/>
              </a:rPr>
              <a:t>18-month collaborative effort with Riverside </a:t>
            </a:r>
          </a:p>
          <a:p>
            <a:pPr>
              <a:buFont typeface="Arial" panose="020B0604020202020204" pitchFamily="34" charset="0"/>
              <a:buChar char="•"/>
            </a:pPr>
            <a:endParaRPr lang="en-US" sz="2000" dirty="0">
              <a:solidFill>
                <a:schemeClr val="accent2"/>
              </a:solidFill>
              <a:ea typeface="Times New Roman" panose="02020603050405020304" pitchFamily="18" charset="0"/>
            </a:endParaRPr>
          </a:p>
          <a:p>
            <a:pPr>
              <a:buFont typeface="Arial" panose="020B0604020202020204" pitchFamily="34" charset="0"/>
              <a:buChar char="•"/>
            </a:pPr>
            <a:r>
              <a:rPr lang="en-US" sz="2000" dirty="0">
                <a:solidFill>
                  <a:schemeClr val="accent2"/>
                </a:solidFill>
                <a:ea typeface="Times New Roman" panose="02020603050405020304" pitchFamily="18" charset="0"/>
              </a:rPr>
              <a:t>Narrow focus on complex regulatory issue</a:t>
            </a:r>
          </a:p>
          <a:p>
            <a:pPr>
              <a:buFont typeface="Arial" panose="020B0604020202020204" pitchFamily="34" charset="0"/>
              <a:buChar char="•"/>
            </a:pPr>
            <a:endParaRPr lang="en-US" sz="2000" dirty="0">
              <a:solidFill>
                <a:schemeClr val="accent2"/>
              </a:solidFill>
              <a:ea typeface="Times New Roman" panose="02020603050405020304" pitchFamily="18" charset="0"/>
            </a:endParaRPr>
          </a:p>
          <a:p>
            <a:pPr>
              <a:buFont typeface="Arial" panose="020B0604020202020204" pitchFamily="34" charset="0"/>
              <a:buChar char="•"/>
            </a:pPr>
            <a:r>
              <a:rPr lang="en-US" sz="2000" dirty="0">
                <a:solidFill>
                  <a:schemeClr val="accent2"/>
                </a:solidFill>
                <a:ea typeface="Times New Roman" panose="02020603050405020304" pitchFamily="18" charset="0"/>
              </a:rPr>
              <a:t>Eliminate objections to future annexations</a:t>
            </a:r>
          </a:p>
          <a:p>
            <a:pPr>
              <a:buFont typeface="Arial" panose="020B0604020202020204" pitchFamily="34" charset="0"/>
              <a:buChar char="•"/>
            </a:pPr>
            <a:endParaRPr lang="en-US" sz="2000" dirty="0">
              <a:solidFill>
                <a:schemeClr val="accent2"/>
              </a:solidFill>
              <a:ea typeface="Times New Roman" panose="02020603050405020304" pitchFamily="18" charset="0"/>
            </a:endParaRPr>
          </a:p>
          <a:p>
            <a:pPr>
              <a:buFont typeface="Arial" panose="020B0604020202020204" pitchFamily="34" charset="0"/>
              <a:buChar char="•"/>
            </a:pPr>
            <a:r>
              <a:rPr lang="en-US" sz="2000" dirty="0">
                <a:solidFill>
                  <a:schemeClr val="accent2"/>
                </a:solidFill>
                <a:ea typeface="Times New Roman" panose="02020603050405020304" pitchFamily="18" charset="0"/>
              </a:rPr>
              <a:t>Viable plan, minimizing expedited response and preserving capital </a:t>
            </a:r>
          </a:p>
          <a:p>
            <a:pPr>
              <a:buFont typeface="Arial" panose="020B0604020202020204" pitchFamily="34" charset="0"/>
              <a:buChar char="•"/>
            </a:pPr>
            <a:endParaRPr lang="en-US" sz="2000" dirty="0">
              <a:solidFill>
                <a:schemeClr val="accent2"/>
              </a:solidFill>
              <a:ea typeface="Times New Roman" panose="02020603050405020304" pitchFamily="18" charset="0"/>
            </a:endParaRPr>
          </a:p>
          <a:p>
            <a:pPr>
              <a:buFont typeface="Arial" panose="020B0604020202020204" pitchFamily="34" charset="0"/>
              <a:buChar char="•"/>
            </a:pPr>
            <a:r>
              <a:rPr lang="en-US" sz="2000" dirty="0">
                <a:solidFill>
                  <a:schemeClr val="accent2"/>
                </a:solidFill>
                <a:ea typeface="Times New Roman" panose="02020603050405020304" pitchFamily="18" charset="0"/>
              </a:rPr>
              <a:t>Next steps: </a:t>
            </a:r>
          </a:p>
          <a:p>
            <a:pPr lvl="1">
              <a:buFont typeface="Arial" panose="020B0604020202020204" pitchFamily="34" charset="0"/>
              <a:buChar char="•"/>
            </a:pPr>
            <a:r>
              <a:rPr lang="en-US" sz="1800" dirty="0">
                <a:solidFill>
                  <a:schemeClr val="accent2"/>
                </a:solidFill>
                <a:ea typeface="Times New Roman" panose="02020603050405020304" pitchFamily="18" charset="0"/>
              </a:rPr>
              <a:t>Board discussion and review</a:t>
            </a:r>
          </a:p>
          <a:p>
            <a:pPr lvl="1">
              <a:buFont typeface="Arial" panose="020B0604020202020204" pitchFamily="34" charset="0"/>
              <a:buChar char="•"/>
            </a:pPr>
            <a:r>
              <a:rPr lang="en-US" sz="1800" dirty="0">
                <a:solidFill>
                  <a:schemeClr val="accent2"/>
                </a:solidFill>
                <a:ea typeface="Times New Roman" panose="02020603050405020304" pitchFamily="18" charset="0"/>
              </a:rPr>
              <a:t>July 17 – Consideration to adopt</a:t>
            </a:r>
          </a:p>
          <a:p>
            <a:pPr lvl="2">
              <a:buFont typeface="Arial" panose="020B0604020202020204" pitchFamily="34" charset="0"/>
              <a:buChar char="•"/>
            </a:pPr>
            <a:endParaRPr lang="en-US" sz="1200" dirty="0">
              <a:solidFill>
                <a:schemeClr val="accent2"/>
              </a:solidFill>
              <a:ea typeface="Times New Roman" panose="02020603050405020304" pitchFamily="18" charset="0"/>
            </a:endParaRPr>
          </a:p>
          <a:p>
            <a:pPr lvl="1">
              <a:buFont typeface="Arial" panose="020B0604020202020204" pitchFamily="34" charset="0"/>
              <a:buChar char="•"/>
            </a:pPr>
            <a:endParaRPr lang="en-US" sz="2000" dirty="0">
              <a:solidFill>
                <a:schemeClr val="accent2"/>
              </a:solidFill>
              <a:ea typeface="Times New Roman" panose="02020603050405020304" pitchFamily="18" charset="0"/>
            </a:endParaRPr>
          </a:p>
          <a:p>
            <a:pPr>
              <a:buFont typeface="Arial" panose="020B0604020202020204" pitchFamily="34" charset="0"/>
              <a:buChar char="•"/>
            </a:pPr>
            <a:endParaRPr lang="en-US" sz="2400" dirty="0">
              <a:solidFill>
                <a:schemeClr val="accent2"/>
              </a:solidFill>
              <a:ea typeface="Times New Roman" panose="02020603050405020304" pitchFamily="18" charset="0"/>
            </a:endParaRPr>
          </a:p>
          <a:p>
            <a:pPr lvl="1">
              <a:buFont typeface="Arial" panose="020B0604020202020204" pitchFamily="34" charset="0"/>
              <a:buChar char="•"/>
            </a:pPr>
            <a:endParaRPr lang="en-US" sz="2400" dirty="0">
              <a:solidFill>
                <a:schemeClr val="accent2"/>
              </a:solidFill>
              <a:ea typeface="Times New Roman" panose="02020603050405020304" pitchFamily="18" charset="0"/>
            </a:endParaRPr>
          </a:p>
          <a:p>
            <a:pPr lvl="2">
              <a:buFont typeface="Arial" panose="020B0604020202020204" pitchFamily="34" charset="0"/>
              <a:buChar char="•"/>
            </a:pPr>
            <a:endParaRPr lang="en-US" sz="2000" dirty="0">
              <a:solidFill>
                <a:schemeClr val="accent2"/>
              </a:solidFill>
              <a:ea typeface="Times New Roman" panose="02020603050405020304" pitchFamily="18" charset="0"/>
            </a:endParaRPr>
          </a:p>
          <a:p>
            <a:pPr marL="0" indent="0">
              <a:buNone/>
            </a:pPr>
            <a:endParaRPr lang="en-US" sz="2000" dirty="0">
              <a:solidFill>
                <a:schemeClr val="accent2"/>
              </a:solidFill>
              <a:ea typeface="Times New Roman" panose="02020603050405020304" pitchFamily="18" charset="0"/>
            </a:endParaRPr>
          </a:p>
          <a:p>
            <a:pPr>
              <a:buFont typeface="Arial" panose="020B0604020202020204" pitchFamily="34" charset="0"/>
              <a:buChar char="•"/>
            </a:pPr>
            <a:endParaRPr lang="en-US" sz="2000" dirty="0">
              <a:solidFill>
                <a:schemeClr val="accent2"/>
              </a:solidFill>
              <a:ea typeface="Times New Roman" panose="02020603050405020304" pitchFamily="18" charset="0"/>
            </a:endParaRPr>
          </a:p>
          <a:p>
            <a:pPr lvl="2">
              <a:buFont typeface="Arial" panose="020B0604020202020204" pitchFamily="34" charset="0"/>
              <a:buChar char="•"/>
            </a:pPr>
            <a:endParaRPr lang="en-US" sz="1200" dirty="0">
              <a:solidFill>
                <a:schemeClr val="accent2"/>
              </a:solidFill>
              <a:ea typeface="Times New Roman" panose="02020603050405020304" pitchFamily="18" charset="0"/>
            </a:endParaRPr>
          </a:p>
          <a:p>
            <a:pPr lvl="2">
              <a:buFont typeface="Arial" panose="020B0604020202020204" pitchFamily="34" charset="0"/>
              <a:buChar char="•"/>
            </a:pPr>
            <a:endParaRPr lang="en-US" sz="100" dirty="0">
              <a:solidFill>
                <a:schemeClr val="accent2"/>
              </a:solidFill>
              <a:ea typeface="Times New Roman" panose="02020603050405020304" pitchFamily="18" charset="0"/>
            </a:endParaRPr>
          </a:p>
          <a:p>
            <a:pPr lvl="2">
              <a:buFont typeface="Arial" panose="020B0604020202020204" pitchFamily="34" charset="0"/>
              <a:buChar char="•"/>
            </a:pPr>
            <a:endParaRPr lang="en-US" sz="1600" dirty="0">
              <a:solidFill>
                <a:schemeClr val="accent2"/>
              </a:solidFill>
              <a:ea typeface="Times New Roman" panose="02020603050405020304" pitchFamily="18" charset="0"/>
            </a:endParaRPr>
          </a:p>
          <a:p>
            <a:pPr marL="914400" lvl="2" indent="0">
              <a:buNone/>
            </a:pPr>
            <a:endParaRPr lang="en-US" sz="1400" dirty="0">
              <a:solidFill>
                <a:schemeClr val="accent2"/>
              </a:solidFill>
              <a:ea typeface="Times New Roman" panose="02020603050405020304" pitchFamily="18" charset="0"/>
            </a:endParaRPr>
          </a:p>
          <a:p>
            <a:pPr marL="914400" lvl="2" indent="0" defTabSz="571500">
              <a:buNone/>
            </a:pPr>
            <a:endParaRPr lang="en-US" sz="1600" dirty="0">
              <a:solidFill>
                <a:schemeClr val="accent2"/>
              </a:solidFill>
            </a:endParaRPr>
          </a:p>
          <a:p>
            <a:pPr marL="457200" lvl="1" indent="0">
              <a:buNone/>
            </a:pPr>
            <a:r>
              <a:rPr lang="en-US" sz="1600" dirty="0">
                <a:solidFill>
                  <a:schemeClr val="accent2"/>
                </a:solidFill>
              </a:rPr>
              <a:t>	</a:t>
            </a:r>
          </a:p>
          <a:p>
            <a:pPr lvl="1">
              <a:buFont typeface="Arial" panose="020B0604020202020204" pitchFamily="34" charset="0"/>
              <a:buChar char="•"/>
            </a:pPr>
            <a:endParaRPr lang="en-US" sz="1400" dirty="0">
              <a:solidFill>
                <a:schemeClr val="accent2"/>
              </a:solidFill>
            </a:endParaRPr>
          </a:p>
          <a:p>
            <a:pPr marL="0" indent="0">
              <a:buNone/>
            </a:pPr>
            <a:endParaRPr lang="en-US" sz="1800" dirty="0">
              <a:solidFill>
                <a:schemeClr val="accent2"/>
              </a:solidFill>
              <a:ea typeface="Times New Roman" panose="02020603050405020304" pitchFamily="18" charset="0"/>
            </a:endParaRPr>
          </a:p>
        </p:txBody>
      </p:sp>
      <p:sp>
        <p:nvSpPr>
          <p:cNvPr id="3" name="Slide Number Placeholder 2">
            <a:extLst>
              <a:ext uri="{FF2B5EF4-FFF2-40B4-BE49-F238E27FC236}">
                <a16:creationId xmlns:a16="http://schemas.microsoft.com/office/drawing/2014/main" id="{D4138F9D-44EB-BFFD-976C-7F00FAF11E63}"/>
              </a:ext>
            </a:extLst>
          </p:cNvPr>
          <p:cNvSpPr>
            <a:spLocks noGrp="1"/>
          </p:cNvSpPr>
          <p:nvPr>
            <p:ph type="sldNum" sz="quarter" idx="4"/>
          </p:nvPr>
        </p:nvSpPr>
        <p:spPr/>
        <p:txBody>
          <a:bodyPr/>
          <a:lstStyle/>
          <a:p>
            <a:fld id="{05F10A6A-6FF3-4C95-9872-E7DC035CC0AC}" type="slidenum">
              <a:rPr lang="en-US" smtClean="0"/>
              <a:pPr/>
              <a:t>16</a:t>
            </a:fld>
            <a:endParaRPr lang="en-US" dirty="0"/>
          </a:p>
        </p:txBody>
      </p:sp>
    </p:spTree>
    <p:extLst>
      <p:ext uri="{BB962C8B-B14F-4D97-AF65-F5344CB8AC3E}">
        <p14:creationId xmlns:p14="http://schemas.microsoft.com/office/powerpoint/2010/main" val="32634264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07684B-CF7E-42EF-ABD5-BABF2C3090D4}"/>
              </a:ext>
            </a:extLst>
          </p:cNvPr>
          <p:cNvSpPr>
            <a:spLocks noGrp="1"/>
          </p:cNvSpPr>
          <p:nvPr>
            <p:ph type="title"/>
          </p:nvPr>
        </p:nvSpPr>
        <p:spPr>
          <a:xfrm>
            <a:off x="914400" y="1066800"/>
            <a:ext cx="7696200" cy="685800"/>
          </a:xfrm>
        </p:spPr>
        <p:txBody>
          <a:bodyPr/>
          <a:lstStyle/>
          <a:p>
            <a:r>
              <a:rPr lang="en-US" sz="2400" b="1" dirty="0">
                <a:solidFill>
                  <a:schemeClr val="accent2"/>
                </a:solidFill>
              </a:rPr>
              <a:t>Recommendation</a:t>
            </a:r>
            <a:endParaRPr lang="en-US" sz="2400" b="1" u="sng" dirty="0">
              <a:solidFill>
                <a:schemeClr val="accent2"/>
              </a:solidFill>
            </a:endParaRPr>
          </a:p>
        </p:txBody>
      </p:sp>
      <p:sp>
        <p:nvSpPr>
          <p:cNvPr id="4" name="Content Placeholder 3">
            <a:extLst>
              <a:ext uri="{FF2B5EF4-FFF2-40B4-BE49-F238E27FC236}">
                <a16:creationId xmlns:a16="http://schemas.microsoft.com/office/drawing/2014/main" id="{24D33158-3E36-D379-38FE-FBE9621F6532}"/>
              </a:ext>
            </a:extLst>
          </p:cNvPr>
          <p:cNvSpPr>
            <a:spLocks noGrp="1"/>
          </p:cNvSpPr>
          <p:nvPr>
            <p:ph idx="1"/>
          </p:nvPr>
        </p:nvSpPr>
        <p:spPr/>
        <p:txBody>
          <a:bodyPr/>
          <a:lstStyle/>
          <a:p>
            <a:pPr algn="just"/>
            <a:endParaRPr lang="en-US" sz="1800" dirty="0">
              <a:solidFill>
                <a:schemeClr val="accent2"/>
              </a:solidFill>
              <a:effectLst/>
              <a:ea typeface="Calibri" panose="020F0502020204030204" pitchFamily="34" charset="0"/>
            </a:endParaRPr>
          </a:p>
          <a:p>
            <a:pPr algn="just"/>
            <a:r>
              <a:rPr lang="en-US" sz="2000" b="0" i="0" dirty="0">
                <a:solidFill>
                  <a:schemeClr val="accent2"/>
                </a:solidFill>
              </a:rPr>
              <a:t>Staff recommends the Board of Directors:</a:t>
            </a:r>
          </a:p>
          <a:p>
            <a:pPr algn="just"/>
            <a:endParaRPr lang="en-US" sz="2000" dirty="0">
              <a:solidFill>
                <a:schemeClr val="accent2"/>
              </a:solidFill>
              <a:effectLst/>
            </a:endParaRPr>
          </a:p>
          <a:p>
            <a:pPr lvl="1" algn="just"/>
            <a:r>
              <a:rPr lang="en-US" sz="1800" b="0" i="0" dirty="0">
                <a:solidFill>
                  <a:schemeClr val="accent2"/>
                </a:solidFill>
              </a:rPr>
              <a:t>Review the TDS Management Plan and Agreement and provide any questions or comments to staff prior to the July 17, 2025, regular Board meeting.</a:t>
            </a:r>
          </a:p>
          <a:p>
            <a:pPr lvl="1" algn="just"/>
            <a:endParaRPr lang="en-US" sz="1800" dirty="0">
              <a:solidFill>
                <a:schemeClr val="accent2"/>
              </a:solidFill>
              <a:effectLst/>
            </a:endParaRPr>
          </a:p>
          <a:p>
            <a:pPr marL="0" indent="0" algn="just">
              <a:buNone/>
            </a:pPr>
            <a:endParaRPr lang="en-US" sz="1800" b="0" i="0" dirty="0">
              <a:solidFill>
                <a:schemeClr val="accent2"/>
              </a:solidFill>
              <a:effectLst/>
            </a:endParaRPr>
          </a:p>
          <a:p>
            <a:pPr marL="0" indent="0">
              <a:buNone/>
            </a:pPr>
            <a:endParaRPr lang="en-US" dirty="0"/>
          </a:p>
        </p:txBody>
      </p:sp>
      <p:sp>
        <p:nvSpPr>
          <p:cNvPr id="3" name="Slide Number Placeholder 2">
            <a:extLst>
              <a:ext uri="{FF2B5EF4-FFF2-40B4-BE49-F238E27FC236}">
                <a16:creationId xmlns:a16="http://schemas.microsoft.com/office/drawing/2014/main" id="{8157036C-8765-1BD5-8FA3-CDAA8FADD87C}"/>
              </a:ext>
            </a:extLst>
          </p:cNvPr>
          <p:cNvSpPr>
            <a:spLocks noGrp="1"/>
          </p:cNvSpPr>
          <p:nvPr>
            <p:ph type="sldNum" sz="quarter" idx="4"/>
          </p:nvPr>
        </p:nvSpPr>
        <p:spPr/>
        <p:txBody>
          <a:bodyPr/>
          <a:lstStyle/>
          <a:p>
            <a:fld id="{05F10A6A-6FF3-4C95-9872-E7DC035CC0AC}" type="slidenum">
              <a:rPr lang="en-US" smtClean="0"/>
              <a:pPr/>
              <a:t>17</a:t>
            </a:fld>
            <a:endParaRPr lang="en-US" dirty="0"/>
          </a:p>
        </p:txBody>
      </p:sp>
    </p:spTree>
    <p:extLst>
      <p:ext uri="{BB962C8B-B14F-4D97-AF65-F5344CB8AC3E}">
        <p14:creationId xmlns:p14="http://schemas.microsoft.com/office/powerpoint/2010/main" val="1647922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TextBox 4"/>
          <p:cNvSpPr txBox="1"/>
          <p:nvPr/>
        </p:nvSpPr>
        <p:spPr>
          <a:xfrm>
            <a:off x="2819400" y="5638800"/>
            <a:ext cx="3505200" cy="533401"/>
          </a:xfrm>
          <a:prstGeom prst="rect">
            <a:avLst/>
          </a:prstGeom>
          <a:noFill/>
          <a:ln>
            <a:noFill/>
          </a:ln>
        </p:spPr>
        <p:txBody>
          <a:bodyPr wrap="square" lIns="0" tIns="0" rIns="0" bIns="0" anchor="t"/>
          <a:lstStyle/>
          <a:p>
            <a:pPr algn="ctr" defTabSz="457200">
              <a:defRPr lang="en-US"/>
            </a:pPr>
            <a:r>
              <a:rPr lang="en-US" sz="1000" dirty="0">
                <a:solidFill>
                  <a:srgbClr val="193B73"/>
                </a:solidFill>
                <a:latin typeface="Arial" charset="77"/>
                <a:ea typeface="Arial" charset="77"/>
                <a:cs typeface="Arial" charset="77"/>
              </a:rPr>
              <a:t>Rubidoux Community Services District</a:t>
            </a:r>
          </a:p>
          <a:p>
            <a:pPr algn="ctr" defTabSz="457200">
              <a:defRPr lang="en-US"/>
            </a:pPr>
            <a:r>
              <a:rPr lang="en-US" sz="1000" dirty="0">
                <a:solidFill>
                  <a:srgbClr val="193B73"/>
                </a:solidFill>
                <a:latin typeface="Arial" charset="77"/>
                <a:ea typeface="Arial" charset="77"/>
                <a:cs typeface="Arial" charset="77"/>
              </a:rPr>
              <a:t>Office: 951.684.7580</a:t>
            </a:r>
          </a:p>
          <a:p>
            <a:pPr algn="ctr">
              <a:defRPr lang="en-US"/>
            </a:pPr>
            <a:r>
              <a:rPr lang="en-US" sz="1000" dirty="0">
                <a:solidFill>
                  <a:srgbClr val="193B73"/>
                </a:solidFill>
                <a:latin typeface="Arial" charset="77"/>
                <a:ea typeface="Arial" charset="77"/>
                <a:cs typeface="Arial" charset="77"/>
              </a:rPr>
              <a:t>www.rcsd.org</a:t>
            </a:r>
          </a:p>
        </p:txBody>
      </p:sp>
      <p:grpSp>
        <p:nvGrpSpPr>
          <p:cNvPr id="15" name="Group 14"/>
          <p:cNvGrpSpPr/>
          <p:nvPr/>
        </p:nvGrpSpPr>
        <p:grpSpPr>
          <a:xfrm>
            <a:off x="2590799" y="2286000"/>
            <a:ext cx="3962402" cy="1020618"/>
            <a:chOff x="2057399" y="1981200"/>
            <a:chExt cx="5029201" cy="1295400"/>
          </a:xfrm>
          <a:effectLst>
            <a:reflection blurRad="25400" stA="50000" endA="300" endPos="60000" dir="5400000" sy="-100000" algn="bl" rotWithShape="0"/>
          </a:effectLst>
        </p:grpSpPr>
        <p:sp>
          <p:nvSpPr>
            <p:cNvPr id="16" name="Rounded Rectangle 15"/>
            <p:cNvSpPr/>
            <p:nvPr/>
          </p:nvSpPr>
          <p:spPr>
            <a:xfrm>
              <a:off x="2057400" y="1981200"/>
              <a:ext cx="5029200" cy="1295400"/>
            </a:xfrm>
            <a:prstGeom prst="roundRect">
              <a:avLst/>
            </a:prstGeom>
            <a:solidFill>
              <a:schemeClr val="bg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accent2"/>
                </a:solidFill>
              </a:endParaRPr>
            </a:p>
          </p:txBody>
        </p:sp>
        <p:sp>
          <p:nvSpPr>
            <p:cNvPr id="17" name="TextBox 16"/>
            <p:cNvSpPr txBox="1"/>
            <p:nvPr/>
          </p:nvSpPr>
          <p:spPr>
            <a:xfrm>
              <a:off x="2057399" y="1981200"/>
              <a:ext cx="5029201" cy="1200329"/>
            </a:xfrm>
            <a:prstGeom prst="rect">
              <a:avLst/>
            </a:prstGeom>
            <a:noFill/>
          </p:spPr>
          <p:txBody>
            <a:bodyPr wrap="square" rtlCol="0">
              <a:spAutoFit/>
            </a:bodyPr>
            <a:lstStyle/>
            <a:p>
              <a:pPr algn="ctr"/>
              <a:r>
                <a:rPr lang="en-US" sz="5400" dirty="0">
                  <a:solidFill>
                    <a:schemeClr val="accent2"/>
                  </a:solidFill>
                </a:rPr>
                <a:t>Questions</a:t>
              </a:r>
            </a:p>
          </p:txBody>
        </p:sp>
      </p:grpSp>
      <p:sp>
        <p:nvSpPr>
          <p:cNvPr id="18" name="Slide Number Placeholder 1"/>
          <p:cNvSpPr>
            <a:spLocks noGrp="1"/>
          </p:cNvSpPr>
          <p:nvPr/>
        </p:nvSpPr>
        <p:spPr>
          <a:xfrm>
            <a:off x="76200" y="6324602"/>
            <a:ext cx="2057400" cy="365125"/>
          </a:xfrm>
          <a:prstGeom prst="rect">
            <a:avLst/>
          </a:prstGeom>
        </p:spPr>
        <p:txBody>
          <a:bodyPr vert="horz" lIns="91440" tIns="45720" rIns="91440" bIns="45720" rtlCol="0" anchor="ctr"/>
          <a:lstStyle>
            <a:defPPr>
              <a:defRPr lang="en-US"/>
            </a:defPPr>
            <a:lvl1pPr marL="0" algn="l" defTabSz="457200" rtl="0" eaLnBrk="1" latinLnBrk="0" hangingPunct="1">
              <a:defRPr sz="28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E65E0F86-530E-0543-A407-2D1212571E0B}" type="slidenum">
              <a:rPr lang="en-US"/>
              <a:t>18</a:t>
            </a:fld>
            <a:endParaRPr lang="en-US" dirty="0"/>
          </a:p>
        </p:txBody>
      </p:sp>
      <p:sp>
        <p:nvSpPr>
          <p:cNvPr id="2" name="Slide Number Placeholder 1">
            <a:extLst>
              <a:ext uri="{FF2B5EF4-FFF2-40B4-BE49-F238E27FC236}">
                <a16:creationId xmlns:a16="http://schemas.microsoft.com/office/drawing/2014/main" id="{012FFD02-7CA1-F0D7-3740-5AFD6E1890DF}"/>
              </a:ext>
            </a:extLst>
          </p:cNvPr>
          <p:cNvSpPr>
            <a:spLocks noGrp="1"/>
          </p:cNvSpPr>
          <p:nvPr>
            <p:ph type="sldNum" sz="quarter" idx="4"/>
          </p:nvPr>
        </p:nvSpPr>
        <p:spPr/>
        <p:txBody>
          <a:bodyPr/>
          <a:lstStyle/>
          <a:p>
            <a:fld id="{05F10A6A-6FF3-4C95-9872-E7DC035CC0AC}" type="slidenum">
              <a:rPr lang="en-US" smtClean="0"/>
              <a:pPr/>
              <a:t>18</a:t>
            </a:fld>
            <a:endParaRPr lang="en-US" dirty="0"/>
          </a:p>
        </p:txBody>
      </p:sp>
    </p:spTree>
    <p:extLst>
      <p:ext uri="{BB962C8B-B14F-4D97-AF65-F5344CB8AC3E}">
        <p14:creationId xmlns:p14="http://schemas.microsoft.com/office/powerpoint/2010/main" val="40531312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C5EB5E-5F2F-A1FB-E8F1-4A2C90817F2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E927762-72C9-0620-4D90-DD8977F31DC2}"/>
              </a:ext>
            </a:extLst>
          </p:cNvPr>
          <p:cNvSpPr>
            <a:spLocks noGrp="1"/>
          </p:cNvSpPr>
          <p:nvPr>
            <p:ph type="title"/>
          </p:nvPr>
        </p:nvSpPr>
        <p:spPr>
          <a:xfrm>
            <a:off x="76200" y="1066800"/>
            <a:ext cx="8915400" cy="685800"/>
          </a:xfrm>
        </p:spPr>
        <p:txBody>
          <a:bodyPr/>
          <a:lstStyle/>
          <a:p>
            <a:r>
              <a:rPr lang="en-US" sz="2400" b="1" dirty="0">
                <a:solidFill>
                  <a:schemeClr val="accent2"/>
                </a:solidFill>
              </a:rPr>
              <a:t>Background</a:t>
            </a:r>
            <a:br>
              <a:rPr lang="en-US" sz="2400" u="sng" dirty="0">
                <a:solidFill>
                  <a:schemeClr val="accent2"/>
                </a:solidFill>
                <a:effectLst>
                  <a:outerShdw blurRad="38100" dist="38100" dir="2700000" algn="tl">
                    <a:srgbClr val="000000">
                      <a:alpha val="43137"/>
                    </a:srgbClr>
                  </a:outerShdw>
                </a:effectLst>
              </a:rPr>
            </a:br>
            <a:endParaRPr lang="en-US" sz="2400" u="sng" dirty="0">
              <a:solidFill>
                <a:schemeClr val="accent2"/>
              </a:solidFill>
              <a:effectLst>
                <a:outerShdw blurRad="38100" dist="38100" dir="2700000" algn="tl">
                  <a:srgbClr val="000000">
                    <a:alpha val="43137"/>
                  </a:srgbClr>
                </a:outerShdw>
              </a:effectLst>
            </a:endParaRPr>
          </a:p>
        </p:txBody>
      </p:sp>
      <p:sp>
        <p:nvSpPr>
          <p:cNvPr id="4" name="Content Placeholder 3">
            <a:extLst>
              <a:ext uri="{FF2B5EF4-FFF2-40B4-BE49-F238E27FC236}">
                <a16:creationId xmlns:a16="http://schemas.microsoft.com/office/drawing/2014/main" id="{945B85D9-4FC9-2F86-512D-13DE546CBFB1}"/>
              </a:ext>
            </a:extLst>
          </p:cNvPr>
          <p:cNvSpPr>
            <a:spLocks noGrp="1"/>
          </p:cNvSpPr>
          <p:nvPr>
            <p:ph idx="1"/>
          </p:nvPr>
        </p:nvSpPr>
        <p:spPr>
          <a:xfrm>
            <a:off x="228600" y="1752600"/>
            <a:ext cx="8686800" cy="5029200"/>
          </a:xfrm>
        </p:spPr>
        <p:txBody>
          <a:bodyPr/>
          <a:lstStyle/>
          <a:p>
            <a:pPr>
              <a:buFont typeface="Arial" panose="020B0604020202020204" pitchFamily="34" charset="0"/>
              <a:buChar char="•"/>
            </a:pPr>
            <a:r>
              <a:rPr lang="en-US" sz="2000" dirty="0">
                <a:solidFill>
                  <a:schemeClr val="accent2"/>
                </a:solidFill>
                <a:ea typeface="Times New Roman" panose="02020603050405020304" pitchFamily="18" charset="0"/>
              </a:rPr>
              <a:t>What is TDS?</a:t>
            </a:r>
          </a:p>
          <a:p>
            <a:pPr lvl="1">
              <a:buFont typeface="Arial" panose="020B0604020202020204" pitchFamily="34" charset="0"/>
              <a:buChar char="•"/>
            </a:pPr>
            <a:r>
              <a:rPr lang="en-US" sz="1800" dirty="0">
                <a:solidFill>
                  <a:schemeClr val="accent2"/>
                </a:solidFill>
                <a:ea typeface="Times New Roman" panose="02020603050405020304" pitchFamily="18" charset="0"/>
              </a:rPr>
              <a:t>TDS, or total dissolved solids, refers to the combined content of all inorganic and organic substances dissolved in water, including minerals, salts, and metals, typically measured in parts per million (ppm). (1 ppm = 1 mg/l)</a:t>
            </a:r>
            <a:endParaRPr lang="en-US" sz="1800" dirty="0">
              <a:solidFill>
                <a:schemeClr val="accent6"/>
              </a:solidFill>
              <a:ea typeface="Times New Roman" panose="02020603050405020304" pitchFamily="18" charset="0"/>
            </a:endParaRPr>
          </a:p>
          <a:p>
            <a:pPr lvl="2">
              <a:buFont typeface="Arial" panose="020B0604020202020204" pitchFamily="34" charset="0"/>
              <a:buChar char="•"/>
            </a:pPr>
            <a:endParaRPr lang="en-US" sz="1800" dirty="0">
              <a:solidFill>
                <a:schemeClr val="accent2"/>
              </a:solidFill>
              <a:ea typeface="Times New Roman" panose="02020603050405020304" pitchFamily="18" charset="0"/>
            </a:endParaRPr>
          </a:p>
          <a:p>
            <a:pPr lvl="1">
              <a:buFont typeface="Arial" panose="020B0604020202020204" pitchFamily="34" charset="0"/>
              <a:buChar char="•"/>
            </a:pPr>
            <a:r>
              <a:rPr lang="en-US" sz="1800" dirty="0">
                <a:solidFill>
                  <a:schemeClr val="accent2"/>
                </a:solidFill>
                <a:ea typeface="Times New Roman" panose="02020603050405020304" pitchFamily="18" charset="0"/>
              </a:rPr>
              <a:t>1 ppm is about 1 grain of sand in a quart of water</a:t>
            </a:r>
          </a:p>
          <a:p>
            <a:pPr lvl="1">
              <a:buFont typeface="Arial" panose="020B0604020202020204" pitchFamily="34" charset="0"/>
              <a:buChar char="•"/>
            </a:pPr>
            <a:endParaRPr lang="en-US" sz="1800" dirty="0">
              <a:solidFill>
                <a:schemeClr val="accent2"/>
              </a:solidFill>
              <a:ea typeface="Times New Roman" panose="02020603050405020304" pitchFamily="18" charset="0"/>
            </a:endParaRPr>
          </a:p>
          <a:p>
            <a:pPr>
              <a:buFont typeface="Arial" panose="020B0604020202020204" pitchFamily="34" charset="0"/>
              <a:buChar char="•"/>
            </a:pPr>
            <a:r>
              <a:rPr lang="en-US" sz="2000" dirty="0">
                <a:solidFill>
                  <a:schemeClr val="accent2"/>
                </a:solidFill>
                <a:ea typeface="Times New Roman" panose="02020603050405020304" pitchFamily="18" charset="0"/>
              </a:rPr>
              <a:t>Why does TDS matter?</a:t>
            </a:r>
          </a:p>
          <a:p>
            <a:pPr lvl="1">
              <a:buFont typeface="Arial" panose="020B0604020202020204" pitchFamily="34" charset="0"/>
              <a:buChar char="•"/>
            </a:pPr>
            <a:r>
              <a:rPr lang="en-US" sz="1800" dirty="0">
                <a:solidFill>
                  <a:schemeClr val="accent2"/>
                </a:solidFill>
                <a:ea typeface="Times New Roman" panose="02020603050405020304" pitchFamily="18" charset="0"/>
              </a:rPr>
              <a:t>High TDS can harm aquatic ecosystems, degrade water quality for downstream users, and increase treatment costs. </a:t>
            </a:r>
          </a:p>
          <a:p>
            <a:pPr lvl="1">
              <a:buFont typeface="Arial" panose="020B0604020202020204" pitchFamily="34" charset="0"/>
              <a:buChar char="•"/>
            </a:pPr>
            <a:endParaRPr lang="en-US" sz="1800" dirty="0">
              <a:solidFill>
                <a:schemeClr val="accent2"/>
              </a:solidFill>
              <a:ea typeface="Times New Roman" panose="02020603050405020304" pitchFamily="18" charset="0"/>
            </a:endParaRPr>
          </a:p>
          <a:p>
            <a:pPr lvl="1">
              <a:buFont typeface="Arial" panose="020B0604020202020204" pitchFamily="34" charset="0"/>
              <a:buChar char="•"/>
            </a:pPr>
            <a:r>
              <a:rPr lang="en-US" sz="1800" dirty="0">
                <a:solidFill>
                  <a:schemeClr val="accent2"/>
                </a:solidFill>
                <a:ea typeface="Times New Roman" panose="02020603050405020304" pitchFamily="18" charset="0"/>
              </a:rPr>
              <a:t>A limit is set for the Santa Ana River to protect water supplies, support habitat health, and comply with regional water quality standards.</a:t>
            </a:r>
          </a:p>
          <a:p>
            <a:pPr>
              <a:buFont typeface="Arial" panose="020B0604020202020204" pitchFamily="34" charset="0"/>
              <a:buChar char="•"/>
            </a:pPr>
            <a:endParaRPr lang="en-US" sz="2400" dirty="0">
              <a:solidFill>
                <a:schemeClr val="accent2"/>
              </a:solidFill>
              <a:ea typeface="Times New Roman" panose="02020603050405020304" pitchFamily="18" charset="0"/>
            </a:endParaRPr>
          </a:p>
          <a:p>
            <a:pPr lvl="1">
              <a:buFont typeface="Arial" panose="020B0604020202020204" pitchFamily="34" charset="0"/>
              <a:buChar char="•"/>
            </a:pPr>
            <a:endParaRPr lang="en-US" sz="2400" dirty="0">
              <a:solidFill>
                <a:schemeClr val="accent2"/>
              </a:solidFill>
              <a:ea typeface="Times New Roman" panose="02020603050405020304" pitchFamily="18" charset="0"/>
            </a:endParaRPr>
          </a:p>
          <a:p>
            <a:pPr lvl="2">
              <a:buFont typeface="Arial" panose="020B0604020202020204" pitchFamily="34" charset="0"/>
              <a:buChar char="•"/>
            </a:pPr>
            <a:endParaRPr lang="en-US" sz="2000" dirty="0">
              <a:solidFill>
                <a:schemeClr val="accent2"/>
              </a:solidFill>
              <a:ea typeface="Times New Roman" panose="02020603050405020304" pitchFamily="18" charset="0"/>
            </a:endParaRPr>
          </a:p>
          <a:p>
            <a:pPr marL="0" indent="0">
              <a:buNone/>
            </a:pPr>
            <a:endParaRPr lang="en-US" sz="2000" dirty="0">
              <a:solidFill>
                <a:schemeClr val="accent2"/>
              </a:solidFill>
              <a:ea typeface="Times New Roman" panose="02020603050405020304" pitchFamily="18" charset="0"/>
            </a:endParaRPr>
          </a:p>
          <a:p>
            <a:pPr>
              <a:buFont typeface="Arial" panose="020B0604020202020204" pitchFamily="34" charset="0"/>
              <a:buChar char="•"/>
            </a:pPr>
            <a:endParaRPr lang="en-US" sz="2000" dirty="0">
              <a:solidFill>
                <a:schemeClr val="accent2"/>
              </a:solidFill>
              <a:ea typeface="Times New Roman" panose="02020603050405020304" pitchFamily="18" charset="0"/>
            </a:endParaRPr>
          </a:p>
          <a:p>
            <a:pPr lvl="2">
              <a:buFont typeface="Arial" panose="020B0604020202020204" pitchFamily="34" charset="0"/>
              <a:buChar char="•"/>
            </a:pPr>
            <a:endParaRPr lang="en-US" sz="1200" dirty="0">
              <a:solidFill>
                <a:schemeClr val="accent2"/>
              </a:solidFill>
              <a:ea typeface="Times New Roman" panose="02020603050405020304" pitchFamily="18" charset="0"/>
            </a:endParaRPr>
          </a:p>
          <a:p>
            <a:pPr lvl="2">
              <a:buFont typeface="Arial" panose="020B0604020202020204" pitchFamily="34" charset="0"/>
              <a:buChar char="•"/>
            </a:pPr>
            <a:endParaRPr lang="en-US" sz="100" dirty="0">
              <a:solidFill>
                <a:schemeClr val="accent2"/>
              </a:solidFill>
              <a:ea typeface="Times New Roman" panose="02020603050405020304" pitchFamily="18" charset="0"/>
            </a:endParaRPr>
          </a:p>
          <a:p>
            <a:pPr lvl="2">
              <a:buFont typeface="Arial" panose="020B0604020202020204" pitchFamily="34" charset="0"/>
              <a:buChar char="•"/>
            </a:pPr>
            <a:endParaRPr lang="en-US" sz="1600" dirty="0">
              <a:solidFill>
                <a:schemeClr val="accent2"/>
              </a:solidFill>
              <a:ea typeface="Times New Roman" panose="02020603050405020304" pitchFamily="18" charset="0"/>
            </a:endParaRPr>
          </a:p>
          <a:p>
            <a:pPr marL="914400" lvl="2" indent="0">
              <a:buNone/>
            </a:pPr>
            <a:endParaRPr lang="en-US" sz="1400" dirty="0">
              <a:solidFill>
                <a:schemeClr val="accent2"/>
              </a:solidFill>
              <a:ea typeface="Times New Roman" panose="02020603050405020304" pitchFamily="18" charset="0"/>
            </a:endParaRPr>
          </a:p>
          <a:p>
            <a:pPr marL="914400" lvl="2" indent="0" defTabSz="571500">
              <a:buNone/>
            </a:pPr>
            <a:endParaRPr lang="en-US" sz="1600" dirty="0">
              <a:solidFill>
                <a:schemeClr val="accent2"/>
              </a:solidFill>
            </a:endParaRPr>
          </a:p>
          <a:p>
            <a:pPr marL="457200" lvl="1" indent="0">
              <a:buNone/>
            </a:pPr>
            <a:r>
              <a:rPr lang="en-US" sz="1600" dirty="0">
                <a:solidFill>
                  <a:schemeClr val="accent2"/>
                </a:solidFill>
              </a:rPr>
              <a:t>	</a:t>
            </a:r>
          </a:p>
          <a:p>
            <a:pPr lvl="1">
              <a:buFont typeface="Arial" panose="020B0604020202020204" pitchFamily="34" charset="0"/>
              <a:buChar char="•"/>
            </a:pPr>
            <a:endParaRPr lang="en-US" sz="1400" dirty="0">
              <a:solidFill>
                <a:schemeClr val="accent2"/>
              </a:solidFill>
            </a:endParaRPr>
          </a:p>
          <a:p>
            <a:pPr marL="0" indent="0">
              <a:buNone/>
            </a:pPr>
            <a:endParaRPr lang="en-US" sz="1800" dirty="0">
              <a:solidFill>
                <a:schemeClr val="accent2"/>
              </a:solidFill>
              <a:ea typeface="Times New Roman" panose="02020603050405020304" pitchFamily="18" charset="0"/>
            </a:endParaRPr>
          </a:p>
        </p:txBody>
      </p:sp>
      <p:sp>
        <p:nvSpPr>
          <p:cNvPr id="3" name="Slide Number Placeholder 2">
            <a:extLst>
              <a:ext uri="{FF2B5EF4-FFF2-40B4-BE49-F238E27FC236}">
                <a16:creationId xmlns:a16="http://schemas.microsoft.com/office/drawing/2014/main" id="{CABBFA1D-6AEC-3278-B993-C4A845C2BF12}"/>
              </a:ext>
            </a:extLst>
          </p:cNvPr>
          <p:cNvSpPr>
            <a:spLocks noGrp="1"/>
          </p:cNvSpPr>
          <p:nvPr>
            <p:ph type="sldNum" sz="quarter" idx="4"/>
          </p:nvPr>
        </p:nvSpPr>
        <p:spPr/>
        <p:txBody>
          <a:bodyPr/>
          <a:lstStyle/>
          <a:p>
            <a:fld id="{05F10A6A-6FF3-4C95-9872-E7DC035CC0AC}" type="slidenum">
              <a:rPr lang="en-US" smtClean="0"/>
              <a:pPr/>
              <a:t>2</a:t>
            </a:fld>
            <a:endParaRPr lang="en-US" dirty="0"/>
          </a:p>
        </p:txBody>
      </p:sp>
    </p:spTree>
    <p:extLst>
      <p:ext uri="{BB962C8B-B14F-4D97-AF65-F5344CB8AC3E}">
        <p14:creationId xmlns:p14="http://schemas.microsoft.com/office/powerpoint/2010/main" val="37775805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58B12A-5963-7429-EAE8-268914F8071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A92A2A5-DE08-B69D-A9E0-E04575E08470}"/>
              </a:ext>
            </a:extLst>
          </p:cNvPr>
          <p:cNvSpPr>
            <a:spLocks noGrp="1"/>
          </p:cNvSpPr>
          <p:nvPr>
            <p:ph type="title"/>
          </p:nvPr>
        </p:nvSpPr>
        <p:spPr>
          <a:xfrm>
            <a:off x="76200" y="1066800"/>
            <a:ext cx="8915400" cy="685800"/>
          </a:xfrm>
        </p:spPr>
        <p:txBody>
          <a:bodyPr/>
          <a:lstStyle/>
          <a:p>
            <a:r>
              <a:rPr lang="en-US" sz="2400" b="1" dirty="0">
                <a:solidFill>
                  <a:schemeClr val="accent2"/>
                </a:solidFill>
              </a:rPr>
              <a:t>TDS Effects on RCSD</a:t>
            </a:r>
            <a:br>
              <a:rPr lang="en-US" sz="2400" u="sng" dirty="0">
                <a:solidFill>
                  <a:schemeClr val="accent2"/>
                </a:solidFill>
                <a:effectLst>
                  <a:outerShdw blurRad="38100" dist="38100" dir="2700000" algn="tl">
                    <a:srgbClr val="000000">
                      <a:alpha val="43137"/>
                    </a:srgbClr>
                  </a:outerShdw>
                </a:effectLst>
              </a:rPr>
            </a:br>
            <a:endParaRPr lang="en-US" sz="2400" u="sng" dirty="0">
              <a:solidFill>
                <a:schemeClr val="accent2"/>
              </a:solidFill>
              <a:effectLst>
                <a:outerShdw blurRad="38100" dist="38100" dir="2700000" algn="tl">
                  <a:srgbClr val="000000">
                    <a:alpha val="43137"/>
                  </a:srgbClr>
                </a:outerShdw>
              </a:effectLst>
            </a:endParaRPr>
          </a:p>
        </p:txBody>
      </p:sp>
      <p:sp>
        <p:nvSpPr>
          <p:cNvPr id="4" name="Content Placeholder 3">
            <a:extLst>
              <a:ext uri="{FF2B5EF4-FFF2-40B4-BE49-F238E27FC236}">
                <a16:creationId xmlns:a16="http://schemas.microsoft.com/office/drawing/2014/main" id="{0AB6FDF9-7658-813B-1C39-5949169C71CA}"/>
              </a:ext>
            </a:extLst>
          </p:cNvPr>
          <p:cNvSpPr>
            <a:spLocks noGrp="1"/>
          </p:cNvSpPr>
          <p:nvPr>
            <p:ph idx="1"/>
          </p:nvPr>
        </p:nvSpPr>
        <p:spPr>
          <a:xfrm>
            <a:off x="228600" y="1752600"/>
            <a:ext cx="8686800" cy="5029200"/>
          </a:xfrm>
        </p:spPr>
        <p:txBody>
          <a:bodyPr/>
          <a:lstStyle/>
          <a:p>
            <a:pPr>
              <a:buFont typeface="Arial" panose="020B0604020202020204" pitchFamily="34" charset="0"/>
              <a:buChar char="•"/>
            </a:pPr>
            <a:r>
              <a:rPr lang="en-US" sz="2000" dirty="0">
                <a:solidFill>
                  <a:schemeClr val="accent2"/>
                </a:solidFill>
                <a:ea typeface="Times New Roman" panose="02020603050405020304" pitchFamily="18" charset="0"/>
              </a:rPr>
              <a:t>RCSD is 100% groundwater reliant and has high ambient TDS, ~491 mg/l</a:t>
            </a:r>
          </a:p>
          <a:p>
            <a:pPr>
              <a:buFont typeface="Arial" panose="020B0604020202020204" pitchFamily="34" charset="0"/>
              <a:buChar char="•"/>
            </a:pPr>
            <a:endParaRPr lang="en-US" sz="2000" dirty="0">
              <a:solidFill>
                <a:schemeClr val="accent2"/>
              </a:solidFill>
              <a:ea typeface="Times New Roman" panose="02020603050405020304" pitchFamily="18" charset="0"/>
            </a:endParaRPr>
          </a:p>
          <a:p>
            <a:pPr>
              <a:buFont typeface="Arial" panose="020B0604020202020204" pitchFamily="34" charset="0"/>
              <a:buChar char="•"/>
            </a:pPr>
            <a:r>
              <a:rPr lang="en-US" sz="2000" dirty="0">
                <a:solidFill>
                  <a:schemeClr val="accent2"/>
                </a:solidFill>
                <a:ea typeface="Times New Roman" panose="02020603050405020304" pitchFamily="18" charset="0"/>
              </a:rPr>
              <a:t>Home and business use increment adds about 250 – 300 mg/l (cleaning agents, personal care products, water softeners, etc.)</a:t>
            </a:r>
          </a:p>
          <a:p>
            <a:pPr>
              <a:buFont typeface="Arial" panose="020B0604020202020204" pitchFamily="34" charset="0"/>
              <a:buChar char="•"/>
            </a:pPr>
            <a:endParaRPr lang="en-US" sz="1800" dirty="0">
              <a:solidFill>
                <a:schemeClr val="accent2"/>
              </a:solidFill>
              <a:ea typeface="Times New Roman" panose="02020603050405020304" pitchFamily="18" charset="0"/>
            </a:endParaRPr>
          </a:p>
          <a:p>
            <a:pPr>
              <a:buFont typeface="Arial" panose="020B0604020202020204" pitchFamily="34" charset="0"/>
              <a:buChar char="•"/>
            </a:pPr>
            <a:r>
              <a:rPr lang="en-US" sz="2000" dirty="0">
                <a:solidFill>
                  <a:schemeClr val="accent2"/>
                </a:solidFill>
                <a:ea typeface="Times New Roman" panose="02020603050405020304" pitchFamily="18" charset="0"/>
              </a:rPr>
              <a:t>Average TDS concentration in effluent ~787 mg/l</a:t>
            </a:r>
          </a:p>
          <a:p>
            <a:pPr>
              <a:buFont typeface="Arial" panose="020B0604020202020204" pitchFamily="34" charset="0"/>
              <a:buChar char="•"/>
            </a:pPr>
            <a:endParaRPr lang="en-US" sz="2000" dirty="0">
              <a:solidFill>
                <a:schemeClr val="accent2"/>
              </a:solidFill>
              <a:ea typeface="Times New Roman" panose="02020603050405020304" pitchFamily="18" charset="0"/>
            </a:endParaRPr>
          </a:p>
          <a:p>
            <a:pPr>
              <a:buFont typeface="Arial" panose="020B0604020202020204" pitchFamily="34" charset="0"/>
              <a:buChar char="•"/>
            </a:pPr>
            <a:r>
              <a:rPr lang="en-US" sz="2000" dirty="0">
                <a:solidFill>
                  <a:schemeClr val="accent2"/>
                </a:solidFill>
                <a:ea typeface="Times New Roman" panose="02020603050405020304" pitchFamily="18" charset="0"/>
              </a:rPr>
              <a:t>Why does this matter?</a:t>
            </a:r>
            <a:br>
              <a:rPr lang="en-US" sz="2400" dirty="0">
                <a:solidFill>
                  <a:schemeClr val="accent2"/>
                </a:solidFill>
                <a:ea typeface="Times New Roman" panose="02020603050405020304" pitchFamily="18" charset="0"/>
              </a:rPr>
            </a:br>
            <a:endParaRPr lang="en-US" sz="2400" dirty="0">
              <a:solidFill>
                <a:schemeClr val="accent2"/>
              </a:solidFill>
              <a:ea typeface="Times New Roman" panose="02020603050405020304" pitchFamily="18" charset="0"/>
            </a:endParaRPr>
          </a:p>
          <a:p>
            <a:pPr lvl="1">
              <a:buFont typeface="Arial" panose="020B0604020202020204" pitchFamily="34" charset="0"/>
              <a:buChar char="•"/>
            </a:pPr>
            <a:endParaRPr lang="en-US" sz="2400" dirty="0">
              <a:solidFill>
                <a:schemeClr val="accent2"/>
              </a:solidFill>
              <a:ea typeface="Times New Roman" panose="02020603050405020304" pitchFamily="18" charset="0"/>
            </a:endParaRPr>
          </a:p>
          <a:p>
            <a:pPr lvl="2">
              <a:buFont typeface="Arial" panose="020B0604020202020204" pitchFamily="34" charset="0"/>
              <a:buChar char="•"/>
            </a:pPr>
            <a:endParaRPr lang="en-US" sz="2000" dirty="0">
              <a:solidFill>
                <a:schemeClr val="accent2"/>
              </a:solidFill>
              <a:ea typeface="Times New Roman" panose="02020603050405020304" pitchFamily="18" charset="0"/>
            </a:endParaRPr>
          </a:p>
          <a:p>
            <a:pPr marL="0" indent="0">
              <a:buNone/>
            </a:pPr>
            <a:endParaRPr lang="en-US" sz="2000" dirty="0">
              <a:solidFill>
                <a:schemeClr val="accent2"/>
              </a:solidFill>
              <a:ea typeface="Times New Roman" panose="02020603050405020304" pitchFamily="18" charset="0"/>
            </a:endParaRPr>
          </a:p>
          <a:p>
            <a:pPr>
              <a:buFont typeface="Arial" panose="020B0604020202020204" pitchFamily="34" charset="0"/>
              <a:buChar char="•"/>
            </a:pPr>
            <a:endParaRPr lang="en-US" sz="2000" dirty="0">
              <a:solidFill>
                <a:schemeClr val="accent2"/>
              </a:solidFill>
              <a:ea typeface="Times New Roman" panose="02020603050405020304" pitchFamily="18" charset="0"/>
            </a:endParaRPr>
          </a:p>
          <a:p>
            <a:pPr lvl="2">
              <a:buFont typeface="Arial" panose="020B0604020202020204" pitchFamily="34" charset="0"/>
              <a:buChar char="•"/>
            </a:pPr>
            <a:endParaRPr lang="en-US" sz="1200" dirty="0">
              <a:solidFill>
                <a:schemeClr val="accent2"/>
              </a:solidFill>
              <a:ea typeface="Times New Roman" panose="02020603050405020304" pitchFamily="18" charset="0"/>
            </a:endParaRPr>
          </a:p>
          <a:p>
            <a:pPr lvl="2">
              <a:buFont typeface="Arial" panose="020B0604020202020204" pitchFamily="34" charset="0"/>
              <a:buChar char="•"/>
            </a:pPr>
            <a:endParaRPr lang="en-US" sz="100" dirty="0">
              <a:solidFill>
                <a:schemeClr val="accent2"/>
              </a:solidFill>
              <a:ea typeface="Times New Roman" panose="02020603050405020304" pitchFamily="18" charset="0"/>
            </a:endParaRPr>
          </a:p>
          <a:p>
            <a:pPr lvl="2">
              <a:buFont typeface="Arial" panose="020B0604020202020204" pitchFamily="34" charset="0"/>
              <a:buChar char="•"/>
            </a:pPr>
            <a:endParaRPr lang="en-US" sz="1600" dirty="0">
              <a:solidFill>
                <a:schemeClr val="accent2"/>
              </a:solidFill>
              <a:ea typeface="Times New Roman" panose="02020603050405020304" pitchFamily="18" charset="0"/>
            </a:endParaRPr>
          </a:p>
          <a:p>
            <a:pPr marL="914400" lvl="2" indent="0">
              <a:buNone/>
            </a:pPr>
            <a:endParaRPr lang="en-US" sz="1400" dirty="0">
              <a:solidFill>
                <a:schemeClr val="accent2"/>
              </a:solidFill>
              <a:ea typeface="Times New Roman" panose="02020603050405020304" pitchFamily="18" charset="0"/>
            </a:endParaRPr>
          </a:p>
          <a:p>
            <a:pPr marL="914400" lvl="2" indent="0" defTabSz="571500">
              <a:buNone/>
            </a:pPr>
            <a:endParaRPr lang="en-US" sz="1600" dirty="0">
              <a:solidFill>
                <a:schemeClr val="accent2"/>
              </a:solidFill>
            </a:endParaRPr>
          </a:p>
          <a:p>
            <a:pPr marL="457200" lvl="1" indent="0">
              <a:buNone/>
            </a:pPr>
            <a:r>
              <a:rPr lang="en-US" sz="1600" dirty="0">
                <a:solidFill>
                  <a:schemeClr val="accent2"/>
                </a:solidFill>
              </a:rPr>
              <a:t>	</a:t>
            </a:r>
          </a:p>
          <a:p>
            <a:pPr lvl="1">
              <a:buFont typeface="Arial" panose="020B0604020202020204" pitchFamily="34" charset="0"/>
              <a:buChar char="•"/>
            </a:pPr>
            <a:endParaRPr lang="en-US" sz="1400" dirty="0">
              <a:solidFill>
                <a:schemeClr val="accent2"/>
              </a:solidFill>
            </a:endParaRPr>
          </a:p>
          <a:p>
            <a:pPr marL="0" indent="0">
              <a:buNone/>
            </a:pPr>
            <a:endParaRPr lang="en-US" sz="1800" dirty="0">
              <a:solidFill>
                <a:schemeClr val="accent2"/>
              </a:solidFill>
              <a:ea typeface="Times New Roman" panose="02020603050405020304" pitchFamily="18" charset="0"/>
            </a:endParaRPr>
          </a:p>
        </p:txBody>
      </p:sp>
      <p:sp>
        <p:nvSpPr>
          <p:cNvPr id="3" name="Slide Number Placeholder 2">
            <a:extLst>
              <a:ext uri="{FF2B5EF4-FFF2-40B4-BE49-F238E27FC236}">
                <a16:creationId xmlns:a16="http://schemas.microsoft.com/office/drawing/2014/main" id="{24C223D0-4AFA-55F2-2EB8-478D9F61C6BE}"/>
              </a:ext>
            </a:extLst>
          </p:cNvPr>
          <p:cNvSpPr>
            <a:spLocks noGrp="1"/>
          </p:cNvSpPr>
          <p:nvPr>
            <p:ph type="sldNum" sz="quarter" idx="4"/>
          </p:nvPr>
        </p:nvSpPr>
        <p:spPr/>
        <p:txBody>
          <a:bodyPr/>
          <a:lstStyle/>
          <a:p>
            <a:fld id="{05F10A6A-6FF3-4C95-9872-E7DC035CC0AC}" type="slidenum">
              <a:rPr lang="en-US" smtClean="0"/>
              <a:pPr/>
              <a:t>3</a:t>
            </a:fld>
            <a:endParaRPr lang="en-US" dirty="0"/>
          </a:p>
        </p:txBody>
      </p:sp>
    </p:spTree>
    <p:extLst>
      <p:ext uri="{BB962C8B-B14F-4D97-AF65-F5344CB8AC3E}">
        <p14:creationId xmlns:p14="http://schemas.microsoft.com/office/powerpoint/2010/main" val="41762700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3E054F-B36F-B76F-C845-EBF7B8CBF89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E40ED82-C061-0A99-EAED-6A0C86A344A6}"/>
              </a:ext>
            </a:extLst>
          </p:cNvPr>
          <p:cNvSpPr>
            <a:spLocks noGrp="1"/>
          </p:cNvSpPr>
          <p:nvPr>
            <p:ph type="title"/>
          </p:nvPr>
        </p:nvSpPr>
        <p:spPr>
          <a:xfrm>
            <a:off x="76200" y="1066800"/>
            <a:ext cx="8915400" cy="685800"/>
          </a:xfrm>
        </p:spPr>
        <p:txBody>
          <a:bodyPr/>
          <a:lstStyle/>
          <a:p>
            <a:r>
              <a:rPr lang="en-US" sz="2400" b="1" dirty="0">
                <a:solidFill>
                  <a:schemeClr val="accent2"/>
                </a:solidFill>
              </a:rPr>
              <a:t>TDS Effects on RCSD</a:t>
            </a:r>
            <a:br>
              <a:rPr lang="en-US" sz="2400" u="sng" dirty="0">
                <a:solidFill>
                  <a:schemeClr val="accent2"/>
                </a:solidFill>
                <a:effectLst>
                  <a:outerShdw blurRad="38100" dist="38100" dir="2700000" algn="tl">
                    <a:srgbClr val="000000">
                      <a:alpha val="43137"/>
                    </a:srgbClr>
                  </a:outerShdw>
                </a:effectLst>
              </a:rPr>
            </a:br>
            <a:endParaRPr lang="en-US" sz="2400" u="sng" dirty="0">
              <a:solidFill>
                <a:schemeClr val="accent2"/>
              </a:solidFill>
              <a:effectLst>
                <a:outerShdw blurRad="38100" dist="38100" dir="2700000" algn="tl">
                  <a:srgbClr val="000000">
                    <a:alpha val="43137"/>
                  </a:srgbClr>
                </a:outerShdw>
              </a:effectLst>
            </a:endParaRPr>
          </a:p>
        </p:txBody>
      </p:sp>
      <p:sp>
        <p:nvSpPr>
          <p:cNvPr id="4" name="Content Placeholder 3">
            <a:extLst>
              <a:ext uri="{FF2B5EF4-FFF2-40B4-BE49-F238E27FC236}">
                <a16:creationId xmlns:a16="http://schemas.microsoft.com/office/drawing/2014/main" id="{50310572-7E9C-27D8-0B20-D388B0F1E354}"/>
              </a:ext>
            </a:extLst>
          </p:cNvPr>
          <p:cNvSpPr>
            <a:spLocks noGrp="1"/>
          </p:cNvSpPr>
          <p:nvPr>
            <p:ph idx="1"/>
          </p:nvPr>
        </p:nvSpPr>
        <p:spPr>
          <a:xfrm>
            <a:off x="152400" y="1752600"/>
            <a:ext cx="8763000" cy="5029200"/>
          </a:xfrm>
        </p:spPr>
        <p:txBody>
          <a:bodyPr/>
          <a:lstStyle/>
          <a:p>
            <a:pPr>
              <a:buFont typeface="Arial" panose="020B0604020202020204" pitchFamily="34" charset="0"/>
              <a:buChar char="•"/>
            </a:pPr>
            <a:r>
              <a:rPr lang="en-US" sz="2000" dirty="0">
                <a:solidFill>
                  <a:schemeClr val="accent2"/>
                </a:solidFill>
                <a:ea typeface="Times New Roman" panose="02020603050405020304" pitchFamily="18" charset="0"/>
              </a:rPr>
              <a:t>Since the 1970’s, the District has partnered with the City of Riverside to provide primary, secondary, and tertiary treatment to 100% of the District’s wastewater. </a:t>
            </a:r>
          </a:p>
          <a:p>
            <a:pPr>
              <a:buFont typeface="Arial" panose="020B0604020202020204" pitchFamily="34" charset="0"/>
              <a:buChar char="•"/>
            </a:pPr>
            <a:endParaRPr lang="en-US" sz="2000" dirty="0">
              <a:solidFill>
                <a:schemeClr val="accent2"/>
              </a:solidFill>
              <a:ea typeface="Times New Roman" panose="02020603050405020304" pitchFamily="18" charset="0"/>
            </a:endParaRPr>
          </a:p>
          <a:p>
            <a:pPr lvl="1">
              <a:buFont typeface="Arial" panose="020B0604020202020204" pitchFamily="34" charset="0"/>
              <a:buChar char="•"/>
            </a:pPr>
            <a:r>
              <a:rPr lang="en-US" sz="1800" dirty="0">
                <a:solidFill>
                  <a:schemeClr val="accent2"/>
                </a:solidFill>
                <a:ea typeface="Times New Roman" panose="02020603050405020304" pitchFamily="18" charset="0"/>
              </a:rPr>
              <a:t>District capacity: 3.055 million gallons per day (MGD), current flow ~1.7 MGD</a:t>
            </a:r>
          </a:p>
          <a:p>
            <a:pPr>
              <a:buFont typeface="Arial" panose="020B0604020202020204" pitchFamily="34" charset="0"/>
              <a:buChar char="•"/>
            </a:pPr>
            <a:endParaRPr lang="en-US" sz="2000" dirty="0">
              <a:solidFill>
                <a:schemeClr val="accent2"/>
              </a:solidFill>
              <a:ea typeface="Times New Roman" panose="02020603050405020304" pitchFamily="18" charset="0"/>
            </a:endParaRPr>
          </a:p>
          <a:p>
            <a:pPr lvl="1">
              <a:buFont typeface="Arial" panose="020B0604020202020204" pitchFamily="34" charset="0"/>
              <a:buChar char="•"/>
            </a:pPr>
            <a:r>
              <a:rPr lang="en-US" sz="1800" dirty="0">
                <a:solidFill>
                  <a:schemeClr val="accent2"/>
                </a:solidFill>
                <a:ea typeface="Times New Roman" panose="02020603050405020304" pitchFamily="18" charset="0"/>
              </a:rPr>
              <a:t>Note: The District decommissioned its own plant in the 1980’s</a:t>
            </a:r>
          </a:p>
          <a:p>
            <a:pPr lvl="1">
              <a:buFont typeface="Arial" panose="020B0604020202020204" pitchFamily="34" charset="0"/>
              <a:buChar char="•"/>
            </a:pPr>
            <a:endParaRPr lang="en-US" sz="2000" dirty="0">
              <a:solidFill>
                <a:schemeClr val="accent2"/>
              </a:solidFill>
              <a:ea typeface="Times New Roman" panose="02020603050405020304" pitchFamily="18" charset="0"/>
            </a:endParaRPr>
          </a:p>
          <a:p>
            <a:pPr>
              <a:buFont typeface="Arial" panose="020B0604020202020204" pitchFamily="34" charset="0"/>
              <a:buChar char="•"/>
            </a:pPr>
            <a:r>
              <a:rPr lang="en-US" sz="2000" dirty="0">
                <a:solidFill>
                  <a:schemeClr val="accent2"/>
                </a:solidFill>
                <a:ea typeface="Times New Roman" panose="02020603050405020304" pitchFamily="18" charset="0"/>
              </a:rPr>
              <a:t>City of Riverside owns and operates a regional wastewater treatment plant to treat the flows produced by customers of:</a:t>
            </a:r>
          </a:p>
          <a:p>
            <a:pPr lvl="2">
              <a:buFont typeface="Arial" panose="020B0604020202020204" pitchFamily="34" charset="0"/>
              <a:buChar char="•"/>
            </a:pPr>
            <a:r>
              <a:rPr lang="en-US" sz="1600" dirty="0">
                <a:solidFill>
                  <a:schemeClr val="accent2"/>
                </a:solidFill>
                <a:ea typeface="Times New Roman" panose="02020603050405020304" pitchFamily="18" charset="0"/>
              </a:rPr>
              <a:t>City of Riverside (80%)</a:t>
            </a:r>
          </a:p>
          <a:p>
            <a:pPr lvl="2">
              <a:buFont typeface="Arial" panose="020B0604020202020204" pitchFamily="34" charset="0"/>
              <a:buChar char="•"/>
            </a:pPr>
            <a:r>
              <a:rPr lang="en-US" sz="1600" dirty="0">
                <a:solidFill>
                  <a:schemeClr val="accent2"/>
                </a:solidFill>
                <a:ea typeface="Times New Roman" panose="02020603050405020304" pitchFamily="18" charset="0"/>
              </a:rPr>
              <a:t>Jurupa CSD (12%)</a:t>
            </a:r>
          </a:p>
          <a:p>
            <a:pPr lvl="2">
              <a:buFont typeface="Arial" panose="020B0604020202020204" pitchFamily="34" charset="0"/>
              <a:buChar char="•"/>
            </a:pPr>
            <a:r>
              <a:rPr lang="en-US" sz="1600" dirty="0">
                <a:solidFill>
                  <a:schemeClr val="accent2"/>
                </a:solidFill>
                <a:ea typeface="Times New Roman" panose="02020603050405020304" pitchFamily="18" charset="0"/>
              </a:rPr>
              <a:t>Edgemont CSD (6%)</a:t>
            </a:r>
          </a:p>
          <a:p>
            <a:pPr lvl="2">
              <a:buFont typeface="Arial" panose="020B0604020202020204" pitchFamily="34" charset="0"/>
              <a:buChar char="•"/>
            </a:pPr>
            <a:r>
              <a:rPr lang="en-US" sz="1600" dirty="0">
                <a:solidFill>
                  <a:schemeClr val="accent2"/>
                </a:solidFill>
                <a:ea typeface="Times New Roman" panose="02020603050405020304" pitchFamily="18" charset="0"/>
              </a:rPr>
              <a:t>Rubidoux CSD (2%)</a:t>
            </a:r>
            <a:br>
              <a:rPr lang="en-US" sz="1600" dirty="0">
                <a:solidFill>
                  <a:schemeClr val="accent2"/>
                </a:solidFill>
                <a:ea typeface="Times New Roman" panose="02020603050405020304" pitchFamily="18" charset="0"/>
              </a:rPr>
            </a:br>
            <a:endParaRPr lang="en-US" sz="1600" dirty="0">
              <a:solidFill>
                <a:schemeClr val="accent2"/>
              </a:solidFill>
              <a:ea typeface="Times New Roman" panose="02020603050405020304" pitchFamily="18" charset="0"/>
            </a:endParaRPr>
          </a:p>
          <a:p>
            <a:pPr lvl="1">
              <a:buFont typeface="Arial" panose="020B0604020202020204" pitchFamily="34" charset="0"/>
              <a:buChar char="•"/>
            </a:pPr>
            <a:endParaRPr lang="en-US" sz="2400" dirty="0">
              <a:solidFill>
                <a:schemeClr val="accent2"/>
              </a:solidFill>
              <a:ea typeface="Times New Roman" panose="02020603050405020304" pitchFamily="18" charset="0"/>
            </a:endParaRPr>
          </a:p>
          <a:p>
            <a:pPr lvl="2">
              <a:buFont typeface="Arial" panose="020B0604020202020204" pitchFamily="34" charset="0"/>
              <a:buChar char="•"/>
            </a:pPr>
            <a:endParaRPr lang="en-US" sz="2000" dirty="0">
              <a:solidFill>
                <a:schemeClr val="accent2"/>
              </a:solidFill>
              <a:ea typeface="Times New Roman" panose="02020603050405020304" pitchFamily="18" charset="0"/>
            </a:endParaRPr>
          </a:p>
          <a:p>
            <a:pPr marL="0" indent="0">
              <a:buNone/>
            </a:pPr>
            <a:endParaRPr lang="en-US" sz="2000" dirty="0">
              <a:solidFill>
                <a:schemeClr val="accent2"/>
              </a:solidFill>
              <a:ea typeface="Times New Roman" panose="02020603050405020304" pitchFamily="18" charset="0"/>
            </a:endParaRPr>
          </a:p>
          <a:p>
            <a:pPr>
              <a:buFont typeface="Arial" panose="020B0604020202020204" pitchFamily="34" charset="0"/>
              <a:buChar char="•"/>
            </a:pPr>
            <a:endParaRPr lang="en-US" sz="2000" dirty="0">
              <a:solidFill>
                <a:schemeClr val="accent2"/>
              </a:solidFill>
              <a:ea typeface="Times New Roman" panose="02020603050405020304" pitchFamily="18" charset="0"/>
            </a:endParaRPr>
          </a:p>
          <a:p>
            <a:pPr lvl="2">
              <a:buFont typeface="Arial" panose="020B0604020202020204" pitchFamily="34" charset="0"/>
              <a:buChar char="•"/>
            </a:pPr>
            <a:endParaRPr lang="en-US" sz="1200" dirty="0">
              <a:solidFill>
                <a:schemeClr val="accent2"/>
              </a:solidFill>
              <a:ea typeface="Times New Roman" panose="02020603050405020304" pitchFamily="18" charset="0"/>
            </a:endParaRPr>
          </a:p>
          <a:p>
            <a:pPr lvl="2">
              <a:buFont typeface="Arial" panose="020B0604020202020204" pitchFamily="34" charset="0"/>
              <a:buChar char="•"/>
            </a:pPr>
            <a:endParaRPr lang="en-US" sz="100" dirty="0">
              <a:solidFill>
                <a:schemeClr val="accent2"/>
              </a:solidFill>
              <a:ea typeface="Times New Roman" panose="02020603050405020304" pitchFamily="18" charset="0"/>
            </a:endParaRPr>
          </a:p>
          <a:p>
            <a:pPr lvl="2">
              <a:buFont typeface="Arial" panose="020B0604020202020204" pitchFamily="34" charset="0"/>
              <a:buChar char="•"/>
            </a:pPr>
            <a:endParaRPr lang="en-US" sz="1600" dirty="0">
              <a:solidFill>
                <a:schemeClr val="accent2"/>
              </a:solidFill>
              <a:ea typeface="Times New Roman" panose="02020603050405020304" pitchFamily="18" charset="0"/>
            </a:endParaRPr>
          </a:p>
          <a:p>
            <a:pPr marL="914400" lvl="2" indent="0">
              <a:buNone/>
            </a:pPr>
            <a:endParaRPr lang="en-US" sz="1400" dirty="0">
              <a:solidFill>
                <a:schemeClr val="accent2"/>
              </a:solidFill>
              <a:ea typeface="Times New Roman" panose="02020603050405020304" pitchFamily="18" charset="0"/>
            </a:endParaRPr>
          </a:p>
          <a:p>
            <a:pPr marL="914400" lvl="2" indent="0" defTabSz="571500">
              <a:buNone/>
            </a:pPr>
            <a:endParaRPr lang="en-US" sz="1600" dirty="0">
              <a:solidFill>
                <a:schemeClr val="accent2"/>
              </a:solidFill>
            </a:endParaRPr>
          </a:p>
          <a:p>
            <a:pPr marL="457200" lvl="1" indent="0">
              <a:buNone/>
            </a:pPr>
            <a:r>
              <a:rPr lang="en-US" sz="1600" dirty="0">
                <a:solidFill>
                  <a:schemeClr val="accent2"/>
                </a:solidFill>
              </a:rPr>
              <a:t>	</a:t>
            </a:r>
          </a:p>
          <a:p>
            <a:pPr lvl="1">
              <a:buFont typeface="Arial" panose="020B0604020202020204" pitchFamily="34" charset="0"/>
              <a:buChar char="•"/>
            </a:pPr>
            <a:endParaRPr lang="en-US" sz="1400" dirty="0">
              <a:solidFill>
                <a:schemeClr val="accent2"/>
              </a:solidFill>
            </a:endParaRPr>
          </a:p>
          <a:p>
            <a:pPr marL="0" indent="0">
              <a:buNone/>
            </a:pPr>
            <a:endParaRPr lang="en-US" sz="1800" dirty="0">
              <a:solidFill>
                <a:schemeClr val="accent2"/>
              </a:solidFill>
              <a:ea typeface="Times New Roman" panose="02020603050405020304" pitchFamily="18" charset="0"/>
            </a:endParaRPr>
          </a:p>
        </p:txBody>
      </p:sp>
      <p:sp>
        <p:nvSpPr>
          <p:cNvPr id="3" name="Slide Number Placeholder 2">
            <a:extLst>
              <a:ext uri="{FF2B5EF4-FFF2-40B4-BE49-F238E27FC236}">
                <a16:creationId xmlns:a16="http://schemas.microsoft.com/office/drawing/2014/main" id="{313E04D1-0E54-8E46-BF2E-8081361E5415}"/>
              </a:ext>
            </a:extLst>
          </p:cNvPr>
          <p:cNvSpPr>
            <a:spLocks noGrp="1"/>
          </p:cNvSpPr>
          <p:nvPr>
            <p:ph type="sldNum" sz="quarter" idx="4"/>
          </p:nvPr>
        </p:nvSpPr>
        <p:spPr/>
        <p:txBody>
          <a:bodyPr/>
          <a:lstStyle/>
          <a:p>
            <a:fld id="{05F10A6A-6FF3-4C95-9872-E7DC035CC0AC}" type="slidenum">
              <a:rPr lang="en-US" smtClean="0"/>
              <a:pPr/>
              <a:t>4</a:t>
            </a:fld>
            <a:endParaRPr lang="en-US" dirty="0"/>
          </a:p>
        </p:txBody>
      </p:sp>
    </p:spTree>
    <p:extLst>
      <p:ext uri="{BB962C8B-B14F-4D97-AF65-F5344CB8AC3E}">
        <p14:creationId xmlns:p14="http://schemas.microsoft.com/office/powerpoint/2010/main" val="17781507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45326B-463A-2C37-9A66-D9CB36FFC33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10D1FA6-1607-8E87-1620-C032DCABCC24}"/>
              </a:ext>
            </a:extLst>
          </p:cNvPr>
          <p:cNvSpPr>
            <a:spLocks noGrp="1"/>
          </p:cNvSpPr>
          <p:nvPr>
            <p:ph type="title"/>
          </p:nvPr>
        </p:nvSpPr>
        <p:spPr>
          <a:xfrm>
            <a:off x="76200" y="1066800"/>
            <a:ext cx="8915400" cy="685800"/>
          </a:xfrm>
        </p:spPr>
        <p:txBody>
          <a:bodyPr/>
          <a:lstStyle/>
          <a:p>
            <a:r>
              <a:rPr lang="en-US" sz="2400" b="1" dirty="0">
                <a:solidFill>
                  <a:schemeClr val="accent2"/>
                </a:solidFill>
              </a:rPr>
              <a:t>TDS Effects on RCSD</a:t>
            </a:r>
            <a:br>
              <a:rPr lang="en-US" sz="2400" u="sng" dirty="0">
                <a:solidFill>
                  <a:schemeClr val="accent2"/>
                </a:solidFill>
                <a:effectLst>
                  <a:outerShdw blurRad="38100" dist="38100" dir="2700000" algn="tl">
                    <a:srgbClr val="000000">
                      <a:alpha val="43137"/>
                    </a:srgbClr>
                  </a:outerShdw>
                </a:effectLst>
              </a:rPr>
            </a:br>
            <a:endParaRPr lang="en-US" sz="2400" u="sng" dirty="0">
              <a:solidFill>
                <a:schemeClr val="accent2"/>
              </a:solidFill>
              <a:effectLst>
                <a:outerShdw blurRad="38100" dist="38100" dir="2700000" algn="tl">
                  <a:srgbClr val="000000">
                    <a:alpha val="43137"/>
                  </a:srgbClr>
                </a:outerShdw>
              </a:effectLst>
            </a:endParaRPr>
          </a:p>
        </p:txBody>
      </p:sp>
      <p:sp>
        <p:nvSpPr>
          <p:cNvPr id="4" name="Content Placeholder 3">
            <a:extLst>
              <a:ext uri="{FF2B5EF4-FFF2-40B4-BE49-F238E27FC236}">
                <a16:creationId xmlns:a16="http://schemas.microsoft.com/office/drawing/2014/main" id="{5F5EC8F0-4F2D-67FB-7F6B-2C85C6C14651}"/>
              </a:ext>
            </a:extLst>
          </p:cNvPr>
          <p:cNvSpPr>
            <a:spLocks noGrp="1"/>
          </p:cNvSpPr>
          <p:nvPr>
            <p:ph idx="1"/>
          </p:nvPr>
        </p:nvSpPr>
        <p:spPr>
          <a:xfrm>
            <a:off x="152400" y="1752600"/>
            <a:ext cx="8915400" cy="5029200"/>
          </a:xfrm>
        </p:spPr>
        <p:txBody>
          <a:bodyPr/>
          <a:lstStyle/>
          <a:p>
            <a:pPr>
              <a:buFont typeface="Arial" panose="020B0604020202020204" pitchFamily="34" charset="0"/>
              <a:buChar char="•"/>
            </a:pPr>
            <a:r>
              <a:rPr lang="en-US" sz="2000" dirty="0">
                <a:solidFill>
                  <a:schemeClr val="accent2"/>
                </a:solidFill>
                <a:ea typeface="Times New Roman" panose="02020603050405020304" pitchFamily="18" charset="0"/>
              </a:rPr>
              <a:t>City of Riverside holds all regulatory permits, specifically:</a:t>
            </a:r>
          </a:p>
          <a:p>
            <a:pPr>
              <a:buFont typeface="Arial" panose="020B0604020202020204" pitchFamily="34" charset="0"/>
              <a:buChar char="•"/>
            </a:pPr>
            <a:endParaRPr lang="en-US" sz="2000" dirty="0">
              <a:solidFill>
                <a:schemeClr val="accent2"/>
              </a:solidFill>
              <a:ea typeface="Times New Roman" panose="02020603050405020304" pitchFamily="18" charset="0"/>
            </a:endParaRPr>
          </a:p>
          <a:p>
            <a:pPr lvl="1">
              <a:buFont typeface="Arial" panose="020B0604020202020204" pitchFamily="34" charset="0"/>
              <a:buChar char="•"/>
            </a:pPr>
            <a:r>
              <a:rPr lang="en-US" sz="1800" dirty="0">
                <a:solidFill>
                  <a:schemeClr val="accent2"/>
                </a:solidFill>
                <a:ea typeface="Times New Roman" panose="02020603050405020304" pitchFamily="18" charset="0"/>
              </a:rPr>
              <a:t>National Pollutant Discharge Elimination System (NDPES) No. CA0105350</a:t>
            </a:r>
          </a:p>
          <a:p>
            <a:pPr lvl="2">
              <a:buFont typeface="Arial" panose="020B0604020202020204" pitchFamily="34" charset="0"/>
              <a:buChar char="•"/>
            </a:pPr>
            <a:r>
              <a:rPr lang="en-US" sz="1800" dirty="0">
                <a:solidFill>
                  <a:schemeClr val="accent2"/>
                </a:solidFill>
                <a:ea typeface="Times New Roman" panose="02020603050405020304" pitchFamily="18" charset="0"/>
              </a:rPr>
              <a:t>Maximum TDS: 650 mg/l (RCSD ~787 mg/l)</a:t>
            </a:r>
          </a:p>
          <a:p>
            <a:pPr lvl="2">
              <a:buFont typeface="Arial" panose="020B0604020202020204" pitchFamily="34" charset="0"/>
              <a:buChar char="•"/>
            </a:pPr>
            <a:r>
              <a:rPr lang="en-US" sz="1800" dirty="0">
                <a:solidFill>
                  <a:schemeClr val="accent2"/>
                </a:solidFill>
                <a:ea typeface="Times New Roman" panose="02020603050405020304" pitchFamily="18" charset="0"/>
              </a:rPr>
              <a:t>Based on 12-month averaging</a:t>
            </a:r>
          </a:p>
          <a:p>
            <a:pPr lvl="2">
              <a:buFont typeface="Arial" panose="020B0604020202020204" pitchFamily="34" charset="0"/>
              <a:buChar char="•"/>
            </a:pPr>
            <a:r>
              <a:rPr lang="en-US" sz="1800" dirty="0">
                <a:solidFill>
                  <a:schemeClr val="accent2"/>
                </a:solidFill>
                <a:ea typeface="Times New Roman" panose="02020603050405020304" pitchFamily="18" charset="0"/>
              </a:rPr>
              <a:t>Year: 2013</a:t>
            </a:r>
          </a:p>
          <a:p>
            <a:pPr lvl="2">
              <a:buFont typeface="Arial" panose="020B0604020202020204" pitchFamily="34" charset="0"/>
              <a:buChar char="•"/>
            </a:pPr>
            <a:endParaRPr lang="en-US" sz="1800" dirty="0">
              <a:solidFill>
                <a:schemeClr val="accent2"/>
              </a:solidFill>
              <a:ea typeface="Times New Roman" panose="02020603050405020304" pitchFamily="18" charset="0"/>
            </a:endParaRPr>
          </a:p>
          <a:p>
            <a:pPr lvl="2">
              <a:buFont typeface="Arial" panose="020B0604020202020204" pitchFamily="34" charset="0"/>
              <a:buChar char="•"/>
            </a:pPr>
            <a:r>
              <a:rPr lang="en-US" sz="1800" dirty="0">
                <a:solidFill>
                  <a:schemeClr val="accent2"/>
                </a:solidFill>
                <a:ea typeface="Times New Roman" panose="02020603050405020304" pitchFamily="18" charset="0"/>
              </a:rPr>
              <a:t>Note: The City of Riverside is working on a new permit with a focus to change the 12-month averaging to 5, 10, 15, or 20 years. Riverside expects to have the permit soon.</a:t>
            </a:r>
          </a:p>
          <a:p>
            <a:pPr lvl="2">
              <a:buFont typeface="Arial" panose="020B0604020202020204" pitchFamily="34" charset="0"/>
              <a:buChar char="•"/>
            </a:pPr>
            <a:endParaRPr lang="en-US" sz="1800" dirty="0">
              <a:solidFill>
                <a:schemeClr val="accent2"/>
              </a:solidFill>
              <a:ea typeface="Times New Roman" panose="02020603050405020304" pitchFamily="18" charset="0"/>
            </a:endParaRPr>
          </a:p>
          <a:p>
            <a:pPr>
              <a:buFont typeface="Arial" panose="020B0604020202020204" pitchFamily="34" charset="0"/>
              <a:buChar char="•"/>
            </a:pPr>
            <a:r>
              <a:rPr lang="en-US" sz="2000" dirty="0">
                <a:solidFill>
                  <a:schemeClr val="accent2"/>
                </a:solidFill>
                <a:ea typeface="Times New Roman" panose="02020603050405020304" pitchFamily="18" charset="0"/>
              </a:rPr>
              <a:t>Current plant-wide compliance: ~600 mg/l (as the District contributes only 6-8% of the total flow, the District benefits from TDS capacity generated by other partners)	</a:t>
            </a:r>
            <a:br>
              <a:rPr lang="en-US" sz="2000" dirty="0">
                <a:solidFill>
                  <a:schemeClr val="accent2"/>
                </a:solidFill>
                <a:ea typeface="Times New Roman" panose="02020603050405020304" pitchFamily="18" charset="0"/>
              </a:rPr>
            </a:br>
            <a:endParaRPr lang="en-US" sz="2000" dirty="0">
              <a:solidFill>
                <a:schemeClr val="accent2"/>
              </a:solidFill>
              <a:ea typeface="Times New Roman" panose="02020603050405020304" pitchFamily="18" charset="0"/>
            </a:endParaRPr>
          </a:p>
          <a:p>
            <a:pPr lvl="1">
              <a:buFont typeface="Arial" panose="020B0604020202020204" pitchFamily="34" charset="0"/>
              <a:buChar char="•"/>
            </a:pPr>
            <a:endParaRPr lang="en-US" sz="2400" dirty="0">
              <a:solidFill>
                <a:schemeClr val="accent2"/>
              </a:solidFill>
              <a:ea typeface="Times New Roman" panose="02020603050405020304" pitchFamily="18" charset="0"/>
            </a:endParaRPr>
          </a:p>
          <a:p>
            <a:pPr lvl="2">
              <a:buFont typeface="Arial" panose="020B0604020202020204" pitchFamily="34" charset="0"/>
              <a:buChar char="•"/>
            </a:pPr>
            <a:endParaRPr lang="en-US" sz="2000" dirty="0">
              <a:solidFill>
                <a:schemeClr val="accent2"/>
              </a:solidFill>
              <a:ea typeface="Times New Roman" panose="02020603050405020304" pitchFamily="18" charset="0"/>
            </a:endParaRPr>
          </a:p>
          <a:p>
            <a:pPr marL="0" indent="0">
              <a:buNone/>
            </a:pPr>
            <a:endParaRPr lang="en-US" sz="2000" dirty="0">
              <a:solidFill>
                <a:schemeClr val="accent2"/>
              </a:solidFill>
              <a:ea typeface="Times New Roman" panose="02020603050405020304" pitchFamily="18" charset="0"/>
            </a:endParaRPr>
          </a:p>
          <a:p>
            <a:pPr>
              <a:buFont typeface="Arial" panose="020B0604020202020204" pitchFamily="34" charset="0"/>
              <a:buChar char="•"/>
            </a:pPr>
            <a:endParaRPr lang="en-US" sz="2000" dirty="0">
              <a:solidFill>
                <a:schemeClr val="accent2"/>
              </a:solidFill>
              <a:ea typeface="Times New Roman" panose="02020603050405020304" pitchFamily="18" charset="0"/>
            </a:endParaRPr>
          </a:p>
          <a:p>
            <a:pPr lvl="2">
              <a:buFont typeface="Arial" panose="020B0604020202020204" pitchFamily="34" charset="0"/>
              <a:buChar char="•"/>
            </a:pPr>
            <a:endParaRPr lang="en-US" sz="1200" dirty="0">
              <a:solidFill>
                <a:schemeClr val="accent2"/>
              </a:solidFill>
              <a:ea typeface="Times New Roman" panose="02020603050405020304" pitchFamily="18" charset="0"/>
            </a:endParaRPr>
          </a:p>
          <a:p>
            <a:pPr lvl="2">
              <a:buFont typeface="Arial" panose="020B0604020202020204" pitchFamily="34" charset="0"/>
              <a:buChar char="•"/>
            </a:pPr>
            <a:endParaRPr lang="en-US" sz="100" dirty="0">
              <a:solidFill>
                <a:schemeClr val="accent2"/>
              </a:solidFill>
              <a:ea typeface="Times New Roman" panose="02020603050405020304" pitchFamily="18" charset="0"/>
            </a:endParaRPr>
          </a:p>
          <a:p>
            <a:pPr lvl="2">
              <a:buFont typeface="Arial" panose="020B0604020202020204" pitchFamily="34" charset="0"/>
              <a:buChar char="•"/>
            </a:pPr>
            <a:endParaRPr lang="en-US" sz="1600" dirty="0">
              <a:solidFill>
                <a:schemeClr val="accent2"/>
              </a:solidFill>
              <a:ea typeface="Times New Roman" panose="02020603050405020304" pitchFamily="18" charset="0"/>
            </a:endParaRPr>
          </a:p>
          <a:p>
            <a:pPr marL="914400" lvl="2" indent="0">
              <a:buNone/>
            </a:pPr>
            <a:endParaRPr lang="en-US" sz="1400" dirty="0">
              <a:solidFill>
                <a:schemeClr val="accent2"/>
              </a:solidFill>
              <a:ea typeface="Times New Roman" panose="02020603050405020304" pitchFamily="18" charset="0"/>
            </a:endParaRPr>
          </a:p>
          <a:p>
            <a:pPr marL="914400" lvl="2" indent="0" defTabSz="571500">
              <a:buNone/>
            </a:pPr>
            <a:endParaRPr lang="en-US" sz="1600" dirty="0">
              <a:solidFill>
                <a:schemeClr val="accent2"/>
              </a:solidFill>
            </a:endParaRPr>
          </a:p>
          <a:p>
            <a:pPr marL="457200" lvl="1" indent="0">
              <a:buNone/>
            </a:pPr>
            <a:r>
              <a:rPr lang="en-US" sz="1600" dirty="0">
                <a:solidFill>
                  <a:schemeClr val="accent2"/>
                </a:solidFill>
              </a:rPr>
              <a:t>	</a:t>
            </a:r>
          </a:p>
          <a:p>
            <a:pPr lvl="1">
              <a:buFont typeface="Arial" panose="020B0604020202020204" pitchFamily="34" charset="0"/>
              <a:buChar char="•"/>
            </a:pPr>
            <a:endParaRPr lang="en-US" sz="1400" dirty="0">
              <a:solidFill>
                <a:schemeClr val="accent2"/>
              </a:solidFill>
            </a:endParaRPr>
          </a:p>
          <a:p>
            <a:pPr marL="0" indent="0">
              <a:buNone/>
            </a:pPr>
            <a:endParaRPr lang="en-US" sz="1800" dirty="0">
              <a:solidFill>
                <a:schemeClr val="accent2"/>
              </a:solidFill>
              <a:ea typeface="Times New Roman" panose="02020603050405020304" pitchFamily="18" charset="0"/>
            </a:endParaRPr>
          </a:p>
        </p:txBody>
      </p:sp>
      <p:sp>
        <p:nvSpPr>
          <p:cNvPr id="3" name="Slide Number Placeholder 2">
            <a:extLst>
              <a:ext uri="{FF2B5EF4-FFF2-40B4-BE49-F238E27FC236}">
                <a16:creationId xmlns:a16="http://schemas.microsoft.com/office/drawing/2014/main" id="{ECB96215-2813-A3EF-D6FA-677DB55FD7B4}"/>
              </a:ext>
            </a:extLst>
          </p:cNvPr>
          <p:cNvSpPr>
            <a:spLocks noGrp="1"/>
          </p:cNvSpPr>
          <p:nvPr>
            <p:ph type="sldNum" sz="quarter" idx="4"/>
          </p:nvPr>
        </p:nvSpPr>
        <p:spPr/>
        <p:txBody>
          <a:bodyPr/>
          <a:lstStyle/>
          <a:p>
            <a:fld id="{05F10A6A-6FF3-4C95-9872-E7DC035CC0AC}" type="slidenum">
              <a:rPr lang="en-US" smtClean="0"/>
              <a:pPr/>
              <a:t>5</a:t>
            </a:fld>
            <a:endParaRPr lang="en-US" dirty="0"/>
          </a:p>
        </p:txBody>
      </p:sp>
    </p:spTree>
    <p:extLst>
      <p:ext uri="{BB962C8B-B14F-4D97-AF65-F5344CB8AC3E}">
        <p14:creationId xmlns:p14="http://schemas.microsoft.com/office/powerpoint/2010/main" val="17858114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575A8A-C1FE-DA30-9AA7-97284A2DD1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029C828-CC10-A20C-0777-CC2AE05D287F}"/>
              </a:ext>
            </a:extLst>
          </p:cNvPr>
          <p:cNvSpPr>
            <a:spLocks noGrp="1"/>
          </p:cNvSpPr>
          <p:nvPr>
            <p:ph type="title"/>
          </p:nvPr>
        </p:nvSpPr>
        <p:spPr>
          <a:xfrm>
            <a:off x="76200" y="1066800"/>
            <a:ext cx="8915400" cy="685800"/>
          </a:xfrm>
        </p:spPr>
        <p:txBody>
          <a:bodyPr/>
          <a:lstStyle/>
          <a:p>
            <a:r>
              <a:rPr lang="en-US" sz="2400" b="1" dirty="0">
                <a:solidFill>
                  <a:schemeClr val="accent2"/>
                </a:solidFill>
              </a:rPr>
              <a:t>TDS Effects on RCSD</a:t>
            </a:r>
            <a:br>
              <a:rPr lang="en-US" sz="2400" u="sng" dirty="0">
                <a:solidFill>
                  <a:schemeClr val="accent2"/>
                </a:solidFill>
                <a:effectLst>
                  <a:outerShdw blurRad="38100" dist="38100" dir="2700000" algn="tl">
                    <a:srgbClr val="000000">
                      <a:alpha val="43137"/>
                    </a:srgbClr>
                  </a:outerShdw>
                </a:effectLst>
              </a:rPr>
            </a:br>
            <a:endParaRPr lang="en-US" sz="2400" u="sng" dirty="0">
              <a:solidFill>
                <a:schemeClr val="accent2"/>
              </a:solidFill>
              <a:effectLst>
                <a:outerShdw blurRad="38100" dist="38100" dir="2700000" algn="tl">
                  <a:srgbClr val="000000">
                    <a:alpha val="43137"/>
                  </a:srgbClr>
                </a:outerShdw>
              </a:effectLst>
            </a:endParaRPr>
          </a:p>
        </p:txBody>
      </p:sp>
      <p:sp>
        <p:nvSpPr>
          <p:cNvPr id="4" name="Content Placeholder 3">
            <a:extLst>
              <a:ext uri="{FF2B5EF4-FFF2-40B4-BE49-F238E27FC236}">
                <a16:creationId xmlns:a16="http://schemas.microsoft.com/office/drawing/2014/main" id="{A517D32F-BA08-B78F-3359-8A5A412834F0}"/>
              </a:ext>
            </a:extLst>
          </p:cNvPr>
          <p:cNvSpPr>
            <a:spLocks noGrp="1"/>
          </p:cNvSpPr>
          <p:nvPr>
            <p:ph idx="1"/>
          </p:nvPr>
        </p:nvSpPr>
        <p:spPr>
          <a:xfrm>
            <a:off x="152400" y="1752600"/>
            <a:ext cx="8915400" cy="5029200"/>
          </a:xfrm>
        </p:spPr>
        <p:txBody>
          <a:bodyPr/>
          <a:lstStyle/>
          <a:p>
            <a:pPr>
              <a:buFont typeface="Arial" panose="020B0604020202020204" pitchFamily="34" charset="0"/>
              <a:buChar char="•"/>
            </a:pPr>
            <a:r>
              <a:rPr lang="en-US" sz="2000" dirty="0">
                <a:solidFill>
                  <a:schemeClr val="accent2"/>
                </a:solidFill>
                <a:ea typeface="Times New Roman" panose="02020603050405020304" pitchFamily="18" charset="0"/>
              </a:rPr>
              <a:t>Why this matters?</a:t>
            </a:r>
          </a:p>
          <a:p>
            <a:pPr>
              <a:buFont typeface="Arial" panose="020B0604020202020204" pitchFamily="34" charset="0"/>
              <a:buChar char="•"/>
            </a:pPr>
            <a:endParaRPr lang="en-US" sz="2000" dirty="0">
              <a:solidFill>
                <a:schemeClr val="accent2"/>
              </a:solidFill>
              <a:ea typeface="Times New Roman" panose="02020603050405020304" pitchFamily="18" charset="0"/>
            </a:endParaRPr>
          </a:p>
          <a:p>
            <a:pPr lvl="1">
              <a:buFont typeface="Arial" panose="020B0604020202020204" pitchFamily="34" charset="0"/>
              <a:buChar char="•"/>
            </a:pPr>
            <a:r>
              <a:rPr lang="en-US" sz="1800" dirty="0">
                <a:solidFill>
                  <a:schemeClr val="accent2"/>
                </a:solidFill>
                <a:ea typeface="Times New Roman" panose="02020603050405020304" pitchFamily="18" charset="0"/>
              </a:rPr>
              <a:t>Partners should be independently compliant with regulatory permits (language per existing agreements) </a:t>
            </a:r>
          </a:p>
          <a:p>
            <a:pPr lvl="1">
              <a:buFont typeface="Arial" panose="020B0604020202020204" pitchFamily="34" charset="0"/>
              <a:buChar char="•"/>
            </a:pPr>
            <a:endParaRPr lang="en-US" sz="1800" dirty="0">
              <a:solidFill>
                <a:schemeClr val="accent2"/>
              </a:solidFill>
              <a:ea typeface="Times New Roman" panose="02020603050405020304" pitchFamily="18" charset="0"/>
            </a:endParaRPr>
          </a:p>
          <a:p>
            <a:pPr lvl="2">
              <a:buFont typeface="Arial" panose="020B0604020202020204" pitchFamily="34" charset="0"/>
              <a:buChar char="•"/>
            </a:pPr>
            <a:r>
              <a:rPr lang="en-US" sz="1800" dirty="0">
                <a:solidFill>
                  <a:schemeClr val="accent2"/>
                </a:solidFill>
                <a:ea typeface="Times New Roman" panose="02020603050405020304" pitchFamily="18" charset="0"/>
              </a:rPr>
              <a:t>i.e., RCSD should independently comply with 650 mg/l</a:t>
            </a:r>
          </a:p>
          <a:p>
            <a:pPr lvl="1">
              <a:buFont typeface="Arial" panose="020B0604020202020204" pitchFamily="34" charset="0"/>
              <a:buChar char="•"/>
            </a:pPr>
            <a:endParaRPr lang="en-US" sz="1800" dirty="0">
              <a:solidFill>
                <a:schemeClr val="accent2"/>
              </a:solidFill>
              <a:ea typeface="Times New Roman" panose="02020603050405020304" pitchFamily="18" charset="0"/>
            </a:endParaRPr>
          </a:p>
          <a:p>
            <a:pPr lvl="1">
              <a:buFont typeface="Arial" panose="020B0604020202020204" pitchFamily="34" charset="0"/>
              <a:buChar char="•"/>
            </a:pPr>
            <a:r>
              <a:rPr lang="en-US" sz="1800" dirty="0">
                <a:solidFill>
                  <a:schemeClr val="accent2"/>
                </a:solidFill>
                <a:ea typeface="Times New Roman" panose="02020603050405020304" pitchFamily="18" charset="0"/>
              </a:rPr>
              <a:t>Existing litigation with City of Riverside</a:t>
            </a:r>
          </a:p>
          <a:p>
            <a:pPr lvl="1">
              <a:buFont typeface="Arial" panose="020B0604020202020204" pitchFamily="34" charset="0"/>
              <a:buChar char="•"/>
            </a:pPr>
            <a:endParaRPr lang="en-US" sz="1800" dirty="0">
              <a:solidFill>
                <a:schemeClr val="accent2"/>
              </a:solidFill>
              <a:ea typeface="Times New Roman" panose="02020603050405020304" pitchFamily="18" charset="0"/>
            </a:endParaRPr>
          </a:p>
          <a:p>
            <a:pPr lvl="2">
              <a:buFont typeface="Arial" panose="020B0604020202020204" pitchFamily="34" charset="0"/>
              <a:buChar char="•"/>
            </a:pPr>
            <a:r>
              <a:rPr lang="en-US" sz="1800" dirty="0">
                <a:solidFill>
                  <a:schemeClr val="accent2"/>
                </a:solidFill>
                <a:ea typeface="Times New Roman" panose="02020603050405020304" pitchFamily="18" charset="0"/>
              </a:rPr>
              <a:t>Objection to Rio Vista annexation</a:t>
            </a:r>
            <a:br>
              <a:rPr lang="en-US" sz="1200" dirty="0">
                <a:solidFill>
                  <a:schemeClr val="accent2"/>
                </a:solidFill>
                <a:ea typeface="Times New Roman" panose="02020603050405020304" pitchFamily="18" charset="0"/>
              </a:rPr>
            </a:br>
            <a:endParaRPr lang="en-US" sz="1200" dirty="0">
              <a:solidFill>
                <a:schemeClr val="accent2"/>
              </a:solidFill>
              <a:ea typeface="Times New Roman" panose="02020603050405020304" pitchFamily="18" charset="0"/>
            </a:endParaRPr>
          </a:p>
          <a:p>
            <a:pPr lvl="1">
              <a:buFont typeface="Arial" panose="020B0604020202020204" pitchFamily="34" charset="0"/>
              <a:buChar char="•"/>
            </a:pPr>
            <a:endParaRPr lang="en-US" sz="2400" dirty="0">
              <a:solidFill>
                <a:schemeClr val="accent2"/>
              </a:solidFill>
              <a:ea typeface="Times New Roman" panose="02020603050405020304" pitchFamily="18" charset="0"/>
            </a:endParaRPr>
          </a:p>
          <a:p>
            <a:pPr lvl="2">
              <a:buFont typeface="Arial" panose="020B0604020202020204" pitchFamily="34" charset="0"/>
              <a:buChar char="•"/>
            </a:pPr>
            <a:endParaRPr lang="en-US" sz="2000" dirty="0">
              <a:solidFill>
                <a:schemeClr val="accent2"/>
              </a:solidFill>
              <a:ea typeface="Times New Roman" panose="02020603050405020304" pitchFamily="18" charset="0"/>
            </a:endParaRPr>
          </a:p>
          <a:p>
            <a:pPr marL="0" indent="0">
              <a:buNone/>
            </a:pPr>
            <a:endParaRPr lang="en-US" sz="2000" dirty="0">
              <a:solidFill>
                <a:schemeClr val="accent2"/>
              </a:solidFill>
              <a:ea typeface="Times New Roman" panose="02020603050405020304" pitchFamily="18" charset="0"/>
            </a:endParaRPr>
          </a:p>
          <a:p>
            <a:pPr>
              <a:buFont typeface="Arial" panose="020B0604020202020204" pitchFamily="34" charset="0"/>
              <a:buChar char="•"/>
            </a:pPr>
            <a:endParaRPr lang="en-US" sz="2000" dirty="0">
              <a:solidFill>
                <a:schemeClr val="accent2"/>
              </a:solidFill>
              <a:ea typeface="Times New Roman" panose="02020603050405020304" pitchFamily="18" charset="0"/>
            </a:endParaRPr>
          </a:p>
          <a:p>
            <a:pPr lvl="2">
              <a:buFont typeface="Arial" panose="020B0604020202020204" pitchFamily="34" charset="0"/>
              <a:buChar char="•"/>
            </a:pPr>
            <a:endParaRPr lang="en-US" sz="1200" dirty="0">
              <a:solidFill>
                <a:schemeClr val="accent2"/>
              </a:solidFill>
              <a:ea typeface="Times New Roman" panose="02020603050405020304" pitchFamily="18" charset="0"/>
            </a:endParaRPr>
          </a:p>
          <a:p>
            <a:pPr lvl="2">
              <a:buFont typeface="Arial" panose="020B0604020202020204" pitchFamily="34" charset="0"/>
              <a:buChar char="•"/>
            </a:pPr>
            <a:endParaRPr lang="en-US" sz="100" dirty="0">
              <a:solidFill>
                <a:schemeClr val="accent2"/>
              </a:solidFill>
              <a:ea typeface="Times New Roman" panose="02020603050405020304" pitchFamily="18" charset="0"/>
            </a:endParaRPr>
          </a:p>
          <a:p>
            <a:pPr lvl="2">
              <a:buFont typeface="Arial" panose="020B0604020202020204" pitchFamily="34" charset="0"/>
              <a:buChar char="•"/>
            </a:pPr>
            <a:endParaRPr lang="en-US" sz="1600" dirty="0">
              <a:solidFill>
                <a:schemeClr val="accent2"/>
              </a:solidFill>
              <a:ea typeface="Times New Roman" panose="02020603050405020304" pitchFamily="18" charset="0"/>
            </a:endParaRPr>
          </a:p>
          <a:p>
            <a:pPr marL="914400" lvl="2" indent="0">
              <a:buNone/>
            </a:pPr>
            <a:endParaRPr lang="en-US" sz="1400" dirty="0">
              <a:solidFill>
                <a:schemeClr val="accent2"/>
              </a:solidFill>
              <a:ea typeface="Times New Roman" panose="02020603050405020304" pitchFamily="18" charset="0"/>
            </a:endParaRPr>
          </a:p>
          <a:p>
            <a:pPr marL="914400" lvl="2" indent="0" defTabSz="571500">
              <a:buNone/>
            </a:pPr>
            <a:endParaRPr lang="en-US" sz="1600" dirty="0">
              <a:solidFill>
                <a:schemeClr val="accent2"/>
              </a:solidFill>
            </a:endParaRPr>
          </a:p>
          <a:p>
            <a:pPr marL="457200" lvl="1" indent="0">
              <a:buNone/>
            </a:pPr>
            <a:r>
              <a:rPr lang="en-US" sz="1600" dirty="0">
                <a:solidFill>
                  <a:schemeClr val="accent2"/>
                </a:solidFill>
              </a:rPr>
              <a:t>	</a:t>
            </a:r>
          </a:p>
          <a:p>
            <a:pPr lvl="1">
              <a:buFont typeface="Arial" panose="020B0604020202020204" pitchFamily="34" charset="0"/>
              <a:buChar char="•"/>
            </a:pPr>
            <a:endParaRPr lang="en-US" sz="1400" dirty="0">
              <a:solidFill>
                <a:schemeClr val="accent2"/>
              </a:solidFill>
            </a:endParaRPr>
          </a:p>
          <a:p>
            <a:pPr marL="0" indent="0">
              <a:buNone/>
            </a:pPr>
            <a:endParaRPr lang="en-US" sz="1800" dirty="0">
              <a:solidFill>
                <a:schemeClr val="accent2"/>
              </a:solidFill>
              <a:ea typeface="Times New Roman" panose="02020603050405020304" pitchFamily="18" charset="0"/>
            </a:endParaRPr>
          </a:p>
        </p:txBody>
      </p:sp>
      <p:sp>
        <p:nvSpPr>
          <p:cNvPr id="3" name="Slide Number Placeholder 2">
            <a:extLst>
              <a:ext uri="{FF2B5EF4-FFF2-40B4-BE49-F238E27FC236}">
                <a16:creationId xmlns:a16="http://schemas.microsoft.com/office/drawing/2014/main" id="{F10BC3B4-46B9-F453-54AE-3CCECEB6D509}"/>
              </a:ext>
            </a:extLst>
          </p:cNvPr>
          <p:cNvSpPr>
            <a:spLocks noGrp="1"/>
          </p:cNvSpPr>
          <p:nvPr>
            <p:ph type="sldNum" sz="quarter" idx="4"/>
          </p:nvPr>
        </p:nvSpPr>
        <p:spPr/>
        <p:txBody>
          <a:bodyPr/>
          <a:lstStyle/>
          <a:p>
            <a:fld id="{05F10A6A-6FF3-4C95-9872-E7DC035CC0AC}" type="slidenum">
              <a:rPr lang="en-US" smtClean="0"/>
              <a:pPr/>
              <a:t>6</a:t>
            </a:fld>
            <a:endParaRPr lang="en-US" dirty="0"/>
          </a:p>
        </p:txBody>
      </p:sp>
    </p:spTree>
    <p:extLst>
      <p:ext uri="{BB962C8B-B14F-4D97-AF65-F5344CB8AC3E}">
        <p14:creationId xmlns:p14="http://schemas.microsoft.com/office/powerpoint/2010/main" val="41954764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A12587-5808-39A7-459D-6CFF5E3116E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C97F624-AB16-4896-FF9B-AD9D5615BCE4}"/>
              </a:ext>
            </a:extLst>
          </p:cNvPr>
          <p:cNvSpPr>
            <a:spLocks noGrp="1"/>
          </p:cNvSpPr>
          <p:nvPr>
            <p:ph type="title"/>
          </p:nvPr>
        </p:nvSpPr>
        <p:spPr>
          <a:xfrm>
            <a:off x="76200" y="1066800"/>
            <a:ext cx="8915400" cy="685800"/>
          </a:xfrm>
        </p:spPr>
        <p:txBody>
          <a:bodyPr/>
          <a:lstStyle/>
          <a:p>
            <a:r>
              <a:rPr lang="en-US" sz="2400" b="1" dirty="0">
                <a:solidFill>
                  <a:schemeClr val="accent2"/>
                </a:solidFill>
              </a:rPr>
              <a:t>Rio Vista Specific Plan</a:t>
            </a:r>
            <a:br>
              <a:rPr lang="en-US" sz="2400" u="sng" dirty="0">
                <a:solidFill>
                  <a:schemeClr val="accent2"/>
                </a:solidFill>
                <a:effectLst>
                  <a:outerShdw blurRad="38100" dist="38100" dir="2700000" algn="tl">
                    <a:srgbClr val="000000">
                      <a:alpha val="43137"/>
                    </a:srgbClr>
                  </a:outerShdw>
                </a:effectLst>
              </a:rPr>
            </a:br>
            <a:endParaRPr lang="en-US" sz="2400" u="sng" dirty="0">
              <a:solidFill>
                <a:schemeClr val="accent2"/>
              </a:solidFill>
              <a:effectLst>
                <a:outerShdw blurRad="38100" dist="38100" dir="2700000" algn="tl">
                  <a:srgbClr val="000000">
                    <a:alpha val="43137"/>
                  </a:srgbClr>
                </a:outerShdw>
              </a:effectLst>
            </a:endParaRPr>
          </a:p>
        </p:txBody>
      </p:sp>
      <p:sp>
        <p:nvSpPr>
          <p:cNvPr id="4" name="Content Placeholder 3">
            <a:extLst>
              <a:ext uri="{FF2B5EF4-FFF2-40B4-BE49-F238E27FC236}">
                <a16:creationId xmlns:a16="http://schemas.microsoft.com/office/drawing/2014/main" id="{A21B8614-F0B6-2429-AAC4-77274660190C}"/>
              </a:ext>
            </a:extLst>
          </p:cNvPr>
          <p:cNvSpPr>
            <a:spLocks noGrp="1"/>
          </p:cNvSpPr>
          <p:nvPr>
            <p:ph idx="1"/>
          </p:nvPr>
        </p:nvSpPr>
        <p:spPr>
          <a:xfrm>
            <a:off x="152400" y="1752600"/>
            <a:ext cx="4648200" cy="4968875"/>
          </a:xfrm>
        </p:spPr>
        <p:txBody>
          <a:bodyPr/>
          <a:lstStyle/>
          <a:p>
            <a:pPr>
              <a:buFont typeface="Arial" panose="020B0604020202020204" pitchFamily="34" charset="0"/>
              <a:buChar char="•"/>
            </a:pPr>
            <a:r>
              <a:rPr lang="en-US" sz="2000" dirty="0">
                <a:solidFill>
                  <a:schemeClr val="accent2"/>
                </a:solidFill>
                <a:ea typeface="Times New Roman" panose="02020603050405020304" pitchFamily="18" charset="0"/>
              </a:rPr>
              <a:t>Mixed land use master planned facility consisting of:</a:t>
            </a:r>
          </a:p>
          <a:p>
            <a:pPr>
              <a:buFont typeface="Arial" panose="020B0604020202020204" pitchFamily="34" charset="0"/>
              <a:buChar char="•"/>
            </a:pPr>
            <a:endParaRPr lang="en-US" sz="2000" dirty="0">
              <a:solidFill>
                <a:schemeClr val="accent2"/>
              </a:solidFill>
              <a:ea typeface="Times New Roman" panose="02020603050405020304" pitchFamily="18" charset="0"/>
            </a:endParaRPr>
          </a:p>
          <a:p>
            <a:pPr lvl="1">
              <a:buFont typeface="Arial" panose="020B0604020202020204" pitchFamily="34" charset="0"/>
              <a:buChar char="•"/>
            </a:pPr>
            <a:r>
              <a:rPr lang="en-US" sz="1800" dirty="0">
                <a:solidFill>
                  <a:schemeClr val="accent2"/>
                </a:solidFill>
                <a:ea typeface="Times New Roman" panose="02020603050405020304" pitchFamily="18" charset="0"/>
              </a:rPr>
              <a:t>1,697 residential units</a:t>
            </a:r>
          </a:p>
          <a:p>
            <a:pPr lvl="1">
              <a:buFont typeface="Arial" panose="020B0604020202020204" pitchFamily="34" charset="0"/>
              <a:buChar char="•"/>
            </a:pPr>
            <a:r>
              <a:rPr lang="en-US" sz="1800" dirty="0">
                <a:solidFill>
                  <a:schemeClr val="accent2"/>
                </a:solidFill>
                <a:ea typeface="Times New Roman" panose="02020603050405020304" pitchFamily="18" charset="0"/>
              </a:rPr>
              <a:t>1.2 million sq. ft. light industrial</a:t>
            </a:r>
          </a:p>
          <a:p>
            <a:pPr lvl="1">
              <a:buFont typeface="Arial" panose="020B0604020202020204" pitchFamily="34" charset="0"/>
              <a:buChar char="•"/>
            </a:pPr>
            <a:r>
              <a:rPr lang="en-US" sz="1800" dirty="0">
                <a:solidFill>
                  <a:schemeClr val="accent2"/>
                </a:solidFill>
                <a:ea typeface="Times New Roman" panose="02020603050405020304" pitchFamily="18" charset="0"/>
              </a:rPr>
              <a:t>1.4 million sq. ft. business park</a:t>
            </a:r>
          </a:p>
          <a:p>
            <a:pPr lvl="1">
              <a:buFont typeface="Arial" panose="020B0604020202020204" pitchFamily="34" charset="0"/>
              <a:buChar char="•"/>
            </a:pPr>
            <a:r>
              <a:rPr lang="en-US" sz="1800" dirty="0">
                <a:solidFill>
                  <a:schemeClr val="accent2"/>
                </a:solidFill>
                <a:ea typeface="Times New Roman" panose="02020603050405020304" pitchFamily="18" charset="0"/>
              </a:rPr>
              <a:t>510 acres open space/infrastructure</a:t>
            </a:r>
          </a:p>
          <a:p>
            <a:pPr>
              <a:buFont typeface="Arial" panose="020B0604020202020204" pitchFamily="34" charset="0"/>
              <a:buChar char="•"/>
            </a:pPr>
            <a:endParaRPr lang="en-US" sz="2000" dirty="0">
              <a:solidFill>
                <a:schemeClr val="accent2"/>
              </a:solidFill>
              <a:ea typeface="Times New Roman" panose="02020603050405020304" pitchFamily="18" charset="0"/>
            </a:endParaRPr>
          </a:p>
          <a:p>
            <a:pPr>
              <a:buFont typeface="Arial" panose="020B0604020202020204" pitchFamily="34" charset="0"/>
              <a:buChar char="•"/>
            </a:pPr>
            <a:r>
              <a:rPr lang="en-US" sz="2000" dirty="0">
                <a:solidFill>
                  <a:schemeClr val="accent2"/>
                </a:solidFill>
                <a:ea typeface="Times New Roman" panose="02020603050405020304" pitchFamily="18" charset="0"/>
              </a:rPr>
              <a:t>RCSD impacts:</a:t>
            </a:r>
          </a:p>
          <a:p>
            <a:pPr lvl="1">
              <a:buFont typeface="Arial" panose="020B0604020202020204" pitchFamily="34" charset="0"/>
              <a:buChar char="•"/>
            </a:pPr>
            <a:r>
              <a:rPr lang="en-US" sz="1600" dirty="0">
                <a:solidFill>
                  <a:schemeClr val="accent2"/>
                </a:solidFill>
                <a:ea typeface="Times New Roman" panose="02020603050405020304" pitchFamily="18" charset="0"/>
              </a:rPr>
              <a:t>$22 million in capacity fees</a:t>
            </a:r>
          </a:p>
          <a:p>
            <a:pPr lvl="1">
              <a:buFont typeface="Arial" panose="020B0604020202020204" pitchFamily="34" charset="0"/>
              <a:buChar char="•"/>
            </a:pPr>
            <a:r>
              <a:rPr lang="en-US" sz="1600" dirty="0">
                <a:solidFill>
                  <a:schemeClr val="accent2"/>
                </a:solidFill>
                <a:ea typeface="Times New Roman" panose="02020603050405020304" pitchFamily="18" charset="0"/>
              </a:rPr>
              <a:t>$3.2 million in annual utility charges</a:t>
            </a:r>
          </a:p>
          <a:p>
            <a:pPr lvl="1">
              <a:buFont typeface="Arial" panose="020B0604020202020204" pitchFamily="34" charset="0"/>
              <a:buChar char="•"/>
            </a:pPr>
            <a:r>
              <a:rPr lang="en-US" sz="1600" dirty="0">
                <a:solidFill>
                  <a:schemeClr val="accent2"/>
                </a:solidFill>
                <a:ea typeface="Times New Roman" panose="02020603050405020304" pitchFamily="18" charset="0"/>
              </a:rPr>
              <a:t>$1.2 million in annual prop. tax revenues</a:t>
            </a:r>
          </a:p>
          <a:p>
            <a:pPr lvl="1">
              <a:buFont typeface="Arial" panose="020B0604020202020204" pitchFamily="34" charset="0"/>
              <a:buChar char="•"/>
            </a:pPr>
            <a:endParaRPr lang="en-US" sz="1600" dirty="0">
              <a:solidFill>
                <a:schemeClr val="accent2"/>
              </a:solidFill>
              <a:ea typeface="Times New Roman" panose="02020603050405020304" pitchFamily="18" charset="0"/>
            </a:endParaRPr>
          </a:p>
          <a:p>
            <a:pPr marL="457200" lvl="1" indent="0">
              <a:buNone/>
            </a:pPr>
            <a:r>
              <a:rPr lang="en-US" sz="1600" dirty="0">
                <a:solidFill>
                  <a:schemeClr val="accent2"/>
                </a:solidFill>
                <a:ea typeface="Times New Roman" panose="02020603050405020304" pitchFamily="18" charset="0"/>
              </a:rPr>
              <a:t>(based on current numbers which will increase over time)</a:t>
            </a:r>
          </a:p>
          <a:p>
            <a:pPr lvl="1">
              <a:buFont typeface="Arial" panose="020B0604020202020204" pitchFamily="34" charset="0"/>
              <a:buChar char="•"/>
            </a:pPr>
            <a:endParaRPr lang="en-US" sz="2400" dirty="0">
              <a:solidFill>
                <a:schemeClr val="accent2"/>
              </a:solidFill>
              <a:ea typeface="Times New Roman" panose="02020603050405020304" pitchFamily="18" charset="0"/>
            </a:endParaRPr>
          </a:p>
          <a:p>
            <a:pPr lvl="2">
              <a:buFont typeface="Arial" panose="020B0604020202020204" pitchFamily="34" charset="0"/>
              <a:buChar char="•"/>
            </a:pPr>
            <a:endParaRPr lang="en-US" sz="2000" dirty="0">
              <a:solidFill>
                <a:schemeClr val="accent2"/>
              </a:solidFill>
              <a:ea typeface="Times New Roman" panose="02020603050405020304" pitchFamily="18" charset="0"/>
            </a:endParaRPr>
          </a:p>
          <a:p>
            <a:pPr marL="0" indent="0">
              <a:buNone/>
            </a:pPr>
            <a:endParaRPr lang="en-US" sz="2000" dirty="0">
              <a:solidFill>
                <a:schemeClr val="accent2"/>
              </a:solidFill>
              <a:ea typeface="Times New Roman" panose="02020603050405020304" pitchFamily="18" charset="0"/>
            </a:endParaRPr>
          </a:p>
          <a:p>
            <a:pPr>
              <a:buFont typeface="Arial" panose="020B0604020202020204" pitchFamily="34" charset="0"/>
              <a:buChar char="•"/>
            </a:pPr>
            <a:endParaRPr lang="en-US" sz="2000" dirty="0">
              <a:solidFill>
                <a:schemeClr val="accent2"/>
              </a:solidFill>
              <a:ea typeface="Times New Roman" panose="02020603050405020304" pitchFamily="18" charset="0"/>
            </a:endParaRPr>
          </a:p>
          <a:p>
            <a:pPr lvl="2">
              <a:buFont typeface="Arial" panose="020B0604020202020204" pitchFamily="34" charset="0"/>
              <a:buChar char="•"/>
            </a:pPr>
            <a:endParaRPr lang="en-US" sz="1200" dirty="0">
              <a:solidFill>
                <a:schemeClr val="accent2"/>
              </a:solidFill>
              <a:ea typeface="Times New Roman" panose="02020603050405020304" pitchFamily="18" charset="0"/>
            </a:endParaRPr>
          </a:p>
          <a:p>
            <a:pPr lvl="2">
              <a:buFont typeface="Arial" panose="020B0604020202020204" pitchFamily="34" charset="0"/>
              <a:buChar char="•"/>
            </a:pPr>
            <a:endParaRPr lang="en-US" sz="100" dirty="0">
              <a:solidFill>
                <a:schemeClr val="accent2"/>
              </a:solidFill>
              <a:ea typeface="Times New Roman" panose="02020603050405020304" pitchFamily="18" charset="0"/>
            </a:endParaRPr>
          </a:p>
          <a:p>
            <a:pPr lvl="2">
              <a:buFont typeface="Arial" panose="020B0604020202020204" pitchFamily="34" charset="0"/>
              <a:buChar char="•"/>
            </a:pPr>
            <a:endParaRPr lang="en-US" sz="1600" dirty="0">
              <a:solidFill>
                <a:schemeClr val="accent2"/>
              </a:solidFill>
              <a:ea typeface="Times New Roman" panose="02020603050405020304" pitchFamily="18" charset="0"/>
            </a:endParaRPr>
          </a:p>
          <a:p>
            <a:pPr marL="914400" lvl="2" indent="0">
              <a:buNone/>
            </a:pPr>
            <a:endParaRPr lang="en-US" sz="1400" dirty="0">
              <a:solidFill>
                <a:schemeClr val="accent2"/>
              </a:solidFill>
              <a:ea typeface="Times New Roman" panose="02020603050405020304" pitchFamily="18" charset="0"/>
            </a:endParaRPr>
          </a:p>
          <a:p>
            <a:pPr marL="914400" lvl="2" indent="0" defTabSz="571500">
              <a:buNone/>
            </a:pPr>
            <a:endParaRPr lang="en-US" sz="1600" dirty="0">
              <a:solidFill>
                <a:schemeClr val="accent2"/>
              </a:solidFill>
            </a:endParaRPr>
          </a:p>
          <a:p>
            <a:pPr marL="457200" lvl="1" indent="0">
              <a:buNone/>
            </a:pPr>
            <a:r>
              <a:rPr lang="en-US" sz="1600" dirty="0">
                <a:solidFill>
                  <a:schemeClr val="accent2"/>
                </a:solidFill>
              </a:rPr>
              <a:t>	</a:t>
            </a:r>
          </a:p>
          <a:p>
            <a:pPr lvl="1">
              <a:buFont typeface="Arial" panose="020B0604020202020204" pitchFamily="34" charset="0"/>
              <a:buChar char="•"/>
            </a:pPr>
            <a:endParaRPr lang="en-US" sz="1400" dirty="0">
              <a:solidFill>
                <a:schemeClr val="accent2"/>
              </a:solidFill>
            </a:endParaRPr>
          </a:p>
          <a:p>
            <a:pPr marL="0" indent="0">
              <a:buNone/>
            </a:pPr>
            <a:endParaRPr lang="en-US" sz="1800" dirty="0">
              <a:solidFill>
                <a:schemeClr val="accent2"/>
              </a:solidFill>
              <a:ea typeface="Times New Roman" panose="02020603050405020304" pitchFamily="18" charset="0"/>
            </a:endParaRPr>
          </a:p>
        </p:txBody>
      </p:sp>
      <p:sp>
        <p:nvSpPr>
          <p:cNvPr id="3" name="Slide Number Placeholder 2">
            <a:extLst>
              <a:ext uri="{FF2B5EF4-FFF2-40B4-BE49-F238E27FC236}">
                <a16:creationId xmlns:a16="http://schemas.microsoft.com/office/drawing/2014/main" id="{7FA9222E-2622-92BD-EF95-4FD722815F4A}"/>
              </a:ext>
            </a:extLst>
          </p:cNvPr>
          <p:cNvSpPr>
            <a:spLocks noGrp="1"/>
          </p:cNvSpPr>
          <p:nvPr>
            <p:ph type="sldNum" sz="quarter" idx="4"/>
          </p:nvPr>
        </p:nvSpPr>
        <p:spPr/>
        <p:txBody>
          <a:bodyPr/>
          <a:lstStyle/>
          <a:p>
            <a:fld id="{05F10A6A-6FF3-4C95-9872-E7DC035CC0AC}" type="slidenum">
              <a:rPr lang="en-US" smtClean="0"/>
              <a:pPr/>
              <a:t>7</a:t>
            </a:fld>
            <a:endParaRPr lang="en-US" dirty="0"/>
          </a:p>
        </p:txBody>
      </p:sp>
      <p:pic>
        <p:nvPicPr>
          <p:cNvPr id="6" name="Picture 5">
            <a:extLst>
              <a:ext uri="{FF2B5EF4-FFF2-40B4-BE49-F238E27FC236}">
                <a16:creationId xmlns:a16="http://schemas.microsoft.com/office/drawing/2014/main" id="{272F51BB-E554-C85B-38E6-4A08959A3283}"/>
              </a:ext>
            </a:extLst>
          </p:cNvPr>
          <p:cNvPicPr>
            <a:picLocks noChangeAspect="1"/>
          </p:cNvPicPr>
          <p:nvPr/>
        </p:nvPicPr>
        <p:blipFill>
          <a:blip r:embed="rId2"/>
          <a:stretch>
            <a:fillRect/>
          </a:stretch>
        </p:blipFill>
        <p:spPr>
          <a:xfrm>
            <a:off x="4783318" y="1981200"/>
            <a:ext cx="4043795" cy="3810000"/>
          </a:xfrm>
          <a:prstGeom prst="rect">
            <a:avLst/>
          </a:prstGeom>
        </p:spPr>
      </p:pic>
    </p:spTree>
    <p:extLst>
      <p:ext uri="{BB962C8B-B14F-4D97-AF65-F5344CB8AC3E}">
        <p14:creationId xmlns:p14="http://schemas.microsoft.com/office/powerpoint/2010/main" val="28949286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B4FDA9-FF83-0840-F120-0203177A542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78316A8-5802-382E-B3A5-215974FC044D}"/>
              </a:ext>
            </a:extLst>
          </p:cNvPr>
          <p:cNvSpPr>
            <a:spLocks noGrp="1"/>
          </p:cNvSpPr>
          <p:nvPr>
            <p:ph type="title"/>
          </p:nvPr>
        </p:nvSpPr>
        <p:spPr>
          <a:xfrm>
            <a:off x="76200" y="1066800"/>
            <a:ext cx="8915400" cy="685800"/>
          </a:xfrm>
        </p:spPr>
        <p:txBody>
          <a:bodyPr/>
          <a:lstStyle/>
          <a:p>
            <a:r>
              <a:rPr lang="en-US" sz="2400" b="1" dirty="0">
                <a:solidFill>
                  <a:schemeClr val="accent2"/>
                </a:solidFill>
              </a:rPr>
              <a:t>Rio Vista Specific Plan </a:t>
            </a:r>
            <a:br>
              <a:rPr lang="en-US" sz="2400" u="sng" dirty="0">
                <a:solidFill>
                  <a:schemeClr val="accent2"/>
                </a:solidFill>
                <a:effectLst>
                  <a:outerShdw blurRad="38100" dist="38100" dir="2700000" algn="tl">
                    <a:srgbClr val="000000">
                      <a:alpha val="43137"/>
                    </a:srgbClr>
                  </a:outerShdw>
                </a:effectLst>
              </a:rPr>
            </a:br>
            <a:endParaRPr lang="en-US" sz="2400" u="sng" dirty="0">
              <a:solidFill>
                <a:schemeClr val="accent2"/>
              </a:solidFill>
              <a:effectLst>
                <a:outerShdw blurRad="38100" dist="38100" dir="2700000" algn="tl">
                  <a:srgbClr val="000000">
                    <a:alpha val="43137"/>
                  </a:srgbClr>
                </a:outerShdw>
              </a:effectLst>
            </a:endParaRPr>
          </a:p>
        </p:txBody>
      </p:sp>
      <p:sp>
        <p:nvSpPr>
          <p:cNvPr id="4" name="Content Placeholder 3">
            <a:extLst>
              <a:ext uri="{FF2B5EF4-FFF2-40B4-BE49-F238E27FC236}">
                <a16:creationId xmlns:a16="http://schemas.microsoft.com/office/drawing/2014/main" id="{D29733FD-4906-F3CE-1AB1-CE44F0375D0A}"/>
              </a:ext>
            </a:extLst>
          </p:cNvPr>
          <p:cNvSpPr>
            <a:spLocks noGrp="1"/>
          </p:cNvSpPr>
          <p:nvPr>
            <p:ph idx="1"/>
          </p:nvPr>
        </p:nvSpPr>
        <p:spPr>
          <a:xfrm>
            <a:off x="152400" y="1752600"/>
            <a:ext cx="8915400" cy="5029200"/>
          </a:xfrm>
        </p:spPr>
        <p:txBody>
          <a:bodyPr/>
          <a:lstStyle/>
          <a:p>
            <a:pPr>
              <a:buFont typeface="Arial" panose="020B0604020202020204" pitchFamily="34" charset="0"/>
              <a:buChar char="•"/>
            </a:pPr>
            <a:r>
              <a:rPr lang="en-US" sz="2000" dirty="0">
                <a:solidFill>
                  <a:schemeClr val="accent2"/>
                </a:solidFill>
                <a:ea typeface="Times New Roman" panose="02020603050405020304" pitchFamily="18" charset="0"/>
              </a:rPr>
              <a:t>Riverside has opposed LAFCO annexation of the Rio Vista Specific Plan (and others) due to:</a:t>
            </a:r>
          </a:p>
          <a:p>
            <a:pPr>
              <a:buFont typeface="Arial" panose="020B0604020202020204" pitchFamily="34" charset="0"/>
              <a:buChar char="•"/>
            </a:pPr>
            <a:endParaRPr lang="en-US" sz="2000" dirty="0">
              <a:solidFill>
                <a:schemeClr val="accent2"/>
              </a:solidFill>
              <a:ea typeface="Times New Roman" panose="02020603050405020304" pitchFamily="18" charset="0"/>
            </a:endParaRPr>
          </a:p>
          <a:p>
            <a:pPr lvl="1">
              <a:buFont typeface="Arial" panose="020B0604020202020204" pitchFamily="34" charset="0"/>
              <a:buChar char="•"/>
            </a:pPr>
            <a:r>
              <a:rPr lang="en-US" sz="1800" dirty="0">
                <a:solidFill>
                  <a:schemeClr val="accent2"/>
                </a:solidFill>
                <a:ea typeface="Times New Roman" panose="02020603050405020304" pitchFamily="18" charset="0"/>
              </a:rPr>
              <a:t>Existing TDS effluent not complying with the permit</a:t>
            </a:r>
          </a:p>
          <a:p>
            <a:pPr marL="457200" lvl="1" indent="0">
              <a:buNone/>
            </a:pPr>
            <a:endParaRPr lang="en-US" sz="1800" dirty="0">
              <a:solidFill>
                <a:schemeClr val="accent2"/>
              </a:solidFill>
              <a:ea typeface="Times New Roman" panose="02020603050405020304" pitchFamily="18" charset="0"/>
            </a:endParaRPr>
          </a:p>
          <a:p>
            <a:pPr lvl="1">
              <a:buFont typeface="Arial" panose="020B0604020202020204" pitchFamily="34" charset="0"/>
              <a:buChar char="•"/>
            </a:pPr>
            <a:r>
              <a:rPr lang="en-US" sz="1800" dirty="0">
                <a:solidFill>
                  <a:schemeClr val="accent2"/>
                </a:solidFill>
                <a:ea typeface="Times New Roman" panose="02020603050405020304" pitchFamily="18" charset="0"/>
              </a:rPr>
              <a:t>Claim new development will exacerbate the existing issue</a:t>
            </a:r>
          </a:p>
          <a:p>
            <a:pPr lvl="1">
              <a:buFont typeface="Arial" panose="020B0604020202020204" pitchFamily="34" charset="0"/>
              <a:buChar char="•"/>
            </a:pPr>
            <a:endParaRPr lang="en-US" sz="1800" dirty="0">
              <a:solidFill>
                <a:schemeClr val="accent2"/>
              </a:solidFill>
              <a:ea typeface="Times New Roman" panose="02020603050405020304" pitchFamily="18" charset="0"/>
            </a:endParaRPr>
          </a:p>
          <a:p>
            <a:pPr>
              <a:buFont typeface="Arial" panose="020B0604020202020204" pitchFamily="34" charset="0"/>
              <a:buChar char="•"/>
            </a:pPr>
            <a:r>
              <a:rPr lang="en-US" sz="1800" dirty="0">
                <a:solidFill>
                  <a:schemeClr val="accent2"/>
                </a:solidFill>
                <a:ea typeface="Times New Roman" panose="02020603050405020304" pitchFamily="18" charset="0"/>
              </a:rPr>
              <a:t>LAFCO has generally sided with Riverside and would not move the annexation forward until a viable TDS Management Plan could be negotiated and agreed to by both parties</a:t>
            </a:r>
          </a:p>
          <a:p>
            <a:pPr>
              <a:buFont typeface="Arial" panose="020B0604020202020204" pitchFamily="34" charset="0"/>
              <a:buChar char="•"/>
            </a:pPr>
            <a:endParaRPr lang="en-US" sz="1800" dirty="0">
              <a:solidFill>
                <a:schemeClr val="accent2"/>
              </a:solidFill>
              <a:ea typeface="Times New Roman" panose="02020603050405020304" pitchFamily="18" charset="0"/>
            </a:endParaRPr>
          </a:p>
          <a:p>
            <a:pPr lvl="1">
              <a:buFont typeface="Arial" panose="020B0604020202020204" pitchFamily="34" charset="0"/>
              <a:buChar char="•"/>
            </a:pPr>
            <a:r>
              <a:rPr lang="en-US" sz="1800" dirty="0">
                <a:solidFill>
                  <a:schemeClr val="accent2"/>
                </a:solidFill>
                <a:ea typeface="Times New Roman" panose="02020603050405020304" pitchFamily="18" charset="0"/>
              </a:rPr>
              <a:t>LAFCO has since completed the annexation under the premise the plan becomes formalized by both organizations.</a:t>
            </a:r>
            <a:br>
              <a:rPr lang="en-US" sz="800" dirty="0">
                <a:solidFill>
                  <a:schemeClr val="accent2"/>
                </a:solidFill>
                <a:ea typeface="Times New Roman" panose="02020603050405020304" pitchFamily="18" charset="0"/>
              </a:rPr>
            </a:br>
            <a:endParaRPr lang="en-US" sz="800" dirty="0">
              <a:solidFill>
                <a:schemeClr val="accent2"/>
              </a:solidFill>
              <a:ea typeface="Times New Roman" panose="02020603050405020304" pitchFamily="18" charset="0"/>
            </a:endParaRPr>
          </a:p>
          <a:p>
            <a:pPr lvl="1">
              <a:buFont typeface="Arial" panose="020B0604020202020204" pitchFamily="34" charset="0"/>
              <a:buChar char="•"/>
            </a:pPr>
            <a:endParaRPr lang="en-US" sz="2400" dirty="0">
              <a:solidFill>
                <a:schemeClr val="accent2"/>
              </a:solidFill>
              <a:ea typeface="Times New Roman" panose="02020603050405020304" pitchFamily="18" charset="0"/>
            </a:endParaRPr>
          </a:p>
          <a:p>
            <a:pPr lvl="2">
              <a:buFont typeface="Arial" panose="020B0604020202020204" pitchFamily="34" charset="0"/>
              <a:buChar char="•"/>
            </a:pPr>
            <a:endParaRPr lang="en-US" sz="2000" dirty="0">
              <a:solidFill>
                <a:schemeClr val="accent2"/>
              </a:solidFill>
              <a:ea typeface="Times New Roman" panose="02020603050405020304" pitchFamily="18" charset="0"/>
            </a:endParaRPr>
          </a:p>
          <a:p>
            <a:pPr marL="0" indent="0">
              <a:buNone/>
            </a:pPr>
            <a:endParaRPr lang="en-US" sz="2000" dirty="0">
              <a:solidFill>
                <a:schemeClr val="accent2"/>
              </a:solidFill>
              <a:ea typeface="Times New Roman" panose="02020603050405020304" pitchFamily="18" charset="0"/>
            </a:endParaRPr>
          </a:p>
          <a:p>
            <a:pPr>
              <a:buFont typeface="Arial" panose="020B0604020202020204" pitchFamily="34" charset="0"/>
              <a:buChar char="•"/>
            </a:pPr>
            <a:endParaRPr lang="en-US" sz="2000" dirty="0">
              <a:solidFill>
                <a:schemeClr val="accent2"/>
              </a:solidFill>
              <a:ea typeface="Times New Roman" panose="02020603050405020304" pitchFamily="18" charset="0"/>
            </a:endParaRPr>
          </a:p>
          <a:p>
            <a:pPr lvl="2">
              <a:buFont typeface="Arial" panose="020B0604020202020204" pitchFamily="34" charset="0"/>
              <a:buChar char="•"/>
            </a:pPr>
            <a:endParaRPr lang="en-US" sz="1200" dirty="0">
              <a:solidFill>
                <a:schemeClr val="accent2"/>
              </a:solidFill>
              <a:ea typeface="Times New Roman" panose="02020603050405020304" pitchFamily="18" charset="0"/>
            </a:endParaRPr>
          </a:p>
          <a:p>
            <a:pPr lvl="2">
              <a:buFont typeface="Arial" panose="020B0604020202020204" pitchFamily="34" charset="0"/>
              <a:buChar char="•"/>
            </a:pPr>
            <a:endParaRPr lang="en-US" sz="100" dirty="0">
              <a:solidFill>
                <a:schemeClr val="accent2"/>
              </a:solidFill>
              <a:ea typeface="Times New Roman" panose="02020603050405020304" pitchFamily="18" charset="0"/>
            </a:endParaRPr>
          </a:p>
          <a:p>
            <a:pPr lvl="2">
              <a:buFont typeface="Arial" panose="020B0604020202020204" pitchFamily="34" charset="0"/>
              <a:buChar char="•"/>
            </a:pPr>
            <a:endParaRPr lang="en-US" sz="1600" dirty="0">
              <a:solidFill>
                <a:schemeClr val="accent2"/>
              </a:solidFill>
              <a:ea typeface="Times New Roman" panose="02020603050405020304" pitchFamily="18" charset="0"/>
            </a:endParaRPr>
          </a:p>
          <a:p>
            <a:pPr marL="914400" lvl="2" indent="0">
              <a:buNone/>
            </a:pPr>
            <a:endParaRPr lang="en-US" sz="1400" dirty="0">
              <a:solidFill>
                <a:schemeClr val="accent2"/>
              </a:solidFill>
              <a:ea typeface="Times New Roman" panose="02020603050405020304" pitchFamily="18" charset="0"/>
            </a:endParaRPr>
          </a:p>
          <a:p>
            <a:pPr marL="914400" lvl="2" indent="0" defTabSz="571500">
              <a:buNone/>
            </a:pPr>
            <a:endParaRPr lang="en-US" sz="1600" dirty="0">
              <a:solidFill>
                <a:schemeClr val="accent2"/>
              </a:solidFill>
            </a:endParaRPr>
          </a:p>
          <a:p>
            <a:pPr marL="457200" lvl="1" indent="0">
              <a:buNone/>
            </a:pPr>
            <a:r>
              <a:rPr lang="en-US" sz="1600" dirty="0">
                <a:solidFill>
                  <a:schemeClr val="accent2"/>
                </a:solidFill>
              </a:rPr>
              <a:t>	</a:t>
            </a:r>
          </a:p>
          <a:p>
            <a:pPr lvl="1">
              <a:buFont typeface="Arial" panose="020B0604020202020204" pitchFamily="34" charset="0"/>
              <a:buChar char="•"/>
            </a:pPr>
            <a:endParaRPr lang="en-US" sz="1400" dirty="0">
              <a:solidFill>
                <a:schemeClr val="accent2"/>
              </a:solidFill>
            </a:endParaRPr>
          </a:p>
          <a:p>
            <a:pPr marL="0" indent="0">
              <a:buNone/>
            </a:pPr>
            <a:endParaRPr lang="en-US" sz="1800" dirty="0">
              <a:solidFill>
                <a:schemeClr val="accent2"/>
              </a:solidFill>
              <a:ea typeface="Times New Roman" panose="02020603050405020304" pitchFamily="18" charset="0"/>
            </a:endParaRPr>
          </a:p>
        </p:txBody>
      </p:sp>
      <p:sp>
        <p:nvSpPr>
          <p:cNvPr id="3" name="Slide Number Placeholder 2">
            <a:extLst>
              <a:ext uri="{FF2B5EF4-FFF2-40B4-BE49-F238E27FC236}">
                <a16:creationId xmlns:a16="http://schemas.microsoft.com/office/drawing/2014/main" id="{5438BB47-5599-6B10-C849-F9B852799A53}"/>
              </a:ext>
            </a:extLst>
          </p:cNvPr>
          <p:cNvSpPr>
            <a:spLocks noGrp="1"/>
          </p:cNvSpPr>
          <p:nvPr>
            <p:ph type="sldNum" sz="quarter" idx="4"/>
          </p:nvPr>
        </p:nvSpPr>
        <p:spPr/>
        <p:txBody>
          <a:bodyPr/>
          <a:lstStyle/>
          <a:p>
            <a:fld id="{05F10A6A-6FF3-4C95-9872-E7DC035CC0AC}" type="slidenum">
              <a:rPr lang="en-US" smtClean="0"/>
              <a:pPr/>
              <a:t>8</a:t>
            </a:fld>
            <a:endParaRPr lang="en-US" dirty="0"/>
          </a:p>
        </p:txBody>
      </p:sp>
    </p:spTree>
    <p:extLst>
      <p:ext uri="{BB962C8B-B14F-4D97-AF65-F5344CB8AC3E}">
        <p14:creationId xmlns:p14="http://schemas.microsoft.com/office/powerpoint/2010/main" val="14838314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6268B8-2631-654A-6A5C-7327709CE60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958DF9E-DCD8-2D20-02DD-16CF3FB45EDD}"/>
              </a:ext>
            </a:extLst>
          </p:cNvPr>
          <p:cNvSpPr>
            <a:spLocks noGrp="1"/>
          </p:cNvSpPr>
          <p:nvPr>
            <p:ph type="title"/>
          </p:nvPr>
        </p:nvSpPr>
        <p:spPr>
          <a:xfrm>
            <a:off x="76200" y="1066800"/>
            <a:ext cx="8915400" cy="685800"/>
          </a:xfrm>
        </p:spPr>
        <p:txBody>
          <a:bodyPr/>
          <a:lstStyle/>
          <a:p>
            <a:r>
              <a:rPr lang="en-US" sz="2400" b="1" dirty="0">
                <a:solidFill>
                  <a:schemeClr val="accent2"/>
                </a:solidFill>
              </a:rPr>
              <a:t>Past TDS Efforts</a:t>
            </a:r>
            <a:br>
              <a:rPr lang="en-US" sz="2400" u="sng" dirty="0">
                <a:solidFill>
                  <a:schemeClr val="accent2"/>
                </a:solidFill>
                <a:effectLst>
                  <a:outerShdw blurRad="38100" dist="38100" dir="2700000" algn="tl">
                    <a:srgbClr val="000000">
                      <a:alpha val="43137"/>
                    </a:srgbClr>
                  </a:outerShdw>
                </a:effectLst>
              </a:rPr>
            </a:br>
            <a:endParaRPr lang="en-US" sz="2400" u="sng" dirty="0">
              <a:solidFill>
                <a:schemeClr val="accent2"/>
              </a:solidFill>
              <a:effectLst>
                <a:outerShdw blurRad="38100" dist="38100" dir="2700000" algn="tl">
                  <a:srgbClr val="000000">
                    <a:alpha val="43137"/>
                  </a:srgbClr>
                </a:outerShdw>
              </a:effectLst>
            </a:endParaRPr>
          </a:p>
        </p:txBody>
      </p:sp>
      <p:sp>
        <p:nvSpPr>
          <p:cNvPr id="4" name="Content Placeholder 3">
            <a:extLst>
              <a:ext uri="{FF2B5EF4-FFF2-40B4-BE49-F238E27FC236}">
                <a16:creationId xmlns:a16="http://schemas.microsoft.com/office/drawing/2014/main" id="{EC174270-B57A-DDCD-1B83-38943108147C}"/>
              </a:ext>
            </a:extLst>
          </p:cNvPr>
          <p:cNvSpPr>
            <a:spLocks noGrp="1"/>
          </p:cNvSpPr>
          <p:nvPr>
            <p:ph idx="1"/>
          </p:nvPr>
        </p:nvSpPr>
        <p:spPr>
          <a:xfrm>
            <a:off x="152400" y="1752600"/>
            <a:ext cx="8915400" cy="5029200"/>
          </a:xfrm>
        </p:spPr>
        <p:txBody>
          <a:bodyPr/>
          <a:lstStyle/>
          <a:p>
            <a:pPr>
              <a:buFont typeface="Arial" panose="020B0604020202020204" pitchFamily="34" charset="0"/>
              <a:buChar char="•"/>
            </a:pPr>
            <a:r>
              <a:rPr lang="en-US" sz="2000" dirty="0">
                <a:solidFill>
                  <a:schemeClr val="accent2"/>
                </a:solidFill>
                <a:ea typeface="Times New Roman" panose="02020603050405020304" pitchFamily="18" charset="0"/>
              </a:rPr>
              <a:t>2019: Removal of high-TDS discharger (Aramark) from collection system to Inland Empire Brine Line (IEBL)</a:t>
            </a:r>
          </a:p>
          <a:p>
            <a:pPr lvl="1">
              <a:buFont typeface="Arial" panose="020B0604020202020204" pitchFamily="34" charset="0"/>
              <a:buChar char="•"/>
            </a:pPr>
            <a:r>
              <a:rPr lang="en-US" sz="1800" dirty="0">
                <a:solidFill>
                  <a:schemeClr val="accent2"/>
                </a:solidFill>
                <a:ea typeface="Times New Roman" panose="02020603050405020304" pitchFamily="18" charset="0"/>
              </a:rPr>
              <a:t>Cost: $450,000 in construction costs and $1,900,000 in returned capacity fees</a:t>
            </a:r>
          </a:p>
          <a:p>
            <a:pPr lvl="1">
              <a:buFont typeface="Arial" panose="020B0604020202020204" pitchFamily="34" charset="0"/>
              <a:buChar char="•"/>
            </a:pPr>
            <a:r>
              <a:rPr lang="en-US" sz="1800" dirty="0">
                <a:solidFill>
                  <a:schemeClr val="accent2"/>
                </a:solidFill>
                <a:ea typeface="Times New Roman" panose="02020603050405020304" pitchFamily="18" charset="0"/>
              </a:rPr>
              <a:t>TDS: Dropped from ~915 mg/l to current amount, ~787 mg/l</a:t>
            </a:r>
          </a:p>
          <a:p>
            <a:pPr>
              <a:buFont typeface="Arial" panose="020B0604020202020204" pitchFamily="34" charset="0"/>
              <a:buChar char="•"/>
            </a:pPr>
            <a:r>
              <a:rPr lang="en-US" sz="2000" dirty="0">
                <a:solidFill>
                  <a:schemeClr val="accent2"/>
                </a:solidFill>
                <a:ea typeface="Times New Roman" panose="02020603050405020304" pitchFamily="18" charset="0"/>
              </a:rPr>
              <a:t>2019: Completion of TDS study identifying contributing sources and mitigation measures</a:t>
            </a:r>
          </a:p>
          <a:p>
            <a:pPr>
              <a:buFont typeface="Arial" panose="020B0604020202020204" pitchFamily="34" charset="0"/>
              <a:buChar char="•"/>
            </a:pPr>
            <a:r>
              <a:rPr lang="en-US" sz="2000" dirty="0">
                <a:solidFill>
                  <a:schemeClr val="accent2"/>
                </a:solidFill>
                <a:ea typeface="Times New Roman" panose="02020603050405020304" pitchFamily="18" charset="0"/>
              </a:rPr>
              <a:t>2022: Updates to Water and Sewer Master Plans</a:t>
            </a:r>
          </a:p>
          <a:p>
            <a:pPr>
              <a:buFont typeface="Arial" panose="020B0604020202020204" pitchFamily="34" charset="0"/>
              <a:buChar char="•"/>
            </a:pPr>
            <a:r>
              <a:rPr lang="en-US" sz="2000" dirty="0">
                <a:solidFill>
                  <a:schemeClr val="accent2"/>
                </a:solidFill>
                <a:ea typeface="Times New Roman" panose="02020603050405020304" pitchFamily="18" charset="0"/>
              </a:rPr>
              <a:t>2024: 5-party Agreement for low-TDS import water (2,000 AFY)</a:t>
            </a:r>
          </a:p>
          <a:p>
            <a:pPr>
              <a:buFont typeface="Arial" panose="020B0604020202020204" pitchFamily="34" charset="0"/>
              <a:buChar char="•"/>
            </a:pPr>
            <a:r>
              <a:rPr lang="en-US" sz="2000" dirty="0">
                <a:solidFill>
                  <a:schemeClr val="accent2"/>
                </a:solidFill>
                <a:ea typeface="Times New Roman" panose="02020603050405020304" pitchFamily="18" charset="0"/>
              </a:rPr>
              <a:t>2024: Completion of 100% design of West Valley WD intertie</a:t>
            </a:r>
            <a:br>
              <a:rPr lang="en-US" sz="1600" dirty="0">
                <a:solidFill>
                  <a:schemeClr val="accent2"/>
                </a:solidFill>
                <a:ea typeface="Times New Roman" panose="02020603050405020304" pitchFamily="18" charset="0"/>
              </a:rPr>
            </a:br>
            <a:endParaRPr lang="en-US" sz="1600" dirty="0">
              <a:solidFill>
                <a:schemeClr val="accent2"/>
              </a:solidFill>
              <a:ea typeface="Times New Roman" panose="02020603050405020304" pitchFamily="18" charset="0"/>
            </a:endParaRPr>
          </a:p>
          <a:p>
            <a:pPr lvl="2">
              <a:buFont typeface="Arial" panose="020B0604020202020204" pitchFamily="34" charset="0"/>
              <a:buChar char="•"/>
            </a:pPr>
            <a:endParaRPr lang="en-US" sz="1200" dirty="0">
              <a:solidFill>
                <a:schemeClr val="accent2"/>
              </a:solidFill>
              <a:ea typeface="Times New Roman" panose="02020603050405020304" pitchFamily="18" charset="0"/>
            </a:endParaRPr>
          </a:p>
          <a:p>
            <a:pPr lvl="2">
              <a:buFont typeface="Arial" panose="020B0604020202020204" pitchFamily="34" charset="0"/>
              <a:buChar char="•"/>
            </a:pPr>
            <a:endParaRPr lang="en-US" sz="100" dirty="0">
              <a:solidFill>
                <a:schemeClr val="accent2"/>
              </a:solidFill>
              <a:ea typeface="Times New Roman" panose="02020603050405020304" pitchFamily="18" charset="0"/>
            </a:endParaRPr>
          </a:p>
          <a:p>
            <a:pPr marL="914400" lvl="2" indent="0">
              <a:buNone/>
            </a:pPr>
            <a:endParaRPr lang="en-US" sz="1400" dirty="0">
              <a:solidFill>
                <a:schemeClr val="accent2"/>
              </a:solidFill>
              <a:ea typeface="Times New Roman" panose="02020603050405020304" pitchFamily="18" charset="0"/>
            </a:endParaRPr>
          </a:p>
          <a:p>
            <a:pPr marL="114300" indent="0" defTabSz="571500">
              <a:buNone/>
            </a:pPr>
            <a:r>
              <a:rPr lang="en-US" sz="2000" dirty="0">
                <a:solidFill>
                  <a:schemeClr val="accent2"/>
                </a:solidFill>
              </a:rPr>
              <a:t>Although these efforts were acknowledged, they weren’t enough for Riverside to release their objection.                           </a:t>
            </a:r>
            <a:r>
              <a:rPr lang="en-US" sz="2000" b="1" u="sng" dirty="0">
                <a:solidFill>
                  <a:schemeClr val="accent2"/>
                </a:solidFill>
              </a:rPr>
              <a:t>TDS Management Plan</a:t>
            </a:r>
          </a:p>
          <a:p>
            <a:pPr marL="457200" lvl="1" indent="0">
              <a:buNone/>
            </a:pPr>
            <a:r>
              <a:rPr lang="en-US" sz="1600" dirty="0">
                <a:solidFill>
                  <a:schemeClr val="accent2"/>
                </a:solidFill>
              </a:rPr>
              <a:t>	</a:t>
            </a:r>
          </a:p>
          <a:p>
            <a:pPr lvl="1">
              <a:buFont typeface="Arial" panose="020B0604020202020204" pitchFamily="34" charset="0"/>
              <a:buChar char="•"/>
            </a:pPr>
            <a:endParaRPr lang="en-US" sz="1400" dirty="0">
              <a:solidFill>
                <a:schemeClr val="accent2"/>
              </a:solidFill>
            </a:endParaRPr>
          </a:p>
          <a:p>
            <a:pPr marL="0" indent="0">
              <a:buNone/>
            </a:pPr>
            <a:endParaRPr lang="en-US" sz="1800" dirty="0">
              <a:solidFill>
                <a:schemeClr val="accent2"/>
              </a:solidFill>
              <a:ea typeface="Times New Roman" panose="02020603050405020304" pitchFamily="18" charset="0"/>
            </a:endParaRPr>
          </a:p>
        </p:txBody>
      </p:sp>
      <p:sp>
        <p:nvSpPr>
          <p:cNvPr id="3" name="Slide Number Placeholder 2">
            <a:extLst>
              <a:ext uri="{FF2B5EF4-FFF2-40B4-BE49-F238E27FC236}">
                <a16:creationId xmlns:a16="http://schemas.microsoft.com/office/drawing/2014/main" id="{11B7F531-3F17-C0FE-8DCD-16093E497E67}"/>
              </a:ext>
            </a:extLst>
          </p:cNvPr>
          <p:cNvSpPr>
            <a:spLocks noGrp="1"/>
          </p:cNvSpPr>
          <p:nvPr>
            <p:ph type="sldNum" sz="quarter" idx="4"/>
          </p:nvPr>
        </p:nvSpPr>
        <p:spPr/>
        <p:txBody>
          <a:bodyPr/>
          <a:lstStyle/>
          <a:p>
            <a:fld id="{05F10A6A-6FF3-4C95-9872-E7DC035CC0AC}" type="slidenum">
              <a:rPr lang="en-US" smtClean="0"/>
              <a:pPr/>
              <a:t>9</a:t>
            </a:fld>
            <a:endParaRPr lang="en-US" dirty="0"/>
          </a:p>
        </p:txBody>
      </p:sp>
      <p:sp>
        <p:nvSpPr>
          <p:cNvPr id="5" name="Arrow: Right 4">
            <a:extLst>
              <a:ext uri="{FF2B5EF4-FFF2-40B4-BE49-F238E27FC236}">
                <a16:creationId xmlns:a16="http://schemas.microsoft.com/office/drawing/2014/main" id="{02C8A3E1-2313-648A-1769-5518D80F18E2}"/>
              </a:ext>
            </a:extLst>
          </p:cNvPr>
          <p:cNvSpPr/>
          <p:nvPr/>
        </p:nvSpPr>
        <p:spPr>
          <a:xfrm>
            <a:off x="4491087" y="5851525"/>
            <a:ext cx="1524000" cy="549275"/>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31935346"/>
      </p:ext>
    </p:extLst>
  </p:cSld>
  <p:clrMapOvr>
    <a:masterClrMapping/>
  </p:clrMapOvr>
</p:sld>
</file>

<file path=ppt/theme/theme1.xml><?xml version="1.0" encoding="utf-8"?>
<a:theme xmlns:a="http://schemas.openxmlformats.org/drawingml/2006/main" name="RCSD">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4839</TotalTime>
  <Words>1288</Words>
  <Application>Microsoft Office PowerPoint</Application>
  <PresentationFormat>On-screen Show (4:3)</PresentationFormat>
  <Paragraphs>291</Paragraphs>
  <Slides>18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Calibri</vt:lpstr>
      <vt:lpstr>Times New Roman</vt:lpstr>
      <vt:lpstr>RCSD</vt:lpstr>
      <vt:lpstr>  Director Memorandum 2025-62 Distribution for Review and Discussion – RCSD TDS Management Plan and Agreement with the City of Riverside</vt:lpstr>
      <vt:lpstr>Background </vt:lpstr>
      <vt:lpstr>TDS Effects on RCSD </vt:lpstr>
      <vt:lpstr>TDS Effects on RCSD </vt:lpstr>
      <vt:lpstr>TDS Effects on RCSD </vt:lpstr>
      <vt:lpstr>TDS Effects on RCSD </vt:lpstr>
      <vt:lpstr>Rio Vista Specific Plan </vt:lpstr>
      <vt:lpstr>Rio Vista Specific Plan  </vt:lpstr>
      <vt:lpstr>Past TDS Efforts </vt:lpstr>
      <vt:lpstr>TDS Management Plan </vt:lpstr>
      <vt:lpstr>TDS Management Plan </vt:lpstr>
      <vt:lpstr>TDS Management Plan </vt:lpstr>
      <vt:lpstr>TDS Management Plan </vt:lpstr>
      <vt:lpstr>Agreement </vt:lpstr>
      <vt:lpstr>Budget Considerations </vt:lpstr>
      <vt:lpstr>Other Considerations and Next Steps </vt:lpstr>
      <vt:lpstr>Recommendation</vt:lpstr>
      <vt:lpstr>PowerPoint Presentation</vt:lpstr>
    </vt:vector>
  </TitlesOfParts>
  <Company>Michael Merino Architects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Brian Jennings</dc:creator>
  <cp:lastModifiedBy>Brian Laddusaw</cp:lastModifiedBy>
  <cp:revision>319</cp:revision>
  <cp:lastPrinted>2025-02-06T23:13:02Z</cp:lastPrinted>
  <dcterms:created xsi:type="dcterms:W3CDTF">2009-05-29T18:33:58Z</dcterms:created>
  <dcterms:modified xsi:type="dcterms:W3CDTF">2025-07-03T21:35:35Z</dcterms:modified>
</cp:coreProperties>
</file>