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315" r:id="rId2"/>
    <p:sldId id="320" r:id="rId3"/>
    <p:sldId id="322" r:id="rId4"/>
    <p:sldId id="323" r:id="rId5"/>
    <p:sldId id="324" r:id="rId6"/>
    <p:sldId id="319" r:id="rId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99"/>
    <a:srgbClr val="0086EA"/>
    <a:srgbClr val="292929"/>
    <a:srgbClr val="000000"/>
    <a:srgbClr val="003399"/>
    <a:srgbClr val="CC9900"/>
    <a:srgbClr val="FFCC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8" autoAdjust="0"/>
  </p:normalViewPr>
  <p:slideViewPr>
    <p:cSldViewPr>
      <p:cViewPr varScale="1">
        <p:scale>
          <a:sx n="105" d="100"/>
          <a:sy n="105" d="100"/>
        </p:scale>
        <p:origin x="179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55" cy="464978"/>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sz="quarter" idx="1"/>
          </p:nvPr>
        </p:nvSpPr>
        <p:spPr>
          <a:xfrm>
            <a:off x="3970673" y="1"/>
            <a:ext cx="3038155" cy="464978"/>
          </a:xfrm>
          <a:prstGeom prst="rect">
            <a:avLst/>
          </a:prstGeom>
        </p:spPr>
        <p:txBody>
          <a:bodyPr vert="horz" lIns="90690" tIns="45345" rIns="90690" bIns="45345" rtlCol="0"/>
          <a:lstStyle>
            <a:lvl1pPr algn="r">
              <a:defRPr sz="1200"/>
            </a:lvl1pPr>
          </a:lstStyle>
          <a:p>
            <a:fld id="{296E7364-FD99-42E2-939A-8A468BA4C380}" type="datetimeFigureOut">
              <a:rPr lang="en-US" smtClean="0"/>
              <a:t>5/21/2026</a:t>
            </a:fld>
            <a:endParaRPr lang="en-US" dirty="0"/>
          </a:p>
        </p:txBody>
      </p:sp>
      <p:sp>
        <p:nvSpPr>
          <p:cNvPr id="4" name="Footer Placeholder 3"/>
          <p:cNvSpPr>
            <a:spLocks noGrp="1"/>
          </p:cNvSpPr>
          <p:nvPr>
            <p:ph type="ftr" sz="quarter" idx="2"/>
          </p:nvPr>
        </p:nvSpPr>
        <p:spPr>
          <a:xfrm>
            <a:off x="0" y="8829847"/>
            <a:ext cx="3038155" cy="464978"/>
          </a:xfrm>
          <a:prstGeom prst="rect">
            <a:avLst/>
          </a:prstGeom>
        </p:spPr>
        <p:txBody>
          <a:bodyPr vert="horz" lIns="90690" tIns="45345" rIns="90690" bIns="4534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73" y="8829847"/>
            <a:ext cx="3038155" cy="464978"/>
          </a:xfrm>
          <a:prstGeom prst="rect">
            <a:avLst/>
          </a:prstGeom>
        </p:spPr>
        <p:txBody>
          <a:bodyPr vert="horz" lIns="90690" tIns="45345" rIns="90690" bIns="45345" rtlCol="0" anchor="b"/>
          <a:lstStyle>
            <a:lvl1pPr algn="r">
              <a:defRPr sz="1200"/>
            </a:lvl1pPr>
          </a:lstStyle>
          <a:p>
            <a:fld id="{F241D799-8E5F-4FCD-B852-A9FBD3368204}" type="slidenum">
              <a:rPr lang="en-US" smtClean="0"/>
              <a:t>‹#›</a:t>
            </a:fld>
            <a:endParaRPr lang="en-US" dirty="0"/>
          </a:p>
        </p:txBody>
      </p:sp>
    </p:spTree>
    <p:extLst>
      <p:ext uri="{BB962C8B-B14F-4D97-AF65-F5344CB8AC3E}">
        <p14:creationId xmlns:p14="http://schemas.microsoft.com/office/powerpoint/2010/main" val="225684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55" cy="466554"/>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idx="1"/>
          </p:nvPr>
        </p:nvSpPr>
        <p:spPr>
          <a:xfrm>
            <a:off x="3970673" y="0"/>
            <a:ext cx="3038155" cy="466554"/>
          </a:xfrm>
          <a:prstGeom prst="rect">
            <a:avLst/>
          </a:prstGeom>
        </p:spPr>
        <p:txBody>
          <a:bodyPr vert="horz" lIns="90690" tIns="45345" rIns="90690" bIns="45345" rtlCol="0"/>
          <a:lstStyle>
            <a:lvl1pPr algn="r">
              <a:defRPr sz="1200"/>
            </a:lvl1pPr>
          </a:lstStyle>
          <a:p>
            <a:fld id="{E13A8810-3BB5-4FDF-AB62-02243E4AB83A}" type="datetimeFigureOut">
              <a:rPr lang="en-US" smtClean="0"/>
              <a:t>5/21/2026</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0690" tIns="45345" rIns="90690" bIns="45345" rtlCol="0" anchor="ctr"/>
          <a:lstStyle/>
          <a:p>
            <a:endParaRPr lang="en-US" dirty="0"/>
          </a:p>
        </p:txBody>
      </p:sp>
      <p:sp>
        <p:nvSpPr>
          <p:cNvPr id="5" name="Notes Placeholder 4"/>
          <p:cNvSpPr>
            <a:spLocks noGrp="1"/>
          </p:cNvSpPr>
          <p:nvPr>
            <p:ph type="body" sz="quarter" idx="3"/>
          </p:nvPr>
        </p:nvSpPr>
        <p:spPr>
          <a:xfrm>
            <a:off x="701355" y="4473243"/>
            <a:ext cx="5607691" cy="3661502"/>
          </a:xfrm>
          <a:prstGeom prst="rect">
            <a:avLst/>
          </a:prstGeom>
        </p:spPr>
        <p:txBody>
          <a:bodyPr vert="horz" lIns="90690" tIns="45345" rIns="90690" bIns="453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46"/>
            <a:ext cx="3038155" cy="466554"/>
          </a:xfrm>
          <a:prstGeom prst="rect">
            <a:avLst/>
          </a:prstGeom>
        </p:spPr>
        <p:txBody>
          <a:bodyPr vert="horz" lIns="90690" tIns="45345" rIns="90690" bIns="4534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73" y="8829846"/>
            <a:ext cx="3038155" cy="466554"/>
          </a:xfrm>
          <a:prstGeom prst="rect">
            <a:avLst/>
          </a:prstGeom>
        </p:spPr>
        <p:txBody>
          <a:bodyPr vert="horz" lIns="90690" tIns="45345" rIns="90690" bIns="45345" rtlCol="0" anchor="b"/>
          <a:lstStyle>
            <a:lvl1pPr algn="r">
              <a:defRPr sz="1200"/>
            </a:lvl1pPr>
          </a:lstStyle>
          <a:p>
            <a:fld id="{88F27417-1DE2-4B56-AFF3-2EC3419FC72C}" type="slidenum">
              <a:rPr lang="en-US" smtClean="0"/>
              <a:t>‹#›</a:t>
            </a:fld>
            <a:endParaRPr lang="en-US" dirty="0"/>
          </a:p>
        </p:txBody>
      </p:sp>
    </p:spTree>
    <p:extLst>
      <p:ext uri="{BB962C8B-B14F-4D97-AF65-F5344CB8AC3E}">
        <p14:creationId xmlns:p14="http://schemas.microsoft.com/office/powerpoint/2010/main" val="259538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8157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73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80594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98266" y="6007934"/>
            <a:ext cx="10207760" cy="850066"/>
          </a:xfrm>
          <a:prstGeom prst="rect">
            <a:avLst/>
          </a:prstGeom>
        </p:spPr>
      </p:pic>
    </p:spTree>
    <p:extLst>
      <p:ext uri="{BB962C8B-B14F-4D97-AF65-F5344CB8AC3E}">
        <p14:creationId xmlns:p14="http://schemas.microsoft.com/office/powerpoint/2010/main" val="375972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2667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57888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05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7574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79796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25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0298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676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Line 12"/>
          <p:cNvSpPr>
            <a:spLocks noChangeShapeType="1"/>
          </p:cNvSpPr>
          <p:nvPr userDrawn="1"/>
        </p:nvSpPr>
        <p:spPr bwMode="auto">
          <a:xfrm>
            <a:off x="0" y="990600"/>
            <a:ext cx="9144000" cy="0"/>
          </a:xfrm>
          <a:prstGeom prst="line">
            <a:avLst/>
          </a:prstGeom>
          <a:noFill/>
          <a:ln w="76200">
            <a:solidFill>
              <a:srgbClr val="FFCC00"/>
            </a:solidFill>
            <a:round/>
            <a:headEnd/>
            <a:tailEnd/>
          </a:ln>
          <a:effectLst/>
        </p:spPr>
        <p:txBody>
          <a:bodyPr/>
          <a:lstStyle/>
          <a:p>
            <a:pPr>
              <a:defRPr/>
            </a:pPr>
            <a:endParaRPr lang="en-US" dirty="0"/>
          </a:p>
        </p:txBody>
      </p:sp>
      <p:pic>
        <p:nvPicPr>
          <p:cNvPr id="1027" name="Picture 16" descr="water drip"/>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8" name="Group 10"/>
          <p:cNvGrpSpPr>
            <a:grpSpLocks/>
          </p:cNvGrpSpPr>
          <p:nvPr userDrawn="1"/>
        </p:nvGrpSpPr>
        <p:grpSpPr bwMode="auto">
          <a:xfrm>
            <a:off x="152400" y="381000"/>
            <a:ext cx="1295400" cy="1295400"/>
            <a:chOff x="152400" y="381000"/>
            <a:chExt cx="1295400" cy="1295400"/>
          </a:xfrm>
        </p:grpSpPr>
        <p:pic>
          <p:nvPicPr>
            <p:cNvPr id="1042" name="Picture 18" descr="RCSD Logo for ppt"/>
            <p:cNvPicPr>
              <a:picLocks noChangeAspect="1" noChangeArrowheads="1"/>
            </p:cNvPicPr>
            <p:nvPr userDrawn="1"/>
          </p:nvPicPr>
          <p:blipFill>
            <a:blip r:embed="rId15">
              <a:clrChange>
                <a:clrFrom>
                  <a:srgbClr val="18FF25"/>
                </a:clrFrom>
                <a:clrTo>
                  <a:srgbClr val="18FF25">
                    <a:alpha val="0"/>
                  </a:srgbClr>
                </a:clrTo>
              </a:clrChange>
            </a:blip>
            <a:srcRect/>
            <a:stretch>
              <a:fillRect/>
            </a:stretch>
          </p:blipFill>
          <p:spPr bwMode="auto">
            <a:xfrm>
              <a:off x="152400" y="381000"/>
              <a:ext cx="1295400" cy="1295400"/>
            </a:xfrm>
            <a:prstGeom prst="rect">
              <a:avLst/>
            </a:prstGeom>
            <a:noFill/>
            <a:effectLst>
              <a:outerShdw dist="35921" dir="2700000" algn="ctr" rotWithShape="0">
                <a:srgbClr val="292929">
                  <a:alpha val="50000"/>
                </a:srgbClr>
              </a:outerShdw>
            </a:effectLst>
          </p:spPr>
        </p:pic>
        <p:sp>
          <p:nvSpPr>
            <p:cNvPr id="1044" name="AutoShape 20"/>
            <p:cNvSpPr>
              <a:spLocks noChangeArrowheads="1"/>
            </p:cNvSpPr>
            <p:nvPr userDrawn="1"/>
          </p:nvSpPr>
          <p:spPr bwMode="auto">
            <a:xfrm>
              <a:off x="152400" y="381000"/>
              <a:ext cx="1295400" cy="1295400"/>
            </a:xfrm>
            <a:custGeom>
              <a:avLst/>
              <a:gdLst>
                <a:gd name="G0" fmla="+- 975 0 0"/>
                <a:gd name="G1" fmla="+- 21600 0 975"/>
                <a:gd name="G2" fmla="+- 21600 0 9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75" y="10800"/>
                  </a:moveTo>
                  <a:cubicBezTo>
                    <a:pt x="975" y="16226"/>
                    <a:pt x="5374" y="20625"/>
                    <a:pt x="10800" y="20625"/>
                  </a:cubicBezTo>
                  <a:cubicBezTo>
                    <a:pt x="16226" y="20625"/>
                    <a:pt x="20625" y="16226"/>
                    <a:pt x="20625" y="10800"/>
                  </a:cubicBezTo>
                  <a:cubicBezTo>
                    <a:pt x="20625" y="5374"/>
                    <a:pt x="16226" y="975"/>
                    <a:pt x="10800" y="975"/>
                  </a:cubicBezTo>
                  <a:cubicBezTo>
                    <a:pt x="5374" y="975"/>
                    <a:pt x="975" y="5374"/>
                    <a:pt x="975" y="10800"/>
                  </a:cubicBezTo>
                  <a:close/>
                </a:path>
              </a:pathLst>
            </a:custGeom>
            <a:gradFill rotWithShape="1">
              <a:gsLst>
                <a:gs pos="0">
                  <a:srgbClr val="FFCC00"/>
                </a:gs>
                <a:gs pos="100000">
                  <a:srgbClr val="FFCC00">
                    <a:gamma/>
                    <a:shade val="46275"/>
                    <a:invGamma/>
                  </a:srgbClr>
                </a:gs>
              </a:gsLst>
              <a:lin ang="2700000" scaled="1"/>
            </a:gradFill>
            <a:ln w="9525">
              <a:noFill/>
              <a:round/>
              <a:headEnd/>
              <a:tailEnd/>
            </a:ln>
            <a:effectLst/>
          </p:spPr>
          <p:txBody>
            <a:bodyPr wrap="none" anchor="ct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55E1B-01AE-4F1D-97A6-605E0EFDEC0E}"/>
              </a:ext>
            </a:extLst>
          </p:cNvPr>
          <p:cNvSpPr>
            <a:spLocks noGrp="1"/>
          </p:cNvSpPr>
          <p:nvPr>
            <p:ph type="ctrTitle"/>
          </p:nvPr>
        </p:nvSpPr>
        <p:spPr>
          <a:xfrm>
            <a:off x="685800" y="2514600"/>
            <a:ext cx="7772400" cy="1371600"/>
          </a:xfrm>
        </p:spPr>
        <p:txBody>
          <a:bodyPr lIns="91440" tIns="45720" rIns="91440" bIns="45720" anchor="t"/>
          <a:lstStyle/>
          <a:p>
            <a:r>
              <a:rPr lang="en-US" sz="2400" b="1" dirty="0">
                <a:solidFill>
                  <a:schemeClr val="accent2"/>
                </a:solidFill>
              </a:rPr>
              <a:t>DM 2026- 38 PUBLIC HEARING – Staff Presentation: Staff Presentation: Assembly Bill (AB) 2561 Annual Compliance Update on Vacancies</a:t>
            </a:r>
            <a:br>
              <a:rPr lang="en-US" sz="2400" b="1" dirty="0"/>
            </a:br>
            <a:br>
              <a:rPr lang="en-US" sz="2400" b="1" dirty="0">
                <a:solidFill>
                  <a:schemeClr val="accent2"/>
                </a:solidFill>
              </a:rPr>
            </a:br>
            <a:br>
              <a:rPr lang="en-US" sz="2400" dirty="0">
                <a:latin typeface="Calibri" panose="020F0502020204030204" pitchFamily="34" charset="0"/>
              </a:rPr>
            </a:br>
            <a:endParaRPr lang="en-US" sz="2400" dirty="0">
              <a:solidFill>
                <a:schemeClr val="accent2"/>
              </a:solidFill>
              <a:cs typeface="Arial"/>
            </a:endParaRPr>
          </a:p>
        </p:txBody>
      </p:sp>
      <p:sp>
        <p:nvSpPr>
          <p:cNvPr id="3" name="Subtitle 2">
            <a:extLst>
              <a:ext uri="{FF2B5EF4-FFF2-40B4-BE49-F238E27FC236}">
                <a16:creationId xmlns:a16="http://schemas.microsoft.com/office/drawing/2014/main" id="{815396D3-E760-4B33-A841-82A67801ED65}"/>
              </a:ext>
            </a:extLst>
          </p:cNvPr>
          <p:cNvSpPr>
            <a:spLocks noGrp="1"/>
          </p:cNvSpPr>
          <p:nvPr>
            <p:ph type="subTitle" idx="1"/>
          </p:nvPr>
        </p:nvSpPr>
        <p:spPr/>
        <p:txBody>
          <a:bodyPr lIns="91440" tIns="45720" rIns="91440" bIns="45720" anchor="t"/>
          <a:lstStyle/>
          <a:p>
            <a:pPr algn="l"/>
            <a:endParaRPr lang="en-US" sz="1600" i="1" dirty="0">
              <a:solidFill>
                <a:srgbClr val="0033CC"/>
              </a:solidFill>
            </a:endParaRPr>
          </a:p>
          <a:p>
            <a:endParaRPr lang="en-US" sz="1400" i="1" dirty="0">
              <a:solidFill>
                <a:schemeClr val="accent2"/>
              </a:solidFill>
            </a:endParaRPr>
          </a:p>
          <a:p>
            <a:endParaRPr lang="en-US" sz="1400" i="1" dirty="0">
              <a:solidFill>
                <a:schemeClr val="accent2"/>
              </a:solidFill>
            </a:endParaRPr>
          </a:p>
          <a:p>
            <a:endParaRPr lang="en-US" sz="1400" i="1" dirty="0">
              <a:solidFill>
                <a:schemeClr val="accent2"/>
              </a:solidFill>
            </a:endParaRPr>
          </a:p>
          <a:p>
            <a:r>
              <a:rPr lang="en-US" sz="1200" dirty="0">
                <a:solidFill>
                  <a:schemeClr val="accent2"/>
                </a:solidFill>
              </a:rPr>
              <a:t>May 21, 2026</a:t>
            </a:r>
          </a:p>
        </p:txBody>
      </p:sp>
      <p:sp>
        <p:nvSpPr>
          <p:cNvPr id="4" name="TextBox 3">
            <a:extLst>
              <a:ext uri="{FF2B5EF4-FFF2-40B4-BE49-F238E27FC236}">
                <a16:creationId xmlns:a16="http://schemas.microsoft.com/office/drawing/2014/main" id="{3CF2D5E2-7926-E0C3-47B4-12D8231A1CB4}"/>
              </a:ext>
            </a:extLst>
          </p:cNvPr>
          <p:cNvSpPr txBox="1"/>
          <p:nvPr/>
        </p:nvSpPr>
        <p:spPr>
          <a:xfrm>
            <a:off x="8153400" y="6019800"/>
            <a:ext cx="304800" cy="276999"/>
          </a:xfrm>
          <a:prstGeom prst="rect">
            <a:avLst/>
          </a:prstGeom>
          <a:noFill/>
        </p:spPr>
        <p:txBody>
          <a:bodyPr wrap="square" rtlCol="0">
            <a:spAutoFit/>
          </a:bodyPr>
          <a:lstStyle/>
          <a:p>
            <a:r>
              <a:rPr lang="en-US" sz="1200" dirty="0">
                <a:solidFill>
                  <a:schemeClr val="accent2"/>
                </a:solidFill>
              </a:rPr>
              <a:t>1</a:t>
            </a:r>
          </a:p>
        </p:txBody>
      </p:sp>
    </p:spTree>
    <p:extLst>
      <p:ext uri="{BB962C8B-B14F-4D97-AF65-F5344CB8AC3E}">
        <p14:creationId xmlns:p14="http://schemas.microsoft.com/office/powerpoint/2010/main" val="688960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18AAF-1FDE-8727-76CF-CCAB571473E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62C788E-5DD5-3802-C82D-4A91BA1F7A92}"/>
              </a:ext>
            </a:extLst>
          </p:cNvPr>
          <p:cNvSpPr>
            <a:spLocks noGrp="1"/>
          </p:cNvSpPr>
          <p:nvPr>
            <p:ph type="subTitle" idx="1"/>
          </p:nvPr>
        </p:nvSpPr>
        <p:spPr>
          <a:xfrm>
            <a:off x="752112" y="1861956"/>
            <a:ext cx="7631051" cy="3427836"/>
          </a:xfrm>
        </p:spPr>
        <p:txBody>
          <a:bodyPr lIns="91440" tIns="45720" rIns="91440" bIns="45720" anchor="t"/>
          <a:lstStyle/>
          <a:p>
            <a:pPr marL="285750" indent="-285750" algn="just">
              <a:buFont typeface="Arial" panose="020B0604020202020204" pitchFamily="34" charset="0"/>
              <a:buChar char="•"/>
            </a:pPr>
            <a:r>
              <a:rPr lang="en-US" sz="1800" dirty="0">
                <a:solidFill>
                  <a:schemeClr val="accent2"/>
                </a:solidFill>
              </a:rPr>
              <a:t>Assembly Bill (“AB”) 2561, effective on January 1, 2025, requires all public agencies provide an annual update to their governing body regarding vacancies in appointed positions. </a:t>
            </a:r>
          </a:p>
          <a:p>
            <a:pPr algn="just"/>
            <a:endParaRPr lang="en-US" sz="1800" dirty="0">
              <a:solidFill>
                <a:schemeClr val="accent2"/>
              </a:solidFill>
            </a:endParaRPr>
          </a:p>
          <a:p>
            <a:pPr marL="285750" indent="-285750" algn="just">
              <a:buFont typeface="Arial" panose="020B0604020202020204" pitchFamily="34" charset="0"/>
              <a:buChar char="•"/>
            </a:pPr>
            <a:r>
              <a:rPr lang="en-US" sz="1800" dirty="0">
                <a:solidFill>
                  <a:schemeClr val="accent2"/>
                </a:solidFill>
              </a:rPr>
              <a:t>Promotes prioritize transparency, strengthen public engagement, expand public awareness of service opportunities, and promote more diverse and inclusive participation in local government. </a:t>
            </a:r>
          </a:p>
          <a:p>
            <a:pPr algn="just"/>
            <a:r>
              <a:rPr lang="en-US" dirty="0"/>
              <a:t> </a:t>
            </a:r>
          </a:p>
          <a:p>
            <a:pPr marL="285750" indent="-285750" algn="l">
              <a:buFont typeface="Arial" panose="020B0604020202020204" pitchFamily="34" charset="0"/>
              <a:buChar char="•"/>
            </a:pPr>
            <a:endParaRPr lang="en-US" sz="1800" dirty="0"/>
          </a:p>
          <a:p>
            <a:pPr algn="l"/>
            <a:endParaRPr lang="en-US" sz="1800" b="1" dirty="0">
              <a:cs typeface="Arial"/>
            </a:endParaRPr>
          </a:p>
        </p:txBody>
      </p:sp>
      <p:sp>
        <p:nvSpPr>
          <p:cNvPr id="5" name="Title 1">
            <a:extLst>
              <a:ext uri="{FF2B5EF4-FFF2-40B4-BE49-F238E27FC236}">
                <a16:creationId xmlns:a16="http://schemas.microsoft.com/office/drawing/2014/main" id="{D0137311-F2C1-FDB5-8D73-1AA31D5C5C5F}"/>
              </a:ext>
            </a:extLst>
          </p:cNvPr>
          <p:cNvSpPr txBox="1">
            <a:spLocks/>
          </p:cNvSpPr>
          <p:nvPr/>
        </p:nvSpPr>
        <p:spPr>
          <a:xfrm>
            <a:off x="694525" y="1067963"/>
            <a:ext cx="7772400" cy="1143000"/>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Background</a:t>
            </a:r>
            <a:br>
              <a:rPr lang="en-US" sz="2400" b="1" kern="0" dirty="0">
                <a:solidFill>
                  <a:schemeClr val="accent2"/>
                </a:solidFill>
              </a:rPr>
            </a:br>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86AD82FE-CC44-8B3B-5346-A0C0D8C97D6B}"/>
              </a:ext>
            </a:extLst>
          </p:cNvPr>
          <p:cNvSpPr txBox="1"/>
          <p:nvPr/>
        </p:nvSpPr>
        <p:spPr>
          <a:xfrm>
            <a:off x="8239488" y="6019800"/>
            <a:ext cx="227437" cy="276999"/>
          </a:xfrm>
          <a:prstGeom prst="rect">
            <a:avLst/>
          </a:prstGeom>
          <a:noFill/>
        </p:spPr>
        <p:txBody>
          <a:bodyPr wrap="square" rtlCol="0">
            <a:spAutoFit/>
          </a:bodyPr>
          <a:lstStyle/>
          <a:p>
            <a:r>
              <a:rPr lang="en-US" sz="1200" dirty="0">
                <a:solidFill>
                  <a:schemeClr val="accent2"/>
                </a:solidFill>
              </a:rPr>
              <a:t>2</a:t>
            </a:r>
          </a:p>
        </p:txBody>
      </p:sp>
    </p:spTree>
    <p:extLst>
      <p:ext uri="{BB962C8B-B14F-4D97-AF65-F5344CB8AC3E}">
        <p14:creationId xmlns:p14="http://schemas.microsoft.com/office/powerpoint/2010/main" val="3162955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F5C7D-B3F5-B4C8-5B6A-493CD6D7AD3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3B05515-29A1-6055-1AE0-1860DA1EF539}"/>
              </a:ext>
            </a:extLst>
          </p:cNvPr>
          <p:cNvSpPr>
            <a:spLocks noGrp="1"/>
          </p:cNvSpPr>
          <p:nvPr>
            <p:ph type="subTitle" idx="1"/>
          </p:nvPr>
        </p:nvSpPr>
        <p:spPr>
          <a:xfrm>
            <a:off x="752112" y="1861956"/>
            <a:ext cx="7631051" cy="3427836"/>
          </a:xfrm>
        </p:spPr>
        <p:txBody>
          <a:bodyPr lIns="91440" tIns="45720" rIns="91440" bIns="45720" anchor="t"/>
          <a:lstStyle/>
          <a:p>
            <a:pPr marL="285750" indent="-285750" algn="l">
              <a:buFont typeface="Arial" panose="020B0604020202020204" pitchFamily="34" charset="0"/>
              <a:buChar char="•"/>
            </a:pPr>
            <a:r>
              <a:rPr lang="en-US" sz="1800" dirty="0">
                <a:solidFill>
                  <a:schemeClr val="accent2"/>
                </a:solidFill>
              </a:rPr>
              <a:t>AB 2561 requires the following:</a:t>
            </a:r>
          </a:p>
          <a:p>
            <a:pPr marL="742950" lvl="1" indent="-285750" algn="l">
              <a:buFont typeface="Arial" panose="020B0604020202020204" pitchFamily="34" charset="0"/>
              <a:buChar char="•"/>
            </a:pPr>
            <a:r>
              <a:rPr lang="en-US" sz="1800" dirty="0">
                <a:solidFill>
                  <a:schemeClr val="accent2"/>
                </a:solidFill>
              </a:rPr>
              <a:t>An annual presentation to the governing body identifying all job vacancies, recruitment efforts, and retention activities.</a:t>
            </a:r>
          </a:p>
          <a:p>
            <a:pPr marL="742950" lvl="1" indent="-285750" algn="l">
              <a:buFont typeface="Arial" panose="020B0604020202020204" pitchFamily="34" charset="0"/>
              <a:buChar char="•"/>
            </a:pPr>
            <a:r>
              <a:rPr lang="en-US" sz="1800" dirty="0">
                <a:solidFill>
                  <a:schemeClr val="accent2"/>
                </a:solidFill>
              </a:rPr>
              <a:t>Public posting of this information on the agency’s website.</a:t>
            </a:r>
          </a:p>
          <a:p>
            <a:pPr marL="742950" lvl="1" indent="-285750" algn="l">
              <a:buFont typeface="Arial" panose="020B0604020202020204" pitchFamily="34" charset="0"/>
              <a:buChar char="•"/>
            </a:pPr>
            <a:r>
              <a:rPr lang="en-US" sz="1800" dirty="0">
                <a:solidFill>
                  <a:schemeClr val="accent2"/>
                </a:solidFill>
              </a:rPr>
              <a:t>Ongoing community outreach efforts to encourage filling of vacancies and improve participation in public service roles.</a:t>
            </a:r>
          </a:p>
          <a:p>
            <a:pPr marL="742950" lvl="1" indent="-285750" algn="l">
              <a:buFont typeface="Arial" panose="020B0604020202020204" pitchFamily="34" charset="0"/>
              <a:buChar char="•"/>
            </a:pPr>
            <a:r>
              <a:rPr lang="en-US" sz="1800" dirty="0">
                <a:solidFill>
                  <a:schemeClr val="accent2"/>
                </a:solidFill>
              </a:rPr>
              <a:t>A public hearing conducted prior to the adoption of the budget. </a:t>
            </a:r>
          </a:p>
          <a:p>
            <a:r>
              <a:rPr lang="en-US" sz="1800" dirty="0">
                <a:solidFill>
                  <a:schemeClr val="accent2"/>
                </a:solidFill>
              </a:rPr>
              <a:t> </a:t>
            </a:r>
          </a:p>
          <a:p>
            <a:pPr algn="just"/>
            <a:r>
              <a:rPr lang="en-US" dirty="0"/>
              <a:t> </a:t>
            </a:r>
          </a:p>
          <a:p>
            <a:pPr marL="285750" indent="-285750" algn="l">
              <a:buFont typeface="Arial" panose="020B0604020202020204" pitchFamily="34" charset="0"/>
              <a:buChar char="•"/>
            </a:pPr>
            <a:endParaRPr lang="en-US" sz="1800" dirty="0"/>
          </a:p>
          <a:p>
            <a:pPr algn="l"/>
            <a:endParaRPr lang="en-US" sz="1800" b="1" dirty="0">
              <a:cs typeface="Arial"/>
            </a:endParaRPr>
          </a:p>
        </p:txBody>
      </p:sp>
      <p:sp>
        <p:nvSpPr>
          <p:cNvPr id="5" name="Title 1">
            <a:extLst>
              <a:ext uri="{FF2B5EF4-FFF2-40B4-BE49-F238E27FC236}">
                <a16:creationId xmlns:a16="http://schemas.microsoft.com/office/drawing/2014/main" id="{54EA688E-76A4-2A36-41AA-DF24D5250B50}"/>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Requirements</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52BC0D38-9F9A-A78D-9873-85C455F3B33C}"/>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3</a:t>
            </a:r>
          </a:p>
        </p:txBody>
      </p:sp>
    </p:spTree>
    <p:extLst>
      <p:ext uri="{BB962C8B-B14F-4D97-AF65-F5344CB8AC3E}">
        <p14:creationId xmlns:p14="http://schemas.microsoft.com/office/powerpoint/2010/main" val="12400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05503-DBFE-C125-C753-A39FFEF36CC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D86661F-5DCC-1973-1A57-334F676CD68F}"/>
              </a:ext>
            </a:extLst>
          </p:cNvPr>
          <p:cNvSpPr>
            <a:spLocks noGrp="1"/>
          </p:cNvSpPr>
          <p:nvPr>
            <p:ph type="subTitle" idx="1"/>
          </p:nvPr>
        </p:nvSpPr>
        <p:spPr>
          <a:xfrm>
            <a:off x="752112" y="1861956"/>
            <a:ext cx="7631051" cy="2252844"/>
          </a:xfrm>
        </p:spPr>
        <p:txBody>
          <a:bodyPr lIns="91440" tIns="45720" rIns="91440" bIns="45720" anchor="t"/>
          <a:lstStyle/>
          <a:p>
            <a:pPr marL="285750" indent="-285750" algn="just">
              <a:buFont typeface="Arial" panose="020B0604020202020204" pitchFamily="34" charset="0"/>
              <a:buChar char="•"/>
            </a:pPr>
            <a:r>
              <a:rPr lang="en-US" sz="1800" dirty="0">
                <a:solidFill>
                  <a:schemeClr val="accent2"/>
                </a:solidFill>
                <a:latin typeface="Arial (Body)"/>
              </a:rPr>
              <a:t>The reporting period was adjusted by one month to reflect the early adoption of the budget for the current fiscal year. </a:t>
            </a:r>
          </a:p>
          <a:p>
            <a:pPr algn="just"/>
            <a:endParaRPr lang="en-US" sz="1800" dirty="0">
              <a:latin typeface="Arial (Body)"/>
            </a:endParaRPr>
          </a:p>
          <a:p>
            <a:pPr marL="285750" indent="-285750" algn="just">
              <a:buFont typeface="Arial" panose="020B0604020202020204" pitchFamily="34" charset="0"/>
              <a:buChar char="•"/>
            </a:pPr>
            <a:r>
              <a:rPr lang="en-US" sz="1800" dirty="0">
                <a:solidFill>
                  <a:schemeClr val="accent2"/>
                </a:solidFill>
                <a:latin typeface="Arial (Body)"/>
              </a:rPr>
              <a:t>Job postings were shared through the District’s outreach channels, including Instagram, Facebook, LinkedIn, and the District’s website. Positions were also posted on GovernmentJobs.com, BC Water Jobs, and the American Water Works Association job board.</a:t>
            </a:r>
          </a:p>
          <a:p>
            <a:pPr marL="285750" indent="-285750" algn="l">
              <a:buFont typeface="Arial" panose="020B0604020202020204" pitchFamily="34" charset="0"/>
              <a:buChar char="•"/>
            </a:pPr>
            <a:endParaRPr lang="en-US" sz="1800" dirty="0">
              <a:solidFill>
                <a:schemeClr val="accent2"/>
              </a:solidFill>
            </a:endParaRPr>
          </a:p>
          <a:p>
            <a:pPr algn="l"/>
            <a:endParaRPr lang="en-US" sz="1800" b="1" dirty="0">
              <a:cs typeface="Arial"/>
            </a:endParaRPr>
          </a:p>
        </p:txBody>
      </p:sp>
      <p:sp>
        <p:nvSpPr>
          <p:cNvPr id="5" name="Title 1">
            <a:extLst>
              <a:ext uri="{FF2B5EF4-FFF2-40B4-BE49-F238E27FC236}">
                <a16:creationId xmlns:a16="http://schemas.microsoft.com/office/drawing/2014/main" id="{B40897D4-855C-1612-CDF1-ED535E181124}"/>
              </a:ext>
            </a:extLst>
          </p:cNvPr>
          <p:cNvSpPr txBox="1">
            <a:spLocks/>
          </p:cNvSpPr>
          <p:nvPr/>
        </p:nvSpPr>
        <p:spPr>
          <a:xfrm>
            <a:off x="1371599" y="1067963"/>
            <a:ext cx="7467601" cy="6084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rPr>
              <a:t>Reporting Period May 31, 2025, to April 30, 2026</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p:txBody>
      </p:sp>
      <p:pic>
        <p:nvPicPr>
          <p:cNvPr id="2" name="Picture 1">
            <a:extLst>
              <a:ext uri="{FF2B5EF4-FFF2-40B4-BE49-F238E27FC236}">
                <a16:creationId xmlns:a16="http://schemas.microsoft.com/office/drawing/2014/main" id="{3FFA59BF-6B71-E516-42E9-CBDF238F57C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4789" y="4318644"/>
            <a:ext cx="8614411" cy="1129348"/>
          </a:xfrm>
          <a:prstGeom prst="rect">
            <a:avLst/>
          </a:prstGeom>
          <a:noFill/>
          <a:ln>
            <a:noFill/>
          </a:ln>
        </p:spPr>
      </p:pic>
      <p:sp>
        <p:nvSpPr>
          <p:cNvPr id="4" name="TextBox 3">
            <a:extLst>
              <a:ext uri="{FF2B5EF4-FFF2-40B4-BE49-F238E27FC236}">
                <a16:creationId xmlns:a16="http://schemas.microsoft.com/office/drawing/2014/main" id="{4C009CB3-1799-E8B4-6B4C-6D6B1BB649DF}"/>
              </a:ext>
            </a:extLst>
          </p:cNvPr>
          <p:cNvSpPr txBox="1"/>
          <p:nvPr/>
        </p:nvSpPr>
        <p:spPr>
          <a:xfrm>
            <a:off x="8367923" y="6096000"/>
            <a:ext cx="152400" cy="276999"/>
          </a:xfrm>
          <a:prstGeom prst="rect">
            <a:avLst/>
          </a:prstGeom>
          <a:noFill/>
        </p:spPr>
        <p:txBody>
          <a:bodyPr wrap="square" rtlCol="0">
            <a:spAutoFit/>
          </a:bodyPr>
          <a:lstStyle/>
          <a:p>
            <a:r>
              <a:rPr lang="en-US" sz="1200" dirty="0">
                <a:solidFill>
                  <a:schemeClr val="accent2"/>
                </a:solidFill>
              </a:rPr>
              <a:t>4</a:t>
            </a:r>
          </a:p>
        </p:txBody>
      </p:sp>
    </p:spTree>
    <p:extLst>
      <p:ext uri="{BB962C8B-B14F-4D97-AF65-F5344CB8AC3E}">
        <p14:creationId xmlns:p14="http://schemas.microsoft.com/office/powerpoint/2010/main" val="6791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0ADB8-4D70-3306-EB52-3FA6AE155041}"/>
              </a:ext>
            </a:extLst>
          </p:cNvPr>
          <p:cNvSpPr>
            <a:spLocks noGrp="1"/>
          </p:cNvSpPr>
          <p:nvPr>
            <p:ph type="title"/>
          </p:nvPr>
        </p:nvSpPr>
        <p:spPr>
          <a:xfrm>
            <a:off x="457200" y="1066800"/>
            <a:ext cx="8229600" cy="685800"/>
          </a:xfrm>
        </p:spPr>
        <p:txBody>
          <a:bodyPr/>
          <a:lstStyle/>
          <a:p>
            <a:r>
              <a:rPr lang="en-US" sz="2400" b="1" dirty="0">
                <a:solidFill>
                  <a:schemeClr val="accent2"/>
                </a:solidFill>
              </a:rPr>
              <a:t>Recommendation</a:t>
            </a:r>
          </a:p>
        </p:txBody>
      </p:sp>
      <p:sp>
        <p:nvSpPr>
          <p:cNvPr id="3" name="Content Placeholder 2">
            <a:extLst>
              <a:ext uri="{FF2B5EF4-FFF2-40B4-BE49-F238E27FC236}">
                <a16:creationId xmlns:a16="http://schemas.microsoft.com/office/drawing/2014/main" id="{7A2CB28B-C194-8E46-9215-9D59BB75C84A}"/>
              </a:ext>
            </a:extLst>
          </p:cNvPr>
          <p:cNvSpPr>
            <a:spLocks noGrp="1"/>
          </p:cNvSpPr>
          <p:nvPr>
            <p:ph idx="1"/>
          </p:nvPr>
        </p:nvSpPr>
        <p:spPr>
          <a:xfrm>
            <a:off x="457200" y="1752600"/>
            <a:ext cx="8229600" cy="4373563"/>
          </a:xfrm>
        </p:spPr>
        <p:txBody>
          <a:bodyPr/>
          <a:lstStyle/>
          <a:p>
            <a:r>
              <a:rPr lang="en-US" sz="1800" dirty="0">
                <a:solidFill>
                  <a:schemeClr val="accent2"/>
                </a:solidFill>
              </a:rPr>
              <a:t>Receive and file this memorandum in compliance with AB 2561. Staff will present annual updates on vacant positions and recommend actions, as necessary.</a:t>
            </a:r>
          </a:p>
          <a:p>
            <a:endParaRPr lang="en-US" dirty="0"/>
          </a:p>
        </p:txBody>
      </p:sp>
      <p:sp>
        <p:nvSpPr>
          <p:cNvPr id="4" name="TextBox 3">
            <a:extLst>
              <a:ext uri="{FF2B5EF4-FFF2-40B4-BE49-F238E27FC236}">
                <a16:creationId xmlns:a16="http://schemas.microsoft.com/office/drawing/2014/main" id="{C30EC01F-FD61-CA90-235B-F57A523471BF}"/>
              </a:ext>
            </a:extLst>
          </p:cNvPr>
          <p:cNvSpPr txBox="1"/>
          <p:nvPr/>
        </p:nvSpPr>
        <p:spPr>
          <a:xfrm>
            <a:off x="8305800" y="6120067"/>
            <a:ext cx="228600" cy="276999"/>
          </a:xfrm>
          <a:prstGeom prst="rect">
            <a:avLst/>
          </a:prstGeom>
          <a:noFill/>
        </p:spPr>
        <p:txBody>
          <a:bodyPr wrap="square" rtlCol="0">
            <a:spAutoFit/>
          </a:bodyPr>
          <a:lstStyle/>
          <a:p>
            <a:r>
              <a:rPr lang="en-US" sz="1200" dirty="0">
                <a:solidFill>
                  <a:schemeClr val="accent2"/>
                </a:solidFill>
              </a:rPr>
              <a:t>5</a:t>
            </a:r>
          </a:p>
        </p:txBody>
      </p:sp>
    </p:spTree>
    <p:extLst>
      <p:ext uri="{BB962C8B-B14F-4D97-AF65-F5344CB8AC3E}">
        <p14:creationId xmlns:p14="http://schemas.microsoft.com/office/powerpoint/2010/main" val="1670744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4"/>
          <p:cNvSpPr txBox="1"/>
          <p:nvPr/>
        </p:nvSpPr>
        <p:spPr>
          <a:xfrm>
            <a:off x="2819400" y="5638800"/>
            <a:ext cx="3505200" cy="533401"/>
          </a:xfrm>
          <a:prstGeom prst="rect">
            <a:avLst/>
          </a:prstGeom>
          <a:noFill/>
          <a:ln>
            <a:noFill/>
          </a:ln>
        </p:spPr>
        <p:txBody>
          <a:bodyPr wrap="square" lIns="0" tIns="0" rIns="0" bIns="0" anchor="t"/>
          <a:lstStyle/>
          <a:p>
            <a:pPr algn="ctr" defTabSz="457200">
              <a:defRPr lang="en-US"/>
            </a:pPr>
            <a:r>
              <a:rPr lang="en-US" sz="1000" dirty="0">
                <a:solidFill>
                  <a:srgbClr val="193B73"/>
                </a:solidFill>
                <a:latin typeface="Arial" charset="77"/>
                <a:ea typeface="Arial" charset="77"/>
                <a:cs typeface="Arial" charset="77"/>
              </a:rPr>
              <a:t>Rubidoux Community Services District</a:t>
            </a:r>
          </a:p>
          <a:p>
            <a:pPr algn="ctr" defTabSz="457200">
              <a:defRPr lang="en-US"/>
            </a:pPr>
            <a:r>
              <a:rPr lang="en-US" sz="1000" dirty="0">
                <a:solidFill>
                  <a:srgbClr val="193B73"/>
                </a:solidFill>
                <a:latin typeface="Arial" charset="77"/>
                <a:ea typeface="Arial" charset="77"/>
                <a:cs typeface="Arial" charset="77"/>
              </a:rPr>
              <a:t>Office: 951.684.7580</a:t>
            </a:r>
          </a:p>
          <a:p>
            <a:pPr algn="ctr">
              <a:defRPr lang="en-US"/>
            </a:pPr>
            <a:r>
              <a:rPr lang="en-US" sz="1000" dirty="0">
                <a:solidFill>
                  <a:srgbClr val="193B73"/>
                </a:solidFill>
                <a:latin typeface="Arial" charset="77"/>
                <a:ea typeface="Arial" charset="77"/>
                <a:cs typeface="Arial" charset="77"/>
              </a:rPr>
              <a:t>www.rcsd.org</a:t>
            </a:r>
          </a:p>
        </p:txBody>
      </p:sp>
      <p:grpSp>
        <p:nvGrpSpPr>
          <p:cNvPr id="15" name="Group 14"/>
          <p:cNvGrpSpPr/>
          <p:nvPr/>
        </p:nvGrpSpPr>
        <p:grpSpPr>
          <a:xfrm>
            <a:off x="2590799" y="2286000"/>
            <a:ext cx="3962402" cy="1020618"/>
            <a:chOff x="2057399" y="1981200"/>
            <a:chExt cx="5029201" cy="1295400"/>
          </a:xfrm>
          <a:effectLst>
            <a:reflection blurRad="25400" stA="50000" endA="300" endPos="60000" dir="5400000" sy="-100000" algn="bl" rotWithShape="0"/>
          </a:effectLst>
        </p:grpSpPr>
        <p:sp>
          <p:nvSpPr>
            <p:cNvPr id="16" name="Rounded Rectangle 15"/>
            <p:cNvSpPr/>
            <p:nvPr/>
          </p:nvSpPr>
          <p:spPr>
            <a:xfrm>
              <a:off x="2057400" y="1981200"/>
              <a:ext cx="5029200" cy="1295400"/>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7" name="TextBox 16"/>
            <p:cNvSpPr txBox="1"/>
            <p:nvPr/>
          </p:nvSpPr>
          <p:spPr>
            <a:xfrm>
              <a:off x="2057399" y="1981200"/>
              <a:ext cx="5029201" cy="1200329"/>
            </a:xfrm>
            <a:prstGeom prst="rect">
              <a:avLst/>
            </a:prstGeom>
            <a:noFill/>
          </p:spPr>
          <p:txBody>
            <a:bodyPr wrap="square" rtlCol="0">
              <a:spAutoFit/>
            </a:bodyPr>
            <a:lstStyle/>
            <a:p>
              <a:pPr algn="ctr"/>
              <a:r>
                <a:rPr lang="en-US" sz="5400" dirty="0">
                  <a:solidFill>
                    <a:schemeClr val="accent2"/>
                  </a:solidFill>
                </a:rPr>
                <a:t>Questions</a:t>
              </a:r>
            </a:p>
          </p:txBody>
        </p:sp>
      </p:grpSp>
      <p:sp>
        <p:nvSpPr>
          <p:cNvPr id="18" name="Slide Number Placeholder 1"/>
          <p:cNvSpPr>
            <a:spLocks noGrp="1"/>
          </p:cNvSpPr>
          <p:nvPr/>
        </p:nvSpPr>
        <p:spPr>
          <a:xfrm>
            <a:off x="76200" y="6324602"/>
            <a:ext cx="2057400" cy="365125"/>
          </a:xfrm>
          <a:prstGeom prst="rect">
            <a:avLst/>
          </a:prstGeom>
        </p:spPr>
        <p:txBody>
          <a:bodyPr vert="horz" lIns="91440" tIns="45720" rIns="91440" bIns="45720" rtlCol="0" anchor="ctr"/>
          <a:lstStyle>
            <a:defPPr>
              <a:defRPr lang="en-US"/>
            </a:defPPr>
            <a:lvl1pPr marL="0" algn="l" defTabSz="457200" rtl="0" eaLnBrk="1" latinLnBrk="0" hangingPunct="1">
              <a:defRPr sz="2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5E0F86-530E-0543-A407-2D1212571E0B}" type="slidenum">
              <a:rPr lang="en-US"/>
              <a:t>6</a:t>
            </a:fld>
            <a:endParaRPr lang="en-US" dirty="0"/>
          </a:p>
        </p:txBody>
      </p:sp>
      <p:sp>
        <p:nvSpPr>
          <p:cNvPr id="2" name="TextBox 1">
            <a:extLst>
              <a:ext uri="{FF2B5EF4-FFF2-40B4-BE49-F238E27FC236}">
                <a16:creationId xmlns:a16="http://schemas.microsoft.com/office/drawing/2014/main" id="{CDB7A0F8-7D83-1B01-DBF1-8317970A70A8}"/>
              </a:ext>
            </a:extLst>
          </p:cNvPr>
          <p:cNvSpPr txBox="1"/>
          <p:nvPr/>
        </p:nvSpPr>
        <p:spPr>
          <a:xfrm>
            <a:off x="8305800" y="6084179"/>
            <a:ext cx="228600" cy="276999"/>
          </a:xfrm>
          <a:prstGeom prst="rect">
            <a:avLst/>
          </a:prstGeom>
          <a:noFill/>
        </p:spPr>
        <p:txBody>
          <a:bodyPr wrap="square" rtlCol="0">
            <a:spAutoFit/>
          </a:bodyPr>
          <a:lstStyle/>
          <a:p>
            <a:r>
              <a:rPr lang="en-US" sz="1200" dirty="0">
                <a:solidFill>
                  <a:schemeClr val="accent2"/>
                </a:solidFill>
              </a:rPr>
              <a:t>6</a:t>
            </a:r>
          </a:p>
        </p:txBody>
      </p:sp>
    </p:spTree>
    <p:extLst>
      <p:ext uri="{BB962C8B-B14F-4D97-AF65-F5344CB8AC3E}">
        <p14:creationId xmlns:p14="http://schemas.microsoft.com/office/powerpoint/2010/main" val="4053131202"/>
      </p:ext>
    </p:extLst>
  </p:cSld>
  <p:clrMapOvr>
    <a:masterClrMapping/>
  </p:clrMapOvr>
</p:sld>
</file>

<file path=ppt/theme/theme1.xml><?xml version="1.0" encoding="utf-8"?>
<a:theme xmlns:a="http://schemas.openxmlformats.org/drawingml/2006/main" name="RCSD">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3933</TotalTime>
  <Words>287</Words>
  <Application>Microsoft Office PowerPoint</Application>
  <PresentationFormat>On-screen Show (4:3)</PresentationFormat>
  <Paragraphs>41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Arial (Body)</vt:lpstr>
      <vt:lpstr>Calibri</vt:lpstr>
      <vt:lpstr>RCSD</vt:lpstr>
      <vt:lpstr>DM 2026- 38 PUBLIC HEARING – Staff Presentation: Staff Presentation: Assembly Bill (AB) 2561 Annual Compliance Update on Vacancies   </vt:lpstr>
      <vt:lpstr>PowerPoint Presentation</vt:lpstr>
      <vt:lpstr>PowerPoint Presentation</vt:lpstr>
      <vt:lpstr>PowerPoint Presentation</vt:lpstr>
      <vt:lpstr>Recommendation</vt:lpstr>
      <vt:lpstr>PowerPoint Presentation</vt:lpstr>
    </vt:vector>
  </TitlesOfParts>
  <Company>Michael Merino Architects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Jennings</dc:creator>
  <cp:lastModifiedBy>Melissa Trujillo</cp:lastModifiedBy>
  <cp:revision>623</cp:revision>
  <cp:lastPrinted>2021-04-15T17:13:32Z</cp:lastPrinted>
  <dcterms:created xsi:type="dcterms:W3CDTF">2009-05-29T18:33:58Z</dcterms:created>
  <dcterms:modified xsi:type="dcterms:W3CDTF">2026-05-21T17:29:18Z</dcterms:modified>
</cp:coreProperties>
</file>