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329" r:id="rId2"/>
    <p:sldId id="367" r:id="rId3"/>
    <p:sldId id="374" r:id="rId4"/>
    <p:sldId id="384" r:id="rId5"/>
    <p:sldId id="383" r:id="rId6"/>
    <p:sldId id="369" r:id="rId7"/>
    <p:sldId id="320" r:id="rId8"/>
    <p:sldId id="319" r:id="rId9"/>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033CC"/>
    <a:srgbClr val="000099"/>
    <a:srgbClr val="0086EA"/>
    <a:srgbClr val="292929"/>
    <a:srgbClr val="000000"/>
    <a:srgbClr val="003399"/>
    <a:srgbClr val="CC99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78" autoAdjust="0"/>
  </p:normalViewPr>
  <p:slideViewPr>
    <p:cSldViewPr>
      <p:cViewPr varScale="1">
        <p:scale>
          <a:sx n="102" d="100"/>
          <a:sy n="102" d="100"/>
        </p:scale>
        <p:origin x="1806"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8155" cy="464978"/>
          </a:xfrm>
          <a:prstGeom prst="rect">
            <a:avLst/>
          </a:prstGeom>
        </p:spPr>
        <p:txBody>
          <a:bodyPr vert="horz" lIns="90690" tIns="45345" rIns="90690" bIns="45345" rtlCol="0"/>
          <a:lstStyle>
            <a:lvl1pPr algn="l">
              <a:defRPr sz="1200"/>
            </a:lvl1pPr>
          </a:lstStyle>
          <a:p>
            <a:endParaRPr lang="en-US" dirty="0"/>
          </a:p>
        </p:txBody>
      </p:sp>
      <p:sp>
        <p:nvSpPr>
          <p:cNvPr id="3" name="Date Placeholder 2"/>
          <p:cNvSpPr>
            <a:spLocks noGrp="1"/>
          </p:cNvSpPr>
          <p:nvPr>
            <p:ph type="dt" sz="quarter" idx="1"/>
          </p:nvPr>
        </p:nvSpPr>
        <p:spPr>
          <a:xfrm>
            <a:off x="3970673" y="1"/>
            <a:ext cx="3038155" cy="464978"/>
          </a:xfrm>
          <a:prstGeom prst="rect">
            <a:avLst/>
          </a:prstGeom>
        </p:spPr>
        <p:txBody>
          <a:bodyPr vert="horz" lIns="90690" tIns="45345" rIns="90690" bIns="45345" rtlCol="0"/>
          <a:lstStyle>
            <a:lvl1pPr algn="r">
              <a:defRPr sz="1200"/>
            </a:lvl1pPr>
          </a:lstStyle>
          <a:p>
            <a:fld id="{296E7364-FD99-42E2-939A-8A468BA4C380}" type="datetimeFigureOut">
              <a:rPr lang="en-US" smtClean="0"/>
              <a:t>6/19/2025</a:t>
            </a:fld>
            <a:endParaRPr lang="en-US" dirty="0"/>
          </a:p>
        </p:txBody>
      </p:sp>
      <p:sp>
        <p:nvSpPr>
          <p:cNvPr id="4" name="Footer Placeholder 3"/>
          <p:cNvSpPr>
            <a:spLocks noGrp="1"/>
          </p:cNvSpPr>
          <p:nvPr>
            <p:ph type="ftr" sz="quarter" idx="2"/>
          </p:nvPr>
        </p:nvSpPr>
        <p:spPr>
          <a:xfrm>
            <a:off x="0" y="8829847"/>
            <a:ext cx="3038155" cy="464978"/>
          </a:xfrm>
          <a:prstGeom prst="rect">
            <a:avLst/>
          </a:prstGeom>
        </p:spPr>
        <p:txBody>
          <a:bodyPr vert="horz" lIns="90690" tIns="45345" rIns="90690" bIns="45345"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673" y="8829847"/>
            <a:ext cx="3038155" cy="464978"/>
          </a:xfrm>
          <a:prstGeom prst="rect">
            <a:avLst/>
          </a:prstGeom>
        </p:spPr>
        <p:txBody>
          <a:bodyPr vert="horz" lIns="90690" tIns="45345" rIns="90690" bIns="45345" rtlCol="0" anchor="b"/>
          <a:lstStyle>
            <a:lvl1pPr algn="r">
              <a:defRPr sz="1200"/>
            </a:lvl1pPr>
          </a:lstStyle>
          <a:p>
            <a:fld id="{F241D799-8E5F-4FCD-B852-A9FBD3368204}" type="slidenum">
              <a:rPr lang="en-US" smtClean="0"/>
              <a:t>‹#›</a:t>
            </a:fld>
            <a:endParaRPr lang="en-US" dirty="0"/>
          </a:p>
        </p:txBody>
      </p:sp>
    </p:spTree>
    <p:extLst>
      <p:ext uri="{BB962C8B-B14F-4D97-AF65-F5344CB8AC3E}">
        <p14:creationId xmlns:p14="http://schemas.microsoft.com/office/powerpoint/2010/main" val="2256844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155" cy="466554"/>
          </a:xfrm>
          <a:prstGeom prst="rect">
            <a:avLst/>
          </a:prstGeom>
        </p:spPr>
        <p:txBody>
          <a:bodyPr vert="horz" lIns="90690" tIns="45345" rIns="90690" bIns="45345" rtlCol="0"/>
          <a:lstStyle>
            <a:lvl1pPr algn="l">
              <a:defRPr sz="1200"/>
            </a:lvl1pPr>
          </a:lstStyle>
          <a:p>
            <a:endParaRPr lang="en-US" dirty="0"/>
          </a:p>
        </p:txBody>
      </p:sp>
      <p:sp>
        <p:nvSpPr>
          <p:cNvPr id="3" name="Date Placeholder 2"/>
          <p:cNvSpPr>
            <a:spLocks noGrp="1"/>
          </p:cNvSpPr>
          <p:nvPr>
            <p:ph type="dt" idx="1"/>
          </p:nvPr>
        </p:nvSpPr>
        <p:spPr>
          <a:xfrm>
            <a:off x="3970673" y="0"/>
            <a:ext cx="3038155" cy="466554"/>
          </a:xfrm>
          <a:prstGeom prst="rect">
            <a:avLst/>
          </a:prstGeom>
        </p:spPr>
        <p:txBody>
          <a:bodyPr vert="horz" lIns="90690" tIns="45345" rIns="90690" bIns="45345" rtlCol="0"/>
          <a:lstStyle>
            <a:lvl1pPr algn="r">
              <a:defRPr sz="1200"/>
            </a:lvl1pPr>
          </a:lstStyle>
          <a:p>
            <a:fld id="{E13A8810-3BB5-4FDF-AB62-02243E4AB83A}" type="datetimeFigureOut">
              <a:rPr lang="en-US" smtClean="0"/>
              <a:t>6/19/2025</a:t>
            </a:fld>
            <a:endParaRPr lang="en-US" dirty="0"/>
          </a:p>
        </p:txBody>
      </p:sp>
      <p:sp>
        <p:nvSpPr>
          <p:cNvPr id="4" name="Slide Image Placeholder 3"/>
          <p:cNvSpPr>
            <a:spLocks noGrp="1" noRot="1" noChangeAspect="1"/>
          </p:cNvSpPr>
          <p:nvPr>
            <p:ph type="sldImg" idx="2"/>
          </p:nvPr>
        </p:nvSpPr>
        <p:spPr>
          <a:xfrm>
            <a:off x="1412875" y="1162050"/>
            <a:ext cx="4184650" cy="3138488"/>
          </a:xfrm>
          <a:prstGeom prst="rect">
            <a:avLst/>
          </a:prstGeom>
          <a:noFill/>
          <a:ln w="12700">
            <a:solidFill>
              <a:prstClr val="black"/>
            </a:solidFill>
          </a:ln>
        </p:spPr>
        <p:txBody>
          <a:bodyPr vert="horz" lIns="90690" tIns="45345" rIns="90690" bIns="45345" rtlCol="0" anchor="ctr"/>
          <a:lstStyle/>
          <a:p>
            <a:endParaRPr lang="en-US" dirty="0"/>
          </a:p>
        </p:txBody>
      </p:sp>
      <p:sp>
        <p:nvSpPr>
          <p:cNvPr id="5" name="Notes Placeholder 4"/>
          <p:cNvSpPr>
            <a:spLocks noGrp="1"/>
          </p:cNvSpPr>
          <p:nvPr>
            <p:ph type="body" sz="quarter" idx="3"/>
          </p:nvPr>
        </p:nvSpPr>
        <p:spPr>
          <a:xfrm>
            <a:off x="701355" y="4473243"/>
            <a:ext cx="5607691" cy="3661502"/>
          </a:xfrm>
          <a:prstGeom prst="rect">
            <a:avLst/>
          </a:prstGeom>
        </p:spPr>
        <p:txBody>
          <a:bodyPr vert="horz" lIns="90690" tIns="45345" rIns="90690" bIns="4534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846"/>
            <a:ext cx="3038155" cy="466554"/>
          </a:xfrm>
          <a:prstGeom prst="rect">
            <a:avLst/>
          </a:prstGeom>
        </p:spPr>
        <p:txBody>
          <a:bodyPr vert="horz" lIns="90690" tIns="45345" rIns="90690" bIns="45345"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673" y="8829846"/>
            <a:ext cx="3038155" cy="466554"/>
          </a:xfrm>
          <a:prstGeom prst="rect">
            <a:avLst/>
          </a:prstGeom>
        </p:spPr>
        <p:txBody>
          <a:bodyPr vert="horz" lIns="90690" tIns="45345" rIns="90690" bIns="45345" rtlCol="0" anchor="b"/>
          <a:lstStyle>
            <a:lvl1pPr algn="r">
              <a:defRPr sz="1200"/>
            </a:lvl1pPr>
          </a:lstStyle>
          <a:p>
            <a:fld id="{88F27417-1DE2-4B56-AFF3-2EC3419FC72C}" type="slidenum">
              <a:rPr lang="en-US" smtClean="0"/>
              <a:t>‹#›</a:t>
            </a:fld>
            <a:endParaRPr lang="en-US" dirty="0"/>
          </a:p>
        </p:txBody>
      </p:sp>
    </p:spTree>
    <p:extLst>
      <p:ext uri="{BB962C8B-B14F-4D97-AF65-F5344CB8AC3E}">
        <p14:creationId xmlns:p14="http://schemas.microsoft.com/office/powerpoint/2010/main" val="25953833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Slide Number Placeholder 3">
            <a:extLst>
              <a:ext uri="{FF2B5EF4-FFF2-40B4-BE49-F238E27FC236}">
                <a16:creationId xmlns:a16="http://schemas.microsoft.com/office/drawing/2014/main" id="{FBDB2E57-16CD-6F87-C6AC-5BE0978D9E50}"/>
              </a:ext>
            </a:extLst>
          </p:cNvPr>
          <p:cNvSpPr>
            <a:spLocks noGrp="1"/>
          </p:cNvSpPr>
          <p:nvPr>
            <p:ph type="sldNum" sz="quarter" idx="4"/>
          </p:nvPr>
        </p:nvSpPr>
        <p:spPr>
          <a:xfrm>
            <a:off x="8458200" y="6400800"/>
            <a:ext cx="533400" cy="320675"/>
          </a:xfrm>
          <a:prstGeom prst="rect">
            <a:avLst/>
          </a:prstGeom>
        </p:spPr>
        <p:txBody>
          <a:bodyPr/>
          <a:lstStyle/>
          <a:p>
            <a:fld id="{05F10A6A-6FF3-4C95-9872-E7DC035CC0AC}" type="slidenum">
              <a:rPr lang="en-US" smtClean="0"/>
              <a:pPr/>
              <a:t>‹#›</a:t>
            </a:fld>
            <a:endParaRPr lang="en-US" dirty="0"/>
          </a:p>
        </p:txBody>
      </p:sp>
    </p:spTree>
    <p:extLst>
      <p:ext uri="{BB962C8B-B14F-4D97-AF65-F5344CB8AC3E}">
        <p14:creationId xmlns:p14="http://schemas.microsoft.com/office/powerpoint/2010/main" val="1981573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9BD60D2E-791D-9BB2-051D-9E0A910D68FC}"/>
              </a:ext>
            </a:extLst>
          </p:cNvPr>
          <p:cNvSpPr>
            <a:spLocks noGrp="1"/>
          </p:cNvSpPr>
          <p:nvPr>
            <p:ph type="sldNum" sz="quarter" idx="4"/>
          </p:nvPr>
        </p:nvSpPr>
        <p:spPr>
          <a:xfrm>
            <a:off x="8458200" y="6400800"/>
            <a:ext cx="533400" cy="320675"/>
          </a:xfrm>
          <a:prstGeom prst="rect">
            <a:avLst/>
          </a:prstGeom>
        </p:spPr>
        <p:txBody>
          <a:bodyPr/>
          <a:lstStyle/>
          <a:p>
            <a:fld id="{05F10A6A-6FF3-4C95-9872-E7DC035CC0AC}" type="slidenum">
              <a:rPr lang="en-US" smtClean="0"/>
              <a:pPr/>
              <a:t>‹#›</a:t>
            </a:fld>
            <a:endParaRPr lang="en-US" dirty="0"/>
          </a:p>
        </p:txBody>
      </p:sp>
    </p:spTree>
    <p:extLst>
      <p:ext uri="{BB962C8B-B14F-4D97-AF65-F5344CB8AC3E}">
        <p14:creationId xmlns:p14="http://schemas.microsoft.com/office/powerpoint/2010/main" val="326739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84A7C56F-9879-BFE4-DFF9-5378889ED76F}"/>
              </a:ext>
            </a:extLst>
          </p:cNvPr>
          <p:cNvSpPr>
            <a:spLocks noGrp="1"/>
          </p:cNvSpPr>
          <p:nvPr>
            <p:ph type="sldNum" sz="quarter" idx="4"/>
          </p:nvPr>
        </p:nvSpPr>
        <p:spPr>
          <a:xfrm>
            <a:off x="8458200" y="6400800"/>
            <a:ext cx="533400" cy="320675"/>
          </a:xfrm>
          <a:prstGeom prst="rect">
            <a:avLst/>
          </a:prstGeom>
        </p:spPr>
        <p:txBody>
          <a:bodyPr/>
          <a:lstStyle/>
          <a:p>
            <a:fld id="{05F10A6A-6FF3-4C95-9872-E7DC035CC0AC}" type="slidenum">
              <a:rPr lang="en-US" smtClean="0"/>
              <a:pPr/>
              <a:t>‹#›</a:t>
            </a:fld>
            <a:endParaRPr lang="en-US" dirty="0"/>
          </a:p>
        </p:txBody>
      </p:sp>
    </p:spTree>
    <p:extLst>
      <p:ext uri="{BB962C8B-B14F-4D97-AF65-F5344CB8AC3E}">
        <p14:creationId xmlns:p14="http://schemas.microsoft.com/office/powerpoint/2010/main" val="4805945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4_Custom Layout">
    <p:spTree>
      <p:nvGrpSpPr>
        <p:cNvPr id="1" name=""/>
        <p:cNvGrpSpPr/>
        <p:nvPr/>
      </p:nvGrpSpPr>
      <p:grpSpPr>
        <a:xfrm>
          <a:off x="0" y="0"/>
          <a:ext cx="0" cy="0"/>
          <a:chOff x="0" y="0"/>
          <a:chExt cx="0" cy="0"/>
        </a:xfrm>
      </p:grpSpPr>
      <p:pic>
        <p:nvPicPr>
          <p:cNvPr id="10" name="Picture 9"/>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498266" y="6007934"/>
            <a:ext cx="10207760" cy="850066"/>
          </a:xfrm>
          <a:prstGeom prst="rect">
            <a:avLst/>
          </a:prstGeom>
        </p:spPr>
      </p:pic>
      <p:sp>
        <p:nvSpPr>
          <p:cNvPr id="2" name="Slide Number Placeholder 3">
            <a:extLst>
              <a:ext uri="{FF2B5EF4-FFF2-40B4-BE49-F238E27FC236}">
                <a16:creationId xmlns:a16="http://schemas.microsoft.com/office/drawing/2014/main" id="{B7887F70-AA86-3908-67B6-9904011128F2}"/>
              </a:ext>
            </a:extLst>
          </p:cNvPr>
          <p:cNvSpPr>
            <a:spLocks noGrp="1"/>
          </p:cNvSpPr>
          <p:nvPr>
            <p:ph type="sldNum" sz="quarter" idx="4"/>
          </p:nvPr>
        </p:nvSpPr>
        <p:spPr>
          <a:xfrm>
            <a:off x="8458200" y="6400800"/>
            <a:ext cx="533400" cy="320675"/>
          </a:xfrm>
          <a:prstGeom prst="rect">
            <a:avLst/>
          </a:prstGeom>
        </p:spPr>
        <p:txBody>
          <a:bodyPr/>
          <a:lstStyle/>
          <a:p>
            <a:fld id="{05F10A6A-6FF3-4C95-9872-E7DC035CC0AC}" type="slidenum">
              <a:rPr lang="en-US" smtClean="0"/>
              <a:pPr/>
              <a:t>‹#›</a:t>
            </a:fld>
            <a:endParaRPr lang="en-US" dirty="0"/>
          </a:p>
        </p:txBody>
      </p:sp>
    </p:spTree>
    <p:extLst>
      <p:ext uri="{BB962C8B-B14F-4D97-AF65-F5344CB8AC3E}">
        <p14:creationId xmlns:p14="http://schemas.microsoft.com/office/powerpoint/2010/main" val="37597276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B0823FBB-001A-0C85-5779-DC6022AB31A8}"/>
              </a:ext>
            </a:extLst>
          </p:cNvPr>
          <p:cNvSpPr>
            <a:spLocks noGrp="1"/>
          </p:cNvSpPr>
          <p:nvPr>
            <p:ph type="sldNum" sz="quarter" idx="4"/>
          </p:nvPr>
        </p:nvSpPr>
        <p:spPr>
          <a:xfrm>
            <a:off x="8458200" y="6400800"/>
            <a:ext cx="533400" cy="320675"/>
          </a:xfrm>
          <a:prstGeom prst="rect">
            <a:avLst/>
          </a:prstGeom>
        </p:spPr>
        <p:txBody>
          <a:bodyPr/>
          <a:lstStyle/>
          <a:p>
            <a:fld id="{05F10A6A-6FF3-4C95-9872-E7DC035CC0AC}" type="slidenum">
              <a:rPr lang="en-US" smtClean="0"/>
              <a:pPr/>
              <a:t>‹#›</a:t>
            </a:fld>
            <a:endParaRPr lang="en-US" dirty="0"/>
          </a:p>
        </p:txBody>
      </p:sp>
    </p:spTree>
    <p:extLst>
      <p:ext uri="{BB962C8B-B14F-4D97-AF65-F5344CB8AC3E}">
        <p14:creationId xmlns:p14="http://schemas.microsoft.com/office/powerpoint/2010/main" val="7266777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Slide Number Placeholder 3">
            <a:extLst>
              <a:ext uri="{FF2B5EF4-FFF2-40B4-BE49-F238E27FC236}">
                <a16:creationId xmlns:a16="http://schemas.microsoft.com/office/drawing/2014/main" id="{670A1F8A-DC40-9AD7-726D-DB9133F28AAE}"/>
              </a:ext>
            </a:extLst>
          </p:cNvPr>
          <p:cNvSpPr>
            <a:spLocks noGrp="1"/>
          </p:cNvSpPr>
          <p:nvPr>
            <p:ph type="sldNum" sz="quarter" idx="4"/>
          </p:nvPr>
        </p:nvSpPr>
        <p:spPr>
          <a:xfrm>
            <a:off x="8458200" y="6400800"/>
            <a:ext cx="533400" cy="320675"/>
          </a:xfrm>
          <a:prstGeom prst="rect">
            <a:avLst/>
          </a:prstGeom>
        </p:spPr>
        <p:txBody>
          <a:bodyPr/>
          <a:lstStyle/>
          <a:p>
            <a:fld id="{05F10A6A-6FF3-4C95-9872-E7DC035CC0AC}" type="slidenum">
              <a:rPr lang="en-US" smtClean="0"/>
              <a:pPr/>
              <a:t>‹#›</a:t>
            </a:fld>
            <a:endParaRPr lang="en-US" dirty="0"/>
          </a:p>
        </p:txBody>
      </p:sp>
    </p:spTree>
    <p:extLst>
      <p:ext uri="{BB962C8B-B14F-4D97-AF65-F5344CB8AC3E}">
        <p14:creationId xmlns:p14="http://schemas.microsoft.com/office/powerpoint/2010/main" val="35788826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3">
            <a:extLst>
              <a:ext uri="{FF2B5EF4-FFF2-40B4-BE49-F238E27FC236}">
                <a16:creationId xmlns:a16="http://schemas.microsoft.com/office/drawing/2014/main" id="{3CF36356-BDD5-6FB9-2A4C-3E8023FC9A12}"/>
              </a:ext>
            </a:extLst>
          </p:cNvPr>
          <p:cNvSpPr>
            <a:spLocks noGrp="1"/>
          </p:cNvSpPr>
          <p:nvPr>
            <p:ph type="sldNum" sz="quarter" idx="4"/>
          </p:nvPr>
        </p:nvSpPr>
        <p:spPr>
          <a:xfrm>
            <a:off x="8458200" y="6400800"/>
            <a:ext cx="533400" cy="320675"/>
          </a:xfrm>
          <a:prstGeom prst="rect">
            <a:avLst/>
          </a:prstGeom>
        </p:spPr>
        <p:txBody>
          <a:bodyPr/>
          <a:lstStyle/>
          <a:p>
            <a:fld id="{05F10A6A-6FF3-4C95-9872-E7DC035CC0AC}" type="slidenum">
              <a:rPr lang="en-US" smtClean="0"/>
              <a:pPr/>
              <a:t>‹#›</a:t>
            </a:fld>
            <a:endParaRPr lang="en-US" dirty="0"/>
          </a:p>
        </p:txBody>
      </p:sp>
    </p:spTree>
    <p:extLst>
      <p:ext uri="{BB962C8B-B14F-4D97-AF65-F5344CB8AC3E}">
        <p14:creationId xmlns:p14="http://schemas.microsoft.com/office/powerpoint/2010/main" val="50058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3">
            <a:extLst>
              <a:ext uri="{FF2B5EF4-FFF2-40B4-BE49-F238E27FC236}">
                <a16:creationId xmlns:a16="http://schemas.microsoft.com/office/drawing/2014/main" id="{0D30AAC9-9B87-34F0-F6EB-0568B6CD80A0}"/>
              </a:ext>
            </a:extLst>
          </p:cNvPr>
          <p:cNvSpPr>
            <a:spLocks noGrp="1"/>
          </p:cNvSpPr>
          <p:nvPr>
            <p:ph type="sldNum" sz="quarter" idx="10"/>
          </p:nvPr>
        </p:nvSpPr>
        <p:spPr>
          <a:xfrm>
            <a:off x="8458200" y="6400800"/>
            <a:ext cx="533400" cy="320675"/>
          </a:xfrm>
          <a:prstGeom prst="rect">
            <a:avLst/>
          </a:prstGeom>
        </p:spPr>
        <p:txBody>
          <a:bodyPr/>
          <a:lstStyle/>
          <a:p>
            <a:fld id="{05F10A6A-6FF3-4C95-9872-E7DC035CC0AC}" type="slidenum">
              <a:rPr lang="en-US" smtClean="0"/>
              <a:pPr/>
              <a:t>‹#›</a:t>
            </a:fld>
            <a:endParaRPr lang="en-US" dirty="0"/>
          </a:p>
        </p:txBody>
      </p:sp>
    </p:spTree>
    <p:extLst>
      <p:ext uri="{BB962C8B-B14F-4D97-AF65-F5344CB8AC3E}">
        <p14:creationId xmlns:p14="http://schemas.microsoft.com/office/powerpoint/2010/main" val="12875746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Slide Number Placeholder 3">
            <a:extLst>
              <a:ext uri="{FF2B5EF4-FFF2-40B4-BE49-F238E27FC236}">
                <a16:creationId xmlns:a16="http://schemas.microsoft.com/office/drawing/2014/main" id="{21A3EAF8-AD64-3781-1029-A9C5472536C5}"/>
              </a:ext>
            </a:extLst>
          </p:cNvPr>
          <p:cNvSpPr>
            <a:spLocks noGrp="1"/>
          </p:cNvSpPr>
          <p:nvPr>
            <p:ph type="sldNum" sz="quarter" idx="4"/>
          </p:nvPr>
        </p:nvSpPr>
        <p:spPr>
          <a:xfrm>
            <a:off x="8458200" y="6400800"/>
            <a:ext cx="533400" cy="320675"/>
          </a:xfrm>
          <a:prstGeom prst="rect">
            <a:avLst/>
          </a:prstGeom>
        </p:spPr>
        <p:txBody>
          <a:bodyPr/>
          <a:lstStyle/>
          <a:p>
            <a:fld id="{05F10A6A-6FF3-4C95-9872-E7DC035CC0AC}" type="slidenum">
              <a:rPr lang="en-US" smtClean="0"/>
              <a:pPr/>
              <a:t>‹#›</a:t>
            </a:fld>
            <a:endParaRPr lang="en-US" dirty="0"/>
          </a:p>
        </p:txBody>
      </p:sp>
    </p:spTree>
    <p:extLst>
      <p:ext uri="{BB962C8B-B14F-4D97-AF65-F5344CB8AC3E}">
        <p14:creationId xmlns:p14="http://schemas.microsoft.com/office/powerpoint/2010/main" val="17979677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A33B25E0-D69E-896E-47C4-B721D789810F}"/>
              </a:ext>
            </a:extLst>
          </p:cNvPr>
          <p:cNvSpPr>
            <a:spLocks noGrp="1"/>
          </p:cNvSpPr>
          <p:nvPr>
            <p:ph type="sldNum" sz="quarter" idx="4"/>
          </p:nvPr>
        </p:nvSpPr>
        <p:spPr>
          <a:xfrm>
            <a:off x="8458200" y="6400800"/>
            <a:ext cx="533400" cy="320675"/>
          </a:xfrm>
          <a:prstGeom prst="rect">
            <a:avLst/>
          </a:prstGeom>
        </p:spPr>
        <p:txBody>
          <a:bodyPr/>
          <a:lstStyle/>
          <a:p>
            <a:fld id="{05F10A6A-6FF3-4C95-9872-E7DC035CC0AC}" type="slidenum">
              <a:rPr lang="en-US" smtClean="0"/>
              <a:pPr/>
              <a:t>‹#›</a:t>
            </a:fld>
            <a:endParaRPr lang="en-US" dirty="0"/>
          </a:p>
        </p:txBody>
      </p:sp>
    </p:spTree>
    <p:extLst>
      <p:ext uri="{BB962C8B-B14F-4D97-AF65-F5344CB8AC3E}">
        <p14:creationId xmlns:p14="http://schemas.microsoft.com/office/powerpoint/2010/main" val="4290253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3">
            <a:extLst>
              <a:ext uri="{FF2B5EF4-FFF2-40B4-BE49-F238E27FC236}">
                <a16:creationId xmlns:a16="http://schemas.microsoft.com/office/drawing/2014/main" id="{14D91289-914C-445B-D704-9C1288C100BE}"/>
              </a:ext>
            </a:extLst>
          </p:cNvPr>
          <p:cNvSpPr>
            <a:spLocks noGrp="1"/>
          </p:cNvSpPr>
          <p:nvPr>
            <p:ph type="sldNum" sz="quarter" idx="4"/>
          </p:nvPr>
        </p:nvSpPr>
        <p:spPr>
          <a:xfrm>
            <a:off x="8458200" y="6400800"/>
            <a:ext cx="533400" cy="320675"/>
          </a:xfrm>
          <a:prstGeom prst="rect">
            <a:avLst/>
          </a:prstGeom>
        </p:spPr>
        <p:txBody>
          <a:bodyPr/>
          <a:lstStyle/>
          <a:p>
            <a:fld id="{05F10A6A-6FF3-4C95-9872-E7DC035CC0AC}" type="slidenum">
              <a:rPr lang="en-US" smtClean="0"/>
              <a:pPr/>
              <a:t>‹#›</a:t>
            </a:fld>
            <a:endParaRPr lang="en-US" dirty="0"/>
          </a:p>
        </p:txBody>
      </p:sp>
    </p:spTree>
    <p:extLst>
      <p:ext uri="{BB962C8B-B14F-4D97-AF65-F5344CB8AC3E}">
        <p14:creationId xmlns:p14="http://schemas.microsoft.com/office/powerpoint/2010/main" val="10029874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3">
            <a:extLst>
              <a:ext uri="{FF2B5EF4-FFF2-40B4-BE49-F238E27FC236}">
                <a16:creationId xmlns:a16="http://schemas.microsoft.com/office/drawing/2014/main" id="{E84F75DE-7643-8147-94ED-38D7E02E3D1A}"/>
              </a:ext>
            </a:extLst>
          </p:cNvPr>
          <p:cNvSpPr>
            <a:spLocks noGrp="1"/>
          </p:cNvSpPr>
          <p:nvPr>
            <p:ph type="sldNum" sz="quarter" idx="4"/>
          </p:nvPr>
        </p:nvSpPr>
        <p:spPr>
          <a:xfrm>
            <a:off x="8458200" y="6400800"/>
            <a:ext cx="533400" cy="320675"/>
          </a:xfrm>
          <a:prstGeom prst="rect">
            <a:avLst/>
          </a:prstGeom>
        </p:spPr>
        <p:txBody>
          <a:bodyPr/>
          <a:lstStyle/>
          <a:p>
            <a:fld id="{05F10A6A-6FF3-4C95-9872-E7DC035CC0AC}" type="slidenum">
              <a:rPr lang="en-US" smtClean="0"/>
              <a:pPr/>
              <a:t>‹#›</a:t>
            </a:fld>
            <a:endParaRPr lang="en-US" dirty="0"/>
          </a:p>
        </p:txBody>
      </p:sp>
    </p:spTree>
    <p:extLst>
      <p:ext uri="{BB962C8B-B14F-4D97-AF65-F5344CB8AC3E}">
        <p14:creationId xmlns:p14="http://schemas.microsoft.com/office/powerpoint/2010/main" val="2967616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6" name="Line 12"/>
          <p:cNvSpPr>
            <a:spLocks noChangeShapeType="1"/>
          </p:cNvSpPr>
          <p:nvPr userDrawn="1"/>
        </p:nvSpPr>
        <p:spPr bwMode="auto">
          <a:xfrm>
            <a:off x="0" y="990600"/>
            <a:ext cx="9144000" cy="0"/>
          </a:xfrm>
          <a:prstGeom prst="line">
            <a:avLst/>
          </a:prstGeom>
          <a:noFill/>
          <a:ln w="76200">
            <a:solidFill>
              <a:srgbClr val="FFCC00"/>
            </a:solidFill>
            <a:round/>
            <a:headEnd/>
            <a:tailEnd/>
          </a:ln>
          <a:effectLst/>
        </p:spPr>
        <p:txBody>
          <a:bodyPr/>
          <a:lstStyle/>
          <a:p>
            <a:pPr>
              <a:defRPr/>
            </a:pPr>
            <a:endParaRPr lang="en-US" dirty="0"/>
          </a:p>
        </p:txBody>
      </p:sp>
      <p:pic>
        <p:nvPicPr>
          <p:cNvPr id="1027" name="Picture 16" descr="water drip"/>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0"/>
            <a:ext cx="91440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28" name="Group 10"/>
          <p:cNvGrpSpPr>
            <a:grpSpLocks/>
          </p:cNvGrpSpPr>
          <p:nvPr userDrawn="1"/>
        </p:nvGrpSpPr>
        <p:grpSpPr bwMode="auto">
          <a:xfrm>
            <a:off x="152400" y="381000"/>
            <a:ext cx="1295400" cy="1295400"/>
            <a:chOff x="152400" y="381000"/>
            <a:chExt cx="1295400" cy="1295400"/>
          </a:xfrm>
        </p:grpSpPr>
        <p:pic>
          <p:nvPicPr>
            <p:cNvPr id="1042" name="Picture 18" descr="RCSD Logo for ppt"/>
            <p:cNvPicPr>
              <a:picLocks noChangeAspect="1" noChangeArrowheads="1"/>
            </p:cNvPicPr>
            <p:nvPr userDrawn="1"/>
          </p:nvPicPr>
          <p:blipFill>
            <a:blip r:embed="rId15">
              <a:clrChange>
                <a:clrFrom>
                  <a:srgbClr val="18FF25"/>
                </a:clrFrom>
                <a:clrTo>
                  <a:srgbClr val="18FF25">
                    <a:alpha val="0"/>
                  </a:srgbClr>
                </a:clrTo>
              </a:clrChange>
            </a:blip>
            <a:srcRect/>
            <a:stretch>
              <a:fillRect/>
            </a:stretch>
          </p:blipFill>
          <p:spPr bwMode="auto">
            <a:xfrm>
              <a:off x="152400" y="381000"/>
              <a:ext cx="1295400" cy="1295400"/>
            </a:xfrm>
            <a:prstGeom prst="rect">
              <a:avLst/>
            </a:prstGeom>
            <a:noFill/>
            <a:effectLst>
              <a:outerShdw dist="35921" dir="2700000" algn="ctr" rotWithShape="0">
                <a:srgbClr val="292929">
                  <a:alpha val="50000"/>
                </a:srgbClr>
              </a:outerShdw>
            </a:effectLst>
          </p:spPr>
        </p:pic>
        <p:sp>
          <p:nvSpPr>
            <p:cNvPr id="1044" name="AutoShape 20"/>
            <p:cNvSpPr>
              <a:spLocks noChangeArrowheads="1"/>
            </p:cNvSpPr>
            <p:nvPr userDrawn="1"/>
          </p:nvSpPr>
          <p:spPr bwMode="auto">
            <a:xfrm>
              <a:off x="152400" y="381000"/>
              <a:ext cx="1295400" cy="1295400"/>
            </a:xfrm>
            <a:custGeom>
              <a:avLst/>
              <a:gdLst>
                <a:gd name="G0" fmla="+- 975 0 0"/>
                <a:gd name="G1" fmla="+- 21600 0 975"/>
                <a:gd name="G2" fmla="+- 21600 0 975"/>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975" y="10800"/>
                  </a:moveTo>
                  <a:cubicBezTo>
                    <a:pt x="975" y="16226"/>
                    <a:pt x="5374" y="20625"/>
                    <a:pt x="10800" y="20625"/>
                  </a:cubicBezTo>
                  <a:cubicBezTo>
                    <a:pt x="16226" y="20625"/>
                    <a:pt x="20625" y="16226"/>
                    <a:pt x="20625" y="10800"/>
                  </a:cubicBezTo>
                  <a:cubicBezTo>
                    <a:pt x="20625" y="5374"/>
                    <a:pt x="16226" y="975"/>
                    <a:pt x="10800" y="975"/>
                  </a:cubicBezTo>
                  <a:cubicBezTo>
                    <a:pt x="5374" y="975"/>
                    <a:pt x="975" y="5374"/>
                    <a:pt x="975" y="10800"/>
                  </a:cubicBezTo>
                  <a:close/>
                </a:path>
              </a:pathLst>
            </a:custGeom>
            <a:gradFill rotWithShape="1">
              <a:gsLst>
                <a:gs pos="0">
                  <a:srgbClr val="FFCC00"/>
                </a:gs>
                <a:gs pos="100000">
                  <a:srgbClr val="FFCC00">
                    <a:gamma/>
                    <a:shade val="46275"/>
                    <a:invGamma/>
                  </a:srgbClr>
                </a:gs>
              </a:gsLst>
              <a:lin ang="2700000" scaled="1"/>
            </a:gradFill>
            <a:ln w="9525">
              <a:noFill/>
              <a:round/>
              <a:headEnd/>
              <a:tailEnd/>
            </a:ln>
            <a:effectLst/>
          </p:spPr>
          <p:txBody>
            <a:bodyPr wrap="none" anchor="ctr"/>
            <a:lstStyle/>
            <a:p>
              <a:pPr>
                <a:defRPr/>
              </a:pPr>
              <a:endParaRPr lang="en-US" dirty="0"/>
            </a:p>
          </p:txBody>
        </p:sp>
      </p:grpSp>
      <p:sp>
        <p:nvSpPr>
          <p:cNvPr id="2" name="Slide Number Placeholder 3">
            <a:extLst>
              <a:ext uri="{FF2B5EF4-FFF2-40B4-BE49-F238E27FC236}">
                <a16:creationId xmlns:a16="http://schemas.microsoft.com/office/drawing/2014/main" id="{BC9AB982-05B4-A8CF-CB60-48DF57EFA125}"/>
              </a:ext>
            </a:extLst>
          </p:cNvPr>
          <p:cNvSpPr>
            <a:spLocks noGrp="1"/>
          </p:cNvSpPr>
          <p:nvPr>
            <p:ph type="sldNum" sz="quarter" idx="4"/>
          </p:nvPr>
        </p:nvSpPr>
        <p:spPr>
          <a:xfrm>
            <a:off x="8458200" y="6400800"/>
            <a:ext cx="533400" cy="320675"/>
          </a:xfrm>
          <a:prstGeom prst="rect">
            <a:avLst/>
          </a:prstGeom>
        </p:spPr>
        <p:txBody>
          <a:bodyPr/>
          <a:lstStyle/>
          <a:p>
            <a:fld id="{05F10A6A-6FF3-4C95-9872-E7DC035CC0AC}"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955E1B-01AE-4F1D-97A6-605E0EFDEC0E}"/>
              </a:ext>
            </a:extLst>
          </p:cNvPr>
          <p:cNvSpPr>
            <a:spLocks noGrp="1"/>
          </p:cNvSpPr>
          <p:nvPr>
            <p:ph type="ctrTitle"/>
          </p:nvPr>
        </p:nvSpPr>
        <p:spPr>
          <a:xfrm>
            <a:off x="381000" y="1066800"/>
            <a:ext cx="8458200" cy="2667000"/>
          </a:xfrm>
        </p:spPr>
        <p:txBody>
          <a:bodyPr/>
          <a:lstStyle/>
          <a:p>
            <a:pPr algn="l"/>
            <a:br>
              <a:rPr lang="en-US" sz="3600" b="1" dirty="0">
                <a:solidFill>
                  <a:schemeClr val="accent2"/>
                </a:solidFill>
              </a:rPr>
            </a:br>
            <a:br>
              <a:rPr lang="en-US" dirty="0">
                <a:solidFill>
                  <a:schemeClr val="accent2"/>
                </a:solidFill>
                <a:latin typeface="Calibri" panose="020F0502020204030204" pitchFamily="34" charset="0"/>
              </a:rPr>
            </a:br>
            <a:r>
              <a:rPr lang="en-US" sz="2800" b="1" u="sng" dirty="0">
                <a:solidFill>
                  <a:schemeClr val="accent2"/>
                </a:solidFill>
              </a:rPr>
              <a:t>Director Memorandum 2025-55</a:t>
            </a:r>
            <a:br>
              <a:rPr lang="en-US" sz="2800" b="1" u="sng" dirty="0">
                <a:solidFill>
                  <a:schemeClr val="accent2"/>
                </a:solidFill>
              </a:rPr>
            </a:br>
            <a:r>
              <a:rPr lang="en-US" sz="2800" b="1" dirty="0">
                <a:solidFill>
                  <a:schemeClr val="accent2"/>
                </a:solidFill>
              </a:rPr>
              <a:t>PUBLIC HEARING – 2</a:t>
            </a:r>
            <a:r>
              <a:rPr lang="en-US" sz="2800" b="1" baseline="30000" dirty="0">
                <a:solidFill>
                  <a:schemeClr val="accent2"/>
                </a:solidFill>
              </a:rPr>
              <a:t>nd</a:t>
            </a:r>
            <a:r>
              <a:rPr lang="en-US" sz="2800" b="1" dirty="0">
                <a:solidFill>
                  <a:schemeClr val="accent2"/>
                </a:solidFill>
              </a:rPr>
              <a:t> Reading and Adoption of Ordinance No. 2025-142, An Ordinance of the Board of Directors of the RCSD Adopting the Fire Hazard Severity Zones as Recommended by CalFire Pursuant to Gov’t Code 51178</a:t>
            </a:r>
            <a:endParaRPr lang="en-US" sz="2800" dirty="0">
              <a:solidFill>
                <a:schemeClr val="accent2"/>
              </a:solidFill>
              <a:effectLst>
                <a:outerShdw blurRad="38100" dist="38100" dir="2700000" algn="tl">
                  <a:srgbClr val="000000">
                    <a:alpha val="43137"/>
                  </a:srgbClr>
                </a:outerShdw>
              </a:effectLst>
            </a:endParaRPr>
          </a:p>
        </p:txBody>
      </p:sp>
      <p:sp>
        <p:nvSpPr>
          <p:cNvPr id="3" name="Subtitle 2">
            <a:extLst>
              <a:ext uri="{FF2B5EF4-FFF2-40B4-BE49-F238E27FC236}">
                <a16:creationId xmlns:a16="http://schemas.microsoft.com/office/drawing/2014/main" id="{815396D3-E760-4B33-A841-82A67801ED65}"/>
              </a:ext>
            </a:extLst>
          </p:cNvPr>
          <p:cNvSpPr>
            <a:spLocks noGrp="1"/>
          </p:cNvSpPr>
          <p:nvPr>
            <p:ph type="subTitle" idx="1"/>
          </p:nvPr>
        </p:nvSpPr>
        <p:spPr>
          <a:xfrm>
            <a:off x="1371600" y="4724400"/>
            <a:ext cx="6400800" cy="1676400"/>
          </a:xfrm>
        </p:spPr>
        <p:txBody>
          <a:bodyPr/>
          <a:lstStyle/>
          <a:p>
            <a:pPr algn="l"/>
            <a:endParaRPr lang="en-US" sz="1600" i="1" dirty="0">
              <a:solidFill>
                <a:srgbClr val="0033CC"/>
              </a:solidFill>
            </a:endParaRPr>
          </a:p>
          <a:p>
            <a:endParaRPr lang="en-US" sz="1400" i="1" dirty="0">
              <a:solidFill>
                <a:schemeClr val="accent2"/>
              </a:solidFill>
            </a:endParaRPr>
          </a:p>
          <a:p>
            <a:endParaRPr lang="en-US" sz="1400" i="1" dirty="0">
              <a:solidFill>
                <a:schemeClr val="accent2"/>
              </a:solidFill>
            </a:endParaRPr>
          </a:p>
          <a:p>
            <a:endParaRPr lang="en-US" sz="1400" i="1" dirty="0">
              <a:solidFill>
                <a:schemeClr val="accent2"/>
              </a:solidFill>
            </a:endParaRPr>
          </a:p>
          <a:p>
            <a:endParaRPr lang="en-US" sz="1400" dirty="0">
              <a:solidFill>
                <a:schemeClr val="accent2"/>
              </a:solidFill>
            </a:endParaRPr>
          </a:p>
          <a:p>
            <a:r>
              <a:rPr lang="en-US" sz="1400" dirty="0">
                <a:solidFill>
                  <a:schemeClr val="accent2"/>
                </a:solidFill>
              </a:rPr>
              <a:t>June 19, 2025</a:t>
            </a:r>
          </a:p>
          <a:p>
            <a:endParaRPr lang="en-US" dirty="0"/>
          </a:p>
        </p:txBody>
      </p:sp>
      <p:sp>
        <p:nvSpPr>
          <p:cNvPr id="4" name="Slide Number Placeholder 3">
            <a:extLst>
              <a:ext uri="{FF2B5EF4-FFF2-40B4-BE49-F238E27FC236}">
                <a16:creationId xmlns:a16="http://schemas.microsoft.com/office/drawing/2014/main" id="{DBA49A44-741D-EE0A-40EF-3199DCAE86B2}"/>
              </a:ext>
            </a:extLst>
          </p:cNvPr>
          <p:cNvSpPr>
            <a:spLocks noGrp="1"/>
          </p:cNvSpPr>
          <p:nvPr>
            <p:ph type="sldNum" sz="quarter" idx="4"/>
          </p:nvPr>
        </p:nvSpPr>
        <p:spPr/>
        <p:txBody>
          <a:bodyPr/>
          <a:lstStyle/>
          <a:p>
            <a:fld id="{05F10A6A-6FF3-4C95-9872-E7DC035CC0AC}" type="slidenum">
              <a:rPr lang="en-US" smtClean="0"/>
              <a:pPr/>
              <a:t>1</a:t>
            </a:fld>
            <a:endParaRPr lang="en-US" dirty="0"/>
          </a:p>
        </p:txBody>
      </p:sp>
    </p:spTree>
    <p:extLst>
      <p:ext uri="{BB962C8B-B14F-4D97-AF65-F5344CB8AC3E}">
        <p14:creationId xmlns:p14="http://schemas.microsoft.com/office/powerpoint/2010/main" val="1251442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6E1271-5577-2DA4-1E55-465F62FBFE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9DC86C-52B8-B2B5-C87A-E911975EBC78}"/>
              </a:ext>
            </a:extLst>
          </p:cNvPr>
          <p:cNvSpPr>
            <a:spLocks noGrp="1"/>
          </p:cNvSpPr>
          <p:nvPr>
            <p:ph type="title"/>
          </p:nvPr>
        </p:nvSpPr>
        <p:spPr>
          <a:xfrm>
            <a:off x="914400" y="1066800"/>
            <a:ext cx="7696200" cy="685800"/>
          </a:xfrm>
        </p:spPr>
        <p:txBody>
          <a:bodyPr/>
          <a:lstStyle/>
          <a:p>
            <a:r>
              <a:rPr lang="en-US" sz="2400" b="1" dirty="0">
                <a:solidFill>
                  <a:schemeClr val="accent2"/>
                </a:solidFill>
              </a:rPr>
              <a:t>Background</a:t>
            </a:r>
          </a:p>
        </p:txBody>
      </p:sp>
      <p:sp>
        <p:nvSpPr>
          <p:cNvPr id="3" name="Content Placeholder 2">
            <a:extLst>
              <a:ext uri="{FF2B5EF4-FFF2-40B4-BE49-F238E27FC236}">
                <a16:creationId xmlns:a16="http://schemas.microsoft.com/office/drawing/2014/main" id="{79486FBF-61DE-B60C-1705-5C3E83E69294}"/>
              </a:ext>
            </a:extLst>
          </p:cNvPr>
          <p:cNvSpPr>
            <a:spLocks noGrp="1"/>
          </p:cNvSpPr>
          <p:nvPr>
            <p:ph idx="1"/>
          </p:nvPr>
        </p:nvSpPr>
        <p:spPr>
          <a:xfrm>
            <a:off x="609600" y="1905000"/>
            <a:ext cx="8229600" cy="4419600"/>
          </a:xfrm>
        </p:spPr>
        <p:txBody>
          <a:bodyPr/>
          <a:lstStyle/>
          <a:p>
            <a:pPr algn="just"/>
            <a:r>
              <a:rPr lang="en-US" sz="1800" dirty="0">
                <a:solidFill>
                  <a:schemeClr val="accent2"/>
                </a:solidFill>
              </a:rPr>
              <a:t>RCSD provides fire protection services within its service area in partnership with CalFire via a cooperative agreement with the County of Riverside. </a:t>
            </a:r>
          </a:p>
          <a:p>
            <a:pPr algn="just"/>
            <a:endParaRPr lang="en-US" sz="1800" dirty="0">
              <a:solidFill>
                <a:schemeClr val="accent2"/>
              </a:solidFill>
            </a:endParaRPr>
          </a:p>
          <a:p>
            <a:pPr algn="just"/>
            <a:r>
              <a:rPr lang="en-US" sz="1800" dirty="0">
                <a:solidFill>
                  <a:schemeClr val="accent2"/>
                </a:solidFill>
              </a:rPr>
              <a:t>CA Gov’t Code Section 51178 and 51179 requires local jurisdictions like RCSD to adopt Fire Hazard Severity Zone (FHSZ) maps by </a:t>
            </a:r>
            <a:r>
              <a:rPr lang="en-US" sz="1800" u="sng" dirty="0">
                <a:solidFill>
                  <a:schemeClr val="accent2"/>
                </a:solidFill>
              </a:rPr>
              <a:t>ordinance </a:t>
            </a:r>
            <a:r>
              <a:rPr lang="en-US" sz="1800" dirty="0">
                <a:solidFill>
                  <a:schemeClr val="accent2"/>
                </a:solidFill>
              </a:rPr>
              <a:t>within </a:t>
            </a:r>
            <a:r>
              <a:rPr lang="en-US" sz="1800" u="sng" dirty="0">
                <a:solidFill>
                  <a:schemeClr val="accent2"/>
                </a:solidFill>
              </a:rPr>
              <a:t>120 days</a:t>
            </a:r>
            <a:r>
              <a:rPr lang="en-US" sz="1800" dirty="0">
                <a:solidFill>
                  <a:schemeClr val="accent2"/>
                </a:solidFill>
              </a:rPr>
              <a:t> of receipt from the Office of the State Fire Marshall.</a:t>
            </a:r>
          </a:p>
          <a:p>
            <a:pPr algn="just"/>
            <a:endParaRPr lang="en-US" sz="1800" dirty="0">
              <a:solidFill>
                <a:schemeClr val="accent2"/>
              </a:solidFill>
            </a:endParaRPr>
          </a:p>
          <a:p>
            <a:pPr lvl="1" algn="just"/>
            <a:r>
              <a:rPr lang="en-US" sz="1800" dirty="0">
                <a:solidFill>
                  <a:schemeClr val="accent2"/>
                </a:solidFill>
              </a:rPr>
              <a:t>Maps released March 24, 2025            + 120 days            July 22, 2025</a:t>
            </a:r>
          </a:p>
          <a:p>
            <a:pPr lvl="1" algn="just"/>
            <a:endParaRPr lang="en-US" sz="1800" dirty="0">
              <a:solidFill>
                <a:schemeClr val="accent2"/>
              </a:solidFill>
            </a:endParaRPr>
          </a:p>
          <a:p>
            <a:pPr algn="just"/>
            <a:r>
              <a:rPr lang="en-US" sz="1800" dirty="0">
                <a:solidFill>
                  <a:schemeClr val="accent2"/>
                </a:solidFill>
              </a:rPr>
              <a:t>What are FHSZ maps?</a:t>
            </a:r>
          </a:p>
          <a:p>
            <a:pPr lvl="1" algn="just"/>
            <a:endParaRPr lang="en-US" sz="1400" dirty="0">
              <a:solidFill>
                <a:schemeClr val="accent2"/>
              </a:solidFill>
            </a:endParaRPr>
          </a:p>
          <a:p>
            <a:pPr lvl="1" algn="just"/>
            <a:r>
              <a:rPr lang="en-US" sz="1800" dirty="0">
                <a:solidFill>
                  <a:schemeClr val="accent2"/>
                </a:solidFill>
              </a:rPr>
              <a:t>Tools developed by the State Fire Marshall that classifies land based on their potential for wildfire, using factors like fuel, slope, and weather, and are categorized as Moderate, High, or Very High.</a:t>
            </a:r>
          </a:p>
          <a:p>
            <a:pPr lvl="1" algn="just"/>
            <a:endParaRPr lang="en-US" sz="1800" dirty="0">
              <a:solidFill>
                <a:schemeClr val="accent2"/>
              </a:solidFill>
            </a:endParaRPr>
          </a:p>
          <a:p>
            <a:pPr marL="0" indent="0" algn="just">
              <a:buNone/>
            </a:pPr>
            <a:endParaRPr lang="en-US" sz="1800" b="0" i="0" dirty="0">
              <a:solidFill>
                <a:schemeClr val="accent2"/>
              </a:solidFill>
              <a:effectLst/>
            </a:endParaRPr>
          </a:p>
          <a:p>
            <a:pPr marL="0" indent="0">
              <a:buNone/>
            </a:pPr>
            <a:endParaRPr lang="en-US" sz="2000" b="1" dirty="0">
              <a:solidFill>
                <a:schemeClr val="accent2"/>
              </a:solidFill>
            </a:endParaRPr>
          </a:p>
          <a:p>
            <a:pPr marL="0" indent="0">
              <a:buNone/>
            </a:pPr>
            <a:endParaRPr lang="en-US" sz="2000" b="1" dirty="0">
              <a:solidFill>
                <a:schemeClr val="accent2"/>
              </a:solidFill>
            </a:endParaRPr>
          </a:p>
        </p:txBody>
      </p:sp>
      <p:sp>
        <p:nvSpPr>
          <p:cNvPr id="4" name="Slide Number Placeholder 3">
            <a:extLst>
              <a:ext uri="{FF2B5EF4-FFF2-40B4-BE49-F238E27FC236}">
                <a16:creationId xmlns:a16="http://schemas.microsoft.com/office/drawing/2014/main" id="{77F4C81C-5097-8C19-E31E-4DED2F7EFDFF}"/>
              </a:ext>
            </a:extLst>
          </p:cNvPr>
          <p:cNvSpPr>
            <a:spLocks noGrp="1"/>
          </p:cNvSpPr>
          <p:nvPr>
            <p:ph type="sldNum" sz="quarter" idx="4"/>
          </p:nvPr>
        </p:nvSpPr>
        <p:spPr/>
        <p:txBody>
          <a:bodyPr/>
          <a:lstStyle/>
          <a:p>
            <a:fld id="{05F10A6A-6FF3-4C95-9872-E7DC035CC0AC}" type="slidenum">
              <a:rPr lang="en-US" smtClean="0"/>
              <a:pPr/>
              <a:t>2</a:t>
            </a:fld>
            <a:endParaRPr lang="en-US" dirty="0"/>
          </a:p>
        </p:txBody>
      </p:sp>
      <p:sp>
        <p:nvSpPr>
          <p:cNvPr id="5" name="Arrow: Right 4">
            <a:extLst>
              <a:ext uri="{FF2B5EF4-FFF2-40B4-BE49-F238E27FC236}">
                <a16:creationId xmlns:a16="http://schemas.microsoft.com/office/drawing/2014/main" id="{FD013DAF-5DF0-1F17-ECDC-6A8154794226}"/>
              </a:ext>
            </a:extLst>
          </p:cNvPr>
          <p:cNvSpPr/>
          <p:nvPr/>
        </p:nvSpPr>
        <p:spPr>
          <a:xfrm>
            <a:off x="4724400" y="3962400"/>
            <a:ext cx="540470" cy="48463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Arrow: Right 5">
            <a:extLst>
              <a:ext uri="{FF2B5EF4-FFF2-40B4-BE49-F238E27FC236}">
                <a16:creationId xmlns:a16="http://schemas.microsoft.com/office/drawing/2014/main" id="{A04BCF86-1907-1C10-0828-7EDE9D8D6A74}"/>
              </a:ext>
            </a:extLst>
          </p:cNvPr>
          <p:cNvSpPr/>
          <p:nvPr/>
        </p:nvSpPr>
        <p:spPr>
          <a:xfrm>
            <a:off x="6629400" y="3962400"/>
            <a:ext cx="540470" cy="48463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372285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774296-E7D4-9A7C-BEE0-4167176BC1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1C1A86-5177-6B85-A01A-9D5BB596E749}"/>
              </a:ext>
            </a:extLst>
          </p:cNvPr>
          <p:cNvSpPr>
            <a:spLocks noGrp="1"/>
          </p:cNvSpPr>
          <p:nvPr>
            <p:ph type="title"/>
          </p:nvPr>
        </p:nvSpPr>
        <p:spPr>
          <a:xfrm>
            <a:off x="914400" y="1066800"/>
            <a:ext cx="7696200" cy="685800"/>
          </a:xfrm>
        </p:spPr>
        <p:txBody>
          <a:bodyPr/>
          <a:lstStyle/>
          <a:p>
            <a:r>
              <a:rPr lang="en-US" sz="2400" b="1" dirty="0">
                <a:solidFill>
                  <a:schemeClr val="accent2"/>
                </a:solidFill>
              </a:rPr>
              <a:t>Ordinance No. 2025-142</a:t>
            </a:r>
          </a:p>
        </p:txBody>
      </p:sp>
      <p:sp>
        <p:nvSpPr>
          <p:cNvPr id="3" name="Content Placeholder 2">
            <a:extLst>
              <a:ext uri="{FF2B5EF4-FFF2-40B4-BE49-F238E27FC236}">
                <a16:creationId xmlns:a16="http://schemas.microsoft.com/office/drawing/2014/main" id="{D68534DA-578E-021E-0B47-8317EFFAA3BA}"/>
              </a:ext>
            </a:extLst>
          </p:cNvPr>
          <p:cNvSpPr>
            <a:spLocks noGrp="1"/>
          </p:cNvSpPr>
          <p:nvPr>
            <p:ph idx="1"/>
          </p:nvPr>
        </p:nvSpPr>
        <p:spPr>
          <a:xfrm>
            <a:off x="609600" y="1905000"/>
            <a:ext cx="8229600" cy="4419600"/>
          </a:xfrm>
        </p:spPr>
        <p:txBody>
          <a:bodyPr/>
          <a:lstStyle/>
          <a:p>
            <a:pPr algn="just"/>
            <a:r>
              <a:rPr lang="en-US" sz="1800" dirty="0">
                <a:solidFill>
                  <a:schemeClr val="accent2"/>
                </a:solidFill>
              </a:rPr>
              <a:t>Title: </a:t>
            </a:r>
          </a:p>
          <a:p>
            <a:pPr lvl="1" algn="just"/>
            <a:r>
              <a:rPr lang="en-US" sz="1800" dirty="0">
                <a:solidFill>
                  <a:schemeClr val="accent2"/>
                </a:solidFill>
              </a:rPr>
              <a:t>An Ordinance of the Board of Directors of the Rubidoux Community Services District Adopting the Fire Hazard Severity Zones as Recommended by the California Department of Forestry and Fire Protection Pursuant to Government Code Section 51178</a:t>
            </a:r>
          </a:p>
          <a:p>
            <a:pPr lvl="1" algn="just"/>
            <a:endParaRPr lang="en-US" sz="1800" dirty="0">
              <a:solidFill>
                <a:schemeClr val="accent2"/>
              </a:solidFill>
            </a:endParaRPr>
          </a:p>
          <a:p>
            <a:pPr algn="just"/>
            <a:r>
              <a:rPr lang="en-US" sz="1800" dirty="0">
                <a:solidFill>
                  <a:schemeClr val="accent2"/>
                </a:solidFill>
              </a:rPr>
              <a:t>Operative Provisions:</a:t>
            </a:r>
          </a:p>
          <a:p>
            <a:pPr lvl="1" algn="just"/>
            <a:r>
              <a:rPr lang="en-US" sz="1800" dirty="0">
                <a:solidFill>
                  <a:schemeClr val="accent2"/>
                </a:solidFill>
              </a:rPr>
              <a:t>Board designates FHSZ areas (as recommended by State Fire Marshall)</a:t>
            </a:r>
          </a:p>
          <a:p>
            <a:pPr lvl="1" algn="just"/>
            <a:r>
              <a:rPr lang="en-US" sz="1800" dirty="0">
                <a:solidFill>
                  <a:schemeClr val="accent2"/>
                </a:solidFill>
              </a:rPr>
              <a:t>Board adopts FHSZ maps (as recommended by State Fire Marshall)</a:t>
            </a:r>
          </a:p>
          <a:p>
            <a:pPr lvl="1" algn="just"/>
            <a:r>
              <a:rPr lang="en-US" sz="1800" dirty="0">
                <a:solidFill>
                  <a:schemeClr val="accent2"/>
                </a:solidFill>
              </a:rPr>
              <a:t>Effective 30-days after adoption</a:t>
            </a:r>
          </a:p>
          <a:p>
            <a:pPr lvl="1" algn="just"/>
            <a:endParaRPr lang="en-US" sz="1400" dirty="0">
              <a:solidFill>
                <a:schemeClr val="accent2"/>
              </a:solidFill>
            </a:endParaRPr>
          </a:p>
          <a:p>
            <a:pPr marL="457200" lvl="1" indent="0" algn="just">
              <a:buNone/>
            </a:pPr>
            <a:endParaRPr lang="en-US" sz="1800" dirty="0">
              <a:solidFill>
                <a:schemeClr val="accent2"/>
              </a:solidFill>
            </a:endParaRPr>
          </a:p>
          <a:p>
            <a:pPr lvl="3" algn="just"/>
            <a:endParaRPr lang="en-US" sz="600" dirty="0">
              <a:solidFill>
                <a:schemeClr val="accent2"/>
              </a:solidFill>
            </a:endParaRPr>
          </a:p>
          <a:p>
            <a:pPr lvl="1" algn="just"/>
            <a:endParaRPr lang="en-US" sz="1800" dirty="0">
              <a:solidFill>
                <a:schemeClr val="accent2"/>
              </a:solidFill>
            </a:endParaRPr>
          </a:p>
          <a:p>
            <a:pPr marL="0" indent="0" algn="just">
              <a:buNone/>
            </a:pPr>
            <a:endParaRPr lang="en-US" sz="1800" b="0" i="0" dirty="0">
              <a:solidFill>
                <a:schemeClr val="accent2"/>
              </a:solidFill>
              <a:effectLst/>
            </a:endParaRPr>
          </a:p>
          <a:p>
            <a:pPr marL="0" indent="0">
              <a:buNone/>
            </a:pPr>
            <a:endParaRPr lang="en-US" sz="2000" b="1" dirty="0">
              <a:solidFill>
                <a:schemeClr val="accent2"/>
              </a:solidFill>
            </a:endParaRPr>
          </a:p>
          <a:p>
            <a:pPr marL="0" indent="0">
              <a:buNone/>
            </a:pPr>
            <a:endParaRPr lang="en-US" sz="2000" b="1" dirty="0">
              <a:solidFill>
                <a:schemeClr val="accent2"/>
              </a:solidFill>
            </a:endParaRPr>
          </a:p>
        </p:txBody>
      </p:sp>
      <p:sp>
        <p:nvSpPr>
          <p:cNvPr id="4" name="Slide Number Placeholder 3">
            <a:extLst>
              <a:ext uri="{FF2B5EF4-FFF2-40B4-BE49-F238E27FC236}">
                <a16:creationId xmlns:a16="http://schemas.microsoft.com/office/drawing/2014/main" id="{FB0E9F3B-F59D-E478-13D8-C9ACA3B30375}"/>
              </a:ext>
            </a:extLst>
          </p:cNvPr>
          <p:cNvSpPr>
            <a:spLocks noGrp="1"/>
          </p:cNvSpPr>
          <p:nvPr>
            <p:ph type="sldNum" sz="quarter" idx="4"/>
          </p:nvPr>
        </p:nvSpPr>
        <p:spPr/>
        <p:txBody>
          <a:bodyPr/>
          <a:lstStyle/>
          <a:p>
            <a:fld id="{05F10A6A-6FF3-4C95-9872-E7DC035CC0AC}" type="slidenum">
              <a:rPr lang="en-US" smtClean="0"/>
              <a:pPr/>
              <a:t>3</a:t>
            </a:fld>
            <a:endParaRPr lang="en-US" dirty="0"/>
          </a:p>
        </p:txBody>
      </p:sp>
    </p:spTree>
    <p:extLst>
      <p:ext uri="{BB962C8B-B14F-4D97-AF65-F5344CB8AC3E}">
        <p14:creationId xmlns:p14="http://schemas.microsoft.com/office/powerpoint/2010/main" val="31754104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38664A-E34F-46DD-2749-5B3182A98B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39F50D-C8A0-FF73-BBA8-F5BB62E6AA61}"/>
              </a:ext>
            </a:extLst>
          </p:cNvPr>
          <p:cNvSpPr>
            <a:spLocks noGrp="1"/>
          </p:cNvSpPr>
          <p:nvPr>
            <p:ph type="title"/>
          </p:nvPr>
        </p:nvSpPr>
        <p:spPr>
          <a:xfrm>
            <a:off x="914400" y="1066800"/>
            <a:ext cx="7696200" cy="685800"/>
          </a:xfrm>
        </p:spPr>
        <p:txBody>
          <a:bodyPr/>
          <a:lstStyle/>
          <a:p>
            <a:r>
              <a:rPr lang="en-US" sz="2400" b="1" dirty="0">
                <a:solidFill>
                  <a:schemeClr val="accent2"/>
                </a:solidFill>
              </a:rPr>
              <a:t>Timeline</a:t>
            </a:r>
          </a:p>
        </p:txBody>
      </p:sp>
      <p:sp>
        <p:nvSpPr>
          <p:cNvPr id="3" name="Content Placeholder 2">
            <a:extLst>
              <a:ext uri="{FF2B5EF4-FFF2-40B4-BE49-F238E27FC236}">
                <a16:creationId xmlns:a16="http://schemas.microsoft.com/office/drawing/2014/main" id="{9EBA6C44-C132-8D84-A442-8D28E222CE56}"/>
              </a:ext>
            </a:extLst>
          </p:cNvPr>
          <p:cNvSpPr>
            <a:spLocks noGrp="1"/>
          </p:cNvSpPr>
          <p:nvPr>
            <p:ph idx="1"/>
          </p:nvPr>
        </p:nvSpPr>
        <p:spPr>
          <a:xfrm>
            <a:off x="609600" y="1905000"/>
            <a:ext cx="8229600" cy="4419600"/>
          </a:xfrm>
        </p:spPr>
        <p:txBody>
          <a:bodyPr/>
          <a:lstStyle/>
          <a:p>
            <a:pPr algn="just"/>
            <a:r>
              <a:rPr lang="en-US" sz="1800" dirty="0">
                <a:solidFill>
                  <a:schemeClr val="accent2"/>
                </a:solidFill>
              </a:rPr>
              <a:t>April 23, 2025 – Draft FHSZ maps on the District’s website </a:t>
            </a:r>
          </a:p>
          <a:p>
            <a:pPr algn="just"/>
            <a:endParaRPr lang="en-US" sz="1800" dirty="0">
              <a:solidFill>
                <a:schemeClr val="accent2"/>
              </a:solidFill>
            </a:endParaRPr>
          </a:p>
          <a:p>
            <a:pPr algn="just"/>
            <a:r>
              <a:rPr lang="en-US" sz="1800" dirty="0">
                <a:solidFill>
                  <a:schemeClr val="accent2"/>
                </a:solidFill>
              </a:rPr>
              <a:t>June 5, 2025 – Introduction and 1</a:t>
            </a:r>
            <a:r>
              <a:rPr lang="en-US" sz="1800" baseline="30000" dirty="0">
                <a:solidFill>
                  <a:schemeClr val="accent2"/>
                </a:solidFill>
              </a:rPr>
              <a:t>st</a:t>
            </a:r>
            <a:r>
              <a:rPr lang="en-US" sz="1800" dirty="0">
                <a:solidFill>
                  <a:schemeClr val="accent2"/>
                </a:solidFill>
              </a:rPr>
              <a:t> Reading of Ordinance No. 2025-142</a:t>
            </a:r>
          </a:p>
          <a:p>
            <a:pPr lvl="1" algn="just"/>
            <a:r>
              <a:rPr lang="en-US" sz="1800" dirty="0">
                <a:solidFill>
                  <a:schemeClr val="accent2"/>
                </a:solidFill>
              </a:rPr>
              <a:t>Staff report, presentation by CalFire, Board deliberation</a:t>
            </a:r>
          </a:p>
          <a:p>
            <a:pPr lvl="1" algn="just"/>
            <a:r>
              <a:rPr lang="en-US" sz="1800" dirty="0">
                <a:solidFill>
                  <a:schemeClr val="accent2"/>
                </a:solidFill>
              </a:rPr>
              <a:t>Based on majority vote, Board directed staff to continue adoption timeline</a:t>
            </a:r>
          </a:p>
          <a:p>
            <a:pPr lvl="1" algn="just"/>
            <a:endParaRPr lang="en-US" sz="1800" dirty="0">
              <a:solidFill>
                <a:schemeClr val="accent2"/>
              </a:solidFill>
            </a:endParaRPr>
          </a:p>
          <a:p>
            <a:pPr algn="just"/>
            <a:r>
              <a:rPr lang="en-US" sz="1800" dirty="0">
                <a:solidFill>
                  <a:schemeClr val="accent2"/>
                </a:solidFill>
              </a:rPr>
              <a:t>June 6, 2025 – Notice of Public Hearing posted to Admin. Bldg. windows and published in </a:t>
            </a:r>
            <a:r>
              <a:rPr lang="en-US" sz="1800" i="1" dirty="0">
                <a:solidFill>
                  <a:schemeClr val="accent2"/>
                </a:solidFill>
              </a:rPr>
              <a:t>Press Enterprise</a:t>
            </a:r>
          </a:p>
          <a:p>
            <a:pPr algn="just"/>
            <a:endParaRPr lang="en-US" sz="1800" i="1" dirty="0">
              <a:solidFill>
                <a:schemeClr val="accent2"/>
              </a:solidFill>
            </a:endParaRPr>
          </a:p>
          <a:p>
            <a:pPr algn="just"/>
            <a:r>
              <a:rPr lang="en-US" sz="1800" dirty="0">
                <a:solidFill>
                  <a:schemeClr val="accent2"/>
                </a:solidFill>
              </a:rPr>
              <a:t>June 19, 2025 – 2</a:t>
            </a:r>
            <a:r>
              <a:rPr lang="en-US" sz="1800" baseline="30000" dirty="0">
                <a:solidFill>
                  <a:schemeClr val="accent2"/>
                </a:solidFill>
              </a:rPr>
              <a:t>nd</a:t>
            </a:r>
            <a:r>
              <a:rPr lang="en-US" sz="1800" dirty="0">
                <a:solidFill>
                  <a:schemeClr val="accent2"/>
                </a:solidFill>
              </a:rPr>
              <a:t> Reading, Public Hearing, and consideration to adopt</a:t>
            </a:r>
          </a:p>
          <a:p>
            <a:pPr algn="just"/>
            <a:endParaRPr lang="en-US" sz="1800" dirty="0">
              <a:solidFill>
                <a:schemeClr val="accent2"/>
              </a:solidFill>
            </a:endParaRPr>
          </a:p>
          <a:p>
            <a:pPr algn="just"/>
            <a:r>
              <a:rPr lang="en-US" sz="1800" dirty="0">
                <a:solidFill>
                  <a:schemeClr val="accent2"/>
                </a:solidFill>
              </a:rPr>
              <a:t>July 19, 2025 – Effective (if adopted June 19</a:t>
            </a:r>
            <a:r>
              <a:rPr lang="en-US" sz="1800" baseline="30000" dirty="0">
                <a:solidFill>
                  <a:schemeClr val="accent2"/>
                </a:solidFill>
              </a:rPr>
              <a:t>th</a:t>
            </a:r>
            <a:r>
              <a:rPr lang="en-US" sz="1800" dirty="0">
                <a:solidFill>
                  <a:schemeClr val="accent2"/>
                </a:solidFill>
              </a:rPr>
              <a:t>)</a:t>
            </a:r>
          </a:p>
          <a:p>
            <a:pPr lvl="1" algn="just"/>
            <a:endParaRPr lang="en-US" sz="1400" dirty="0">
              <a:solidFill>
                <a:schemeClr val="accent2"/>
              </a:solidFill>
            </a:endParaRPr>
          </a:p>
          <a:p>
            <a:pPr marL="457200" lvl="1" indent="0" algn="just">
              <a:buNone/>
            </a:pPr>
            <a:endParaRPr lang="en-US" sz="1800" dirty="0">
              <a:solidFill>
                <a:schemeClr val="accent2"/>
              </a:solidFill>
            </a:endParaRPr>
          </a:p>
          <a:p>
            <a:pPr lvl="3" algn="just"/>
            <a:endParaRPr lang="en-US" sz="600" dirty="0">
              <a:solidFill>
                <a:schemeClr val="accent2"/>
              </a:solidFill>
            </a:endParaRPr>
          </a:p>
          <a:p>
            <a:pPr lvl="1" algn="just"/>
            <a:endParaRPr lang="en-US" sz="1800" dirty="0">
              <a:solidFill>
                <a:schemeClr val="accent2"/>
              </a:solidFill>
            </a:endParaRPr>
          </a:p>
          <a:p>
            <a:pPr marL="0" indent="0" algn="just">
              <a:buNone/>
            </a:pPr>
            <a:endParaRPr lang="en-US" sz="1800" b="0" i="0" dirty="0">
              <a:solidFill>
                <a:schemeClr val="accent2"/>
              </a:solidFill>
              <a:effectLst/>
            </a:endParaRPr>
          </a:p>
          <a:p>
            <a:pPr marL="0" indent="0">
              <a:buNone/>
            </a:pPr>
            <a:endParaRPr lang="en-US" sz="2000" b="1" dirty="0">
              <a:solidFill>
                <a:schemeClr val="accent2"/>
              </a:solidFill>
            </a:endParaRPr>
          </a:p>
          <a:p>
            <a:pPr marL="0" indent="0">
              <a:buNone/>
            </a:pPr>
            <a:endParaRPr lang="en-US" sz="2000" b="1" dirty="0">
              <a:solidFill>
                <a:schemeClr val="accent2"/>
              </a:solidFill>
            </a:endParaRPr>
          </a:p>
        </p:txBody>
      </p:sp>
      <p:sp>
        <p:nvSpPr>
          <p:cNvPr id="4" name="Slide Number Placeholder 3">
            <a:extLst>
              <a:ext uri="{FF2B5EF4-FFF2-40B4-BE49-F238E27FC236}">
                <a16:creationId xmlns:a16="http://schemas.microsoft.com/office/drawing/2014/main" id="{46C2B579-D5E5-D561-7687-147E040F4418}"/>
              </a:ext>
            </a:extLst>
          </p:cNvPr>
          <p:cNvSpPr>
            <a:spLocks noGrp="1"/>
          </p:cNvSpPr>
          <p:nvPr>
            <p:ph type="sldNum" sz="quarter" idx="4"/>
          </p:nvPr>
        </p:nvSpPr>
        <p:spPr/>
        <p:txBody>
          <a:bodyPr/>
          <a:lstStyle/>
          <a:p>
            <a:fld id="{05F10A6A-6FF3-4C95-9872-E7DC035CC0AC}" type="slidenum">
              <a:rPr lang="en-US" smtClean="0"/>
              <a:pPr/>
              <a:t>4</a:t>
            </a:fld>
            <a:endParaRPr lang="en-US" dirty="0"/>
          </a:p>
        </p:txBody>
      </p:sp>
    </p:spTree>
    <p:extLst>
      <p:ext uri="{BB962C8B-B14F-4D97-AF65-F5344CB8AC3E}">
        <p14:creationId xmlns:p14="http://schemas.microsoft.com/office/powerpoint/2010/main" val="11595940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297A72-D6AA-321C-D71B-67A1ACAB7D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6B329C-9CEB-6DE2-291B-77496529F707}"/>
              </a:ext>
            </a:extLst>
          </p:cNvPr>
          <p:cNvSpPr>
            <a:spLocks noGrp="1"/>
          </p:cNvSpPr>
          <p:nvPr>
            <p:ph type="title"/>
          </p:nvPr>
        </p:nvSpPr>
        <p:spPr>
          <a:xfrm>
            <a:off x="914400" y="1066800"/>
            <a:ext cx="7696200" cy="685800"/>
          </a:xfrm>
        </p:spPr>
        <p:txBody>
          <a:bodyPr/>
          <a:lstStyle/>
          <a:p>
            <a:r>
              <a:rPr lang="en-US" sz="2400" b="1" dirty="0">
                <a:solidFill>
                  <a:schemeClr val="accent2"/>
                </a:solidFill>
              </a:rPr>
              <a:t>Public Hearing</a:t>
            </a:r>
          </a:p>
        </p:txBody>
      </p:sp>
      <p:sp>
        <p:nvSpPr>
          <p:cNvPr id="3" name="Content Placeholder 2">
            <a:extLst>
              <a:ext uri="{FF2B5EF4-FFF2-40B4-BE49-F238E27FC236}">
                <a16:creationId xmlns:a16="http://schemas.microsoft.com/office/drawing/2014/main" id="{04D89B91-9FEA-5511-E6E3-F8F7710AA11D}"/>
              </a:ext>
            </a:extLst>
          </p:cNvPr>
          <p:cNvSpPr>
            <a:spLocks noGrp="1"/>
          </p:cNvSpPr>
          <p:nvPr>
            <p:ph idx="1"/>
          </p:nvPr>
        </p:nvSpPr>
        <p:spPr>
          <a:xfrm>
            <a:off x="609600" y="1905000"/>
            <a:ext cx="8229600" cy="4419600"/>
          </a:xfrm>
        </p:spPr>
        <p:txBody>
          <a:bodyPr/>
          <a:lstStyle/>
          <a:p>
            <a:pPr algn="just"/>
            <a:r>
              <a:rPr lang="en-US" sz="1800" dirty="0">
                <a:solidFill>
                  <a:schemeClr val="accent2"/>
                </a:solidFill>
              </a:rPr>
              <a:t>Purpose – Receive public testimony and comments regarding the proposed adoption of the updated Fire Hazard Severity Zone map</a:t>
            </a:r>
          </a:p>
          <a:p>
            <a:pPr algn="just"/>
            <a:endParaRPr lang="en-US" sz="1800" dirty="0">
              <a:solidFill>
                <a:schemeClr val="accent2"/>
              </a:solidFill>
            </a:endParaRPr>
          </a:p>
          <a:p>
            <a:pPr algn="just"/>
            <a:r>
              <a:rPr lang="en-US" sz="1800" dirty="0">
                <a:solidFill>
                  <a:schemeClr val="accent2"/>
                </a:solidFill>
              </a:rPr>
              <a:t>June 6, 2025 – Notice of Public Hearing posted on Admin. Bldg. windows and published in </a:t>
            </a:r>
            <a:r>
              <a:rPr lang="en-US" sz="1800" i="1" dirty="0">
                <a:solidFill>
                  <a:schemeClr val="accent2"/>
                </a:solidFill>
              </a:rPr>
              <a:t>Press Enterprise</a:t>
            </a:r>
          </a:p>
          <a:p>
            <a:pPr algn="just"/>
            <a:endParaRPr lang="en-US" sz="1800" i="1" dirty="0">
              <a:solidFill>
                <a:schemeClr val="accent2"/>
              </a:solidFill>
            </a:endParaRPr>
          </a:p>
          <a:p>
            <a:pPr lvl="1" algn="just"/>
            <a:r>
              <a:rPr lang="en-US" sz="1800" dirty="0">
                <a:solidFill>
                  <a:schemeClr val="accent2"/>
                </a:solidFill>
              </a:rPr>
              <a:t>As of this morning, no substantive comments received from the Board since their previous deliberation on June 5, 2025</a:t>
            </a:r>
          </a:p>
          <a:p>
            <a:pPr algn="just"/>
            <a:endParaRPr lang="en-US" sz="1800" dirty="0">
              <a:solidFill>
                <a:schemeClr val="accent2"/>
              </a:solidFill>
            </a:endParaRPr>
          </a:p>
          <a:p>
            <a:pPr lvl="1" algn="just"/>
            <a:r>
              <a:rPr lang="en-US" sz="1800" dirty="0">
                <a:solidFill>
                  <a:schemeClr val="accent2"/>
                </a:solidFill>
              </a:rPr>
              <a:t>As of this morning, no comments, written or oral, have been received from members of the public pertaining to Ordinance No. 2025-142</a:t>
            </a:r>
          </a:p>
          <a:p>
            <a:pPr lvl="1" algn="just"/>
            <a:endParaRPr lang="en-US" sz="1800" dirty="0">
              <a:solidFill>
                <a:schemeClr val="accent2"/>
              </a:solidFill>
            </a:endParaRPr>
          </a:p>
          <a:p>
            <a:pPr marL="0" indent="0" algn="just">
              <a:buNone/>
            </a:pPr>
            <a:endParaRPr lang="en-US" sz="1800" b="0" i="0" dirty="0">
              <a:solidFill>
                <a:schemeClr val="accent2"/>
              </a:solidFill>
              <a:effectLst/>
            </a:endParaRPr>
          </a:p>
          <a:p>
            <a:pPr marL="0" indent="0">
              <a:buNone/>
            </a:pPr>
            <a:endParaRPr lang="en-US" sz="2000" b="1" dirty="0">
              <a:solidFill>
                <a:schemeClr val="accent2"/>
              </a:solidFill>
            </a:endParaRPr>
          </a:p>
          <a:p>
            <a:pPr marL="0" indent="0">
              <a:buNone/>
            </a:pPr>
            <a:endParaRPr lang="en-US" sz="2000" b="1" dirty="0">
              <a:solidFill>
                <a:schemeClr val="accent2"/>
              </a:solidFill>
            </a:endParaRPr>
          </a:p>
        </p:txBody>
      </p:sp>
      <p:sp>
        <p:nvSpPr>
          <p:cNvPr id="4" name="Slide Number Placeholder 3">
            <a:extLst>
              <a:ext uri="{FF2B5EF4-FFF2-40B4-BE49-F238E27FC236}">
                <a16:creationId xmlns:a16="http://schemas.microsoft.com/office/drawing/2014/main" id="{9F67F634-80AE-0096-DABF-7BCA184F6DC3}"/>
              </a:ext>
            </a:extLst>
          </p:cNvPr>
          <p:cNvSpPr>
            <a:spLocks noGrp="1"/>
          </p:cNvSpPr>
          <p:nvPr>
            <p:ph type="sldNum" sz="quarter" idx="4"/>
          </p:nvPr>
        </p:nvSpPr>
        <p:spPr/>
        <p:txBody>
          <a:bodyPr/>
          <a:lstStyle/>
          <a:p>
            <a:fld id="{05F10A6A-6FF3-4C95-9872-E7DC035CC0AC}" type="slidenum">
              <a:rPr lang="en-US" smtClean="0"/>
              <a:pPr/>
              <a:t>5</a:t>
            </a:fld>
            <a:endParaRPr lang="en-US" dirty="0"/>
          </a:p>
        </p:txBody>
      </p:sp>
    </p:spTree>
    <p:extLst>
      <p:ext uri="{BB962C8B-B14F-4D97-AF65-F5344CB8AC3E}">
        <p14:creationId xmlns:p14="http://schemas.microsoft.com/office/powerpoint/2010/main" val="590072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339AD4-3AEA-656F-EFE2-C81130C739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DF8A31-2D6D-9A1E-CD5B-39FB335267AD}"/>
              </a:ext>
            </a:extLst>
          </p:cNvPr>
          <p:cNvSpPr>
            <a:spLocks noGrp="1"/>
          </p:cNvSpPr>
          <p:nvPr>
            <p:ph type="title"/>
          </p:nvPr>
        </p:nvSpPr>
        <p:spPr>
          <a:xfrm>
            <a:off x="914400" y="1066800"/>
            <a:ext cx="7696200" cy="685800"/>
          </a:xfrm>
        </p:spPr>
        <p:txBody>
          <a:bodyPr/>
          <a:lstStyle/>
          <a:p>
            <a:r>
              <a:rPr lang="en-US" sz="2400" b="1" dirty="0">
                <a:solidFill>
                  <a:schemeClr val="accent2"/>
                </a:solidFill>
              </a:rPr>
              <a:t>Budget Considerations</a:t>
            </a:r>
          </a:p>
        </p:txBody>
      </p:sp>
      <p:sp>
        <p:nvSpPr>
          <p:cNvPr id="3" name="Content Placeholder 2">
            <a:extLst>
              <a:ext uri="{FF2B5EF4-FFF2-40B4-BE49-F238E27FC236}">
                <a16:creationId xmlns:a16="http://schemas.microsoft.com/office/drawing/2014/main" id="{DBDF2821-1954-7D53-7EA8-5FF026083F22}"/>
              </a:ext>
            </a:extLst>
          </p:cNvPr>
          <p:cNvSpPr>
            <a:spLocks noGrp="1"/>
          </p:cNvSpPr>
          <p:nvPr>
            <p:ph idx="1"/>
          </p:nvPr>
        </p:nvSpPr>
        <p:spPr>
          <a:xfrm>
            <a:off x="457200" y="1981200"/>
            <a:ext cx="8382000" cy="4572000"/>
          </a:xfrm>
        </p:spPr>
        <p:txBody>
          <a:bodyPr/>
          <a:lstStyle/>
          <a:p>
            <a:pPr algn="just"/>
            <a:r>
              <a:rPr lang="en-US" sz="1800" dirty="0">
                <a:solidFill>
                  <a:schemeClr val="accent2"/>
                </a:solidFill>
              </a:rPr>
              <a:t>There is no significant fiscal impact associated with this Ordinance. Staff time dedicated to public noticing, ordinance development, and community engagement is included in the District’s existing operational budget. </a:t>
            </a:r>
          </a:p>
          <a:p>
            <a:pPr algn="just"/>
            <a:endParaRPr lang="en-US" sz="1800" dirty="0">
              <a:solidFill>
                <a:schemeClr val="accent2"/>
              </a:solidFill>
            </a:endParaRPr>
          </a:p>
          <a:p>
            <a:pPr algn="just"/>
            <a:endParaRPr lang="en-US" sz="1800" dirty="0">
              <a:solidFill>
                <a:schemeClr val="accent2"/>
              </a:solidFill>
            </a:endParaRPr>
          </a:p>
          <a:p>
            <a:pPr algn="just"/>
            <a:endParaRPr lang="en-US" sz="1800" dirty="0">
              <a:solidFill>
                <a:schemeClr val="accent2"/>
              </a:solidFill>
            </a:endParaRPr>
          </a:p>
          <a:p>
            <a:pPr algn="just"/>
            <a:endParaRPr lang="en-US" sz="1800" dirty="0">
              <a:solidFill>
                <a:schemeClr val="accent2"/>
              </a:solidFill>
            </a:endParaRPr>
          </a:p>
          <a:p>
            <a:pPr algn="just"/>
            <a:endParaRPr lang="en-US" sz="1800" dirty="0">
              <a:solidFill>
                <a:schemeClr val="accent2"/>
              </a:solidFill>
            </a:endParaRPr>
          </a:p>
          <a:p>
            <a:pPr algn="just"/>
            <a:endParaRPr lang="en-US" sz="1800" dirty="0">
              <a:solidFill>
                <a:schemeClr val="accent2"/>
              </a:solidFill>
            </a:endParaRPr>
          </a:p>
          <a:p>
            <a:pPr algn="just"/>
            <a:endParaRPr lang="en-US" sz="1800" dirty="0">
              <a:solidFill>
                <a:schemeClr val="accent2"/>
              </a:solidFill>
            </a:endParaRPr>
          </a:p>
          <a:p>
            <a:pPr algn="just"/>
            <a:endParaRPr lang="en-US" sz="1800" dirty="0">
              <a:solidFill>
                <a:schemeClr val="accent2"/>
              </a:solidFill>
            </a:endParaRPr>
          </a:p>
          <a:p>
            <a:pPr algn="just"/>
            <a:endParaRPr lang="en-US" sz="1800" dirty="0">
              <a:solidFill>
                <a:schemeClr val="accent2"/>
              </a:solidFill>
            </a:endParaRPr>
          </a:p>
          <a:p>
            <a:pPr algn="just"/>
            <a:endParaRPr lang="en-US" sz="1800" dirty="0">
              <a:solidFill>
                <a:schemeClr val="accent2"/>
              </a:solidFill>
            </a:endParaRPr>
          </a:p>
          <a:p>
            <a:pPr algn="just"/>
            <a:endParaRPr lang="en-US" sz="1800" dirty="0">
              <a:solidFill>
                <a:schemeClr val="accent2"/>
              </a:solidFill>
            </a:endParaRPr>
          </a:p>
          <a:p>
            <a:pPr algn="just"/>
            <a:endParaRPr lang="en-US" sz="1800" dirty="0">
              <a:solidFill>
                <a:schemeClr val="accent2"/>
              </a:solidFill>
            </a:endParaRPr>
          </a:p>
          <a:p>
            <a:pPr lvl="1" algn="just"/>
            <a:endParaRPr lang="en-US" sz="1800" dirty="0">
              <a:solidFill>
                <a:schemeClr val="accent2"/>
              </a:solidFill>
            </a:endParaRPr>
          </a:p>
          <a:p>
            <a:pPr marL="0" indent="0" algn="ctr">
              <a:buNone/>
            </a:pPr>
            <a:endParaRPr lang="en-US" sz="1800" b="0" i="0" dirty="0">
              <a:solidFill>
                <a:schemeClr val="accent2"/>
              </a:solidFill>
              <a:effectLst/>
            </a:endParaRPr>
          </a:p>
          <a:p>
            <a:pPr marL="0" indent="0">
              <a:buNone/>
            </a:pPr>
            <a:endParaRPr lang="en-US" sz="2000" b="1" dirty="0">
              <a:solidFill>
                <a:schemeClr val="accent2"/>
              </a:solidFill>
            </a:endParaRPr>
          </a:p>
          <a:p>
            <a:pPr marL="0" indent="0">
              <a:buNone/>
            </a:pPr>
            <a:endParaRPr lang="en-US" sz="2000" b="1" dirty="0">
              <a:solidFill>
                <a:schemeClr val="accent2"/>
              </a:solidFill>
            </a:endParaRPr>
          </a:p>
        </p:txBody>
      </p:sp>
      <p:sp>
        <p:nvSpPr>
          <p:cNvPr id="4" name="Slide Number Placeholder 3">
            <a:extLst>
              <a:ext uri="{FF2B5EF4-FFF2-40B4-BE49-F238E27FC236}">
                <a16:creationId xmlns:a16="http://schemas.microsoft.com/office/drawing/2014/main" id="{6FCB60DF-5FA9-CB84-B83E-58B12A45B58D}"/>
              </a:ext>
            </a:extLst>
          </p:cNvPr>
          <p:cNvSpPr>
            <a:spLocks noGrp="1"/>
          </p:cNvSpPr>
          <p:nvPr>
            <p:ph type="sldNum" sz="quarter" idx="4"/>
          </p:nvPr>
        </p:nvSpPr>
        <p:spPr/>
        <p:txBody>
          <a:bodyPr/>
          <a:lstStyle/>
          <a:p>
            <a:fld id="{05F10A6A-6FF3-4C95-9872-E7DC035CC0AC}" type="slidenum">
              <a:rPr lang="en-US" smtClean="0"/>
              <a:pPr/>
              <a:t>6</a:t>
            </a:fld>
            <a:endParaRPr lang="en-US" dirty="0"/>
          </a:p>
        </p:txBody>
      </p:sp>
    </p:spTree>
    <p:extLst>
      <p:ext uri="{BB962C8B-B14F-4D97-AF65-F5344CB8AC3E}">
        <p14:creationId xmlns:p14="http://schemas.microsoft.com/office/powerpoint/2010/main" val="24591927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7684B-CF7E-42EF-ABD5-BABF2C3090D4}"/>
              </a:ext>
            </a:extLst>
          </p:cNvPr>
          <p:cNvSpPr>
            <a:spLocks noGrp="1"/>
          </p:cNvSpPr>
          <p:nvPr>
            <p:ph type="title"/>
          </p:nvPr>
        </p:nvSpPr>
        <p:spPr>
          <a:xfrm>
            <a:off x="914400" y="1066800"/>
            <a:ext cx="7696200" cy="685800"/>
          </a:xfrm>
        </p:spPr>
        <p:txBody>
          <a:bodyPr/>
          <a:lstStyle/>
          <a:p>
            <a:r>
              <a:rPr lang="en-US" sz="2400" b="1" dirty="0">
                <a:solidFill>
                  <a:schemeClr val="accent2"/>
                </a:solidFill>
              </a:rPr>
              <a:t>Recommendation</a:t>
            </a:r>
            <a:endParaRPr lang="en-US" sz="2400" b="1" u="sng" dirty="0">
              <a:solidFill>
                <a:schemeClr val="accent2"/>
              </a:solidFill>
            </a:endParaRPr>
          </a:p>
        </p:txBody>
      </p:sp>
      <p:sp>
        <p:nvSpPr>
          <p:cNvPr id="4" name="Content Placeholder 3">
            <a:extLst>
              <a:ext uri="{FF2B5EF4-FFF2-40B4-BE49-F238E27FC236}">
                <a16:creationId xmlns:a16="http://schemas.microsoft.com/office/drawing/2014/main" id="{24D33158-3E36-D379-38FE-FBE9621F6532}"/>
              </a:ext>
            </a:extLst>
          </p:cNvPr>
          <p:cNvSpPr>
            <a:spLocks noGrp="1"/>
          </p:cNvSpPr>
          <p:nvPr>
            <p:ph idx="1"/>
          </p:nvPr>
        </p:nvSpPr>
        <p:spPr/>
        <p:txBody>
          <a:bodyPr/>
          <a:lstStyle/>
          <a:p>
            <a:pPr algn="just"/>
            <a:endParaRPr lang="en-US" sz="1800" dirty="0">
              <a:solidFill>
                <a:schemeClr val="accent2"/>
              </a:solidFill>
              <a:effectLst/>
              <a:ea typeface="Calibri" panose="020F0502020204030204" pitchFamily="34" charset="0"/>
            </a:endParaRPr>
          </a:p>
          <a:p>
            <a:pPr algn="just"/>
            <a:r>
              <a:rPr lang="en-US" sz="2000" dirty="0">
                <a:solidFill>
                  <a:schemeClr val="accent2"/>
                </a:solidFill>
                <a:effectLst/>
                <a:ea typeface="Calibri" panose="020F0502020204030204" pitchFamily="34" charset="0"/>
              </a:rPr>
              <a:t>Conduct a Public Hearing to receive input on Ordinance No. 2025-142.</a:t>
            </a:r>
          </a:p>
          <a:p>
            <a:pPr marL="0" indent="0" algn="just">
              <a:buNone/>
            </a:pPr>
            <a:endParaRPr lang="en-US" sz="2000" dirty="0">
              <a:solidFill>
                <a:schemeClr val="accent2"/>
              </a:solidFill>
              <a:effectLst/>
              <a:ea typeface="Calibri" panose="020F0502020204030204" pitchFamily="34" charset="0"/>
            </a:endParaRPr>
          </a:p>
          <a:p>
            <a:pPr algn="just"/>
            <a:r>
              <a:rPr lang="en-US" sz="2000" b="0" i="0" dirty="0">
                <a:solidFill>
                  <a:schemeClr val="accent2"/>
                </a:solidFill>
              </a:rPr>
              <a:t>Adopt Ordinance No. 2025-142, designating Fire Hazard Severity Zones within the District as Moderate, High, or Very High in accordance with the updated State Fire Marshall map and pursuant to Government Code Sections 51178 and 51179.</a:t>
            </a:r>
            <a:endParaRPr lang="en-US" sz="2000" b="0" i="0" dirty="0">
              <a:solidFill>
                <a:schemeClr val="accent2"/>
              </a:solidFill>
              <a:effectLst/>
            </a:endParaRPr>
          </a:p>
          <a:p>
            <a:pPr marL="0" indent="0" algn="just">
              <a:buNone/>
            </a:pPr>
            <a:endParaRPr lang="en-US" sz="1800" b="0" i="0" dirty="0">
              <a:solidFill>
                <a:schemeClr val="accent2"/>
              </a:solidFill>
              <a:effectLst/>
            </a:endParaRPr>
          </a:p>
          <a:p>
            <a:pPr marL="0" indent="0">
              <a:buNone/>
            </a:pPr>
            <a:endParaRPr lang="en-US" dirty="0"/>
          </a:p>
        </p:txBody>
      </p:sp>
      <p:sp>
        <p:nvSpPr>
          <p:cNvPr id="3" name="Slide Number Placeholder 2">
            <a:extLst>
              <a:ext uri="{FF2B5EF4-FFF2-40B4-BE49-F238E27FC236}">
                <a16:creationId xmlns:a16="http://schemas.microsoft.com/office/drawing/2014/main" id="{8157036C-8765-1BD5-8FA3-CDAA8FADD87C}"/>
              </a:ext>
            </a:extLst>
          </p:cNvPr>
          <p:cNvSpPr>
            <a:spLocks noGrp="1"/>
          </p:cNvSpPr>
          <p:nvPr>
            <p:ph type="sldNum" sz="quarter" idx="4"/>
          </p:nvPr>
        </p:nvSpPr>
        <p:spPr/>
        <p:txBody>
          <a:bodyPr/>
          <a:lstStyle/>
          <a:p>
            <a:fld id="{05F10A6A-6FF3-4C95-9872-E7DC035CC0AC}" type="slidenum">
              <a:rPr lang="en-US" smtClean="0"/>
              <a:pPr/>
              <a:t>7</a:t>
            </a:fld>
            <a:endParaRPr lang="en-US" dirty="0"/>
          </a:p>
        </p:txBody>
      </p:sp>
    </p:spTree>
    <p:extLst>
      <p:ext uri="{BB962C8B-B14F-4D97-AF65-F5344CB8AC3E}">
        <p14:creationId xmlns:p14="http://schemas.microsoft.com/office/powerpoint/2010/main" val="1647922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extBox 4"/>
          <p:cNvSpPr txBox="1"/>
          <p:nvPr/>
        </p:nvSpPr>
        <p:spPr>
          <a:xfrm>
            <a:off x="2819400" y="5638800"/>
            <a:ext cx="3505200" cy="533401"/>
          </a:xfrm>
          <a:prstGeom prst="rect">
            <a:avLst/>
          </a:prstGeom>
          <a:noFill/>
          <a:ln>
            <a:noFill/>
          </a:ln>
        </p:spPr>
        <p:txBody>
          <a:bodyPr wrap="square" lIns="0" tIns="0" rIns="0" bIns="0" anchor="t"/>
          <a:lstStyle/>
          <a:p>
            <a:pPr algn="ctr" defTabSz="457200">
              <a:defRPr lang="en-US"/>
            </a:pPr>
            <a:r>
              <a:rPr lang="en-US" sz="1000" dirty="0">
                <a:solidFill>
                  <a:srgbClr val="193B73"/>
                </a:solidFill>
                <a:latin typeface="Arial" charset="77"/>
                <a:ea typeface="Arial" charset="77"/>
                <a:cs typeface="Arial" charset="77"/>
              </a:rPr>
              <a:t>Rubidoux Community Services District</a:t>
            </a:r>
          </a:p>
          <a:p>
            <a:pPr algn="ctr" defTabSz="457200">
              <a:defRPr lang="en-US"/>
            </a:pPr>
            <a:r>
              <a:rPr lang="en-US" sz="1000" dirty="0">
                <a:solidFill>
                  <a:srgbClr val="193B73"/>
                </a:solidFill>
                <a:latin typeface="Arial" charset="77"/>
                <a:ea typeface="Arial" charset="77"/>
                <a:cs typeface="Arial" charset="77"/>
              </a:rPr>
              <a:t>Office: 951.684.7580</a:t>
            </a:r>
          </a:p>
          <a:p>
            <a:pPr algn="ctr">
              <a:defRPr lang="en-US"/>
            </a:pPr>
            <a:r>
              <a:rPr lang="en-US" sz="1000" dirty="0">
                <a:solidFill>
                  <a:srgbClr val="193B73"/>
                </a:solidFill>
                <a:latin typeface="Arial" charset="77"/>
                <a:ea typeface="Arial" charset="77"/>
                <a:cs typeface="Arial" charset="77"/>
              </a:rPr>
              <a:t>www.rcsd.org</a:t>
            </a:r>
          </a:p>
        </p:txBody>
      </p:sp>
      <p:grpSp>
        <p:nvGrpSpPr>
          <p:cNvPr id="15" name="Group 14"/>
          <p:cNvGrpSpPr/>
          <p:nvPr/>
        </p:nvGrpSpPr>
        <p:grpSpPr>
          <a:xfrm>
            <a:off x="2590799" y="2286000"/>
            <a:ext cx="3962402" cy="1020618"/>
            <a:chOff x="2057399" y="1981200"/>
            <a:chExt cx="5029201" cy="1295400"/>
          </a:xfrm>
          <a:effectLst>
            <a:reflection blurRad="25400" stA="50000" endA="300" endPos="60000" dir="5400000" sy="-100000" algn="bl" rotWithShape="0"/>
          </a:effectLst>
        </p:grpSpPr>
        <p:sp>
          <p:nvSpPr>
            <p:cNvPr id="16" name="Rounded Rectangle 15"/>
            <p:cNvSpPr/>
            <p:nvPr/>
          </p:nvSpPr>
          <p:spPr>
            <a:xfrm>
              <a:off x="2057400" y="1981200"/>
              <a:ext cx="5029200" cy="1295400"/>
            </a:xfrm>
            <a:prstGeom prst="round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2"/>
                </a:solidFill>
              </a:endParaRPr>
            </a:p>
          </p:txBody>
        </p:sp>
        <p:sp>
          <p:nvSpPr>
            <p:cNvPr id="17" name="TextBox 16"/>
            <p:cNvSpPr txBox="1"/>
            <p:nvPr/>
          </p:nvSpPr>
          <p:spPr>
            <a:xfrm>
              <a:off x="2057399" y="1981200"/>
              <a:ext cx="5029201" cy="1200329"/>
            </a:xfrm>
            <a:prstGeom prst="rect">
              <a:avLst/>
            </a:prstGeom>
            <a:noFill/>
          </p:spPr>
          <p:txBody>
            <a:bodyPr wrap="square" rtlCol="0">
              <a:spAutoFit/>
            </a:bodyPr>
            <a:lstStyle/>
            <a:p>
              <a:pPr algn="ctr"/>
              <a:r>
                <a:rPr lang="en-US" sz="5400" dirty="0">
                  <a:solidFill>
                    <a:schemeClr val="accent2"/>
                  </a:solidFill>
                </a:rPr>
                <a:t>Questions</a:t>
              </a:r>
            </a:p>
          </p:txBody>
        </p:sp>
      </p:grpSp>
      <p:sp>
        <p:nvSpPr>
          <p:cNvPr id="18" name="Slide Number Placeholder 1"/>
          <p:cNvSpPr>
            <a:spLocks noGrp="1"/>
          </p:cNvSpPr>
          <p:nvPr/>
        </p:nvSpPr>
        <p:spPr>
          <a:xfrm>
            <a:off x="76200" y="6324602"/>
            <a:ext cx="2057400" cy="365125"/>
          </a:xfrm>
          <a:prstGeom prst="rect">
            <a:avLst/>
          </a:prstGeom>
        </p:spPr>
        <p:txBody>
          <a:bodyPr vert="horz" lIns="91440" tIns="45720" rIns="91440" bIns="45720" rtlCol="0" anchor="ctr"/>
          <a:lstStyle>
            <a:defPPr>
              <a:defRPr lang="en-US"/>
            </a:defPPr>
            <a:lvl1pPr marL="0" algn="l" defTabSz="457200" rtl="0" eaLnBrk="1" latinLnBrk="0" hangingPunct="1">
              <a:defRPr sz="28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E65E0F86-530E-0543-A407-2D1212571E0B}" type="slidenum">
              <a:rPr lang="en-US"/>
              <a:t>8</a:t>
            </a:fld>
            <a:endParaRPr lang="en-US" dirty="0"/>
          </a:p>
        </p:txBody>
      </p:sp>
      <p:sp>
        <p:nvSpPr>
          <p:cNvPr id="2" name="Slide Number Placeholder 1">
            <a:extLst>
              <a:ext uri="{FF2B5EF4-FFF2-40B4-BE49-F238E27FC236}">
                <a16:creationId xmlns:a16="http://schemas.microsoft.com/office/drawing/2014/main" id="{012FFD02-7CA1-F0D7-3740-5AFD6E1890DF}"/>
              </a:ext>
            </a:extLst>
          </p:cNvPr>
          <p:cNvSpPr>
            <a:spLocks noGrp="1"/>
          </p:cNvSpPr>
          <p:nvPr>
            <p:ph type="sldNum" sz="quarter" idx="4"/>
          </p:nvPr>
        </p:nvSpPr>
        <p:spPr/>
        <p:txBody>
          <a:bodyPr/>
          <a:lstStyle/>
          <a:p>
            <a:fld id="{05F10A6A-6FF3-4C95-9872-E7DC035CC0AC}" type="slidenum">
              <a:rPr lang="en-US" smtClean="0"/>
              <a:pPr/>
              <a:t>8</a:t>
            </a:fld>
            <a:endParaRPr lang="en-US" dirty="0"/>
          </a:p>
        </p:txBody>
      </p:sp>
    </p:spTree>
    <p:extLst>
      <p:ext uri="{BB962C8B-B14F-4D97-AF65-F5344CB8AC3E}">
        <p14:creationId xmlns:p14="http://schemas.microsoft.com/office/powerpoint/2010/main" val="4053131202"/>
      </p:ext>
    </p:extLst>
  </p:cSld>
  <p:clrMapOvr>
    <a:masterClrMapping/>
  </p:clrMapOvr>
</p:sld>
</file>

<file path=ppt/theme/theme1.xml><?xml version="1.0" encoding="utf-8"?>
<a:theme xmlns:a="http://schemas.openxmlformats.org/drawingml/2006/main" name="RCSD">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4505</TotalTime>
  <Words>537</Words>
  <Application>Microsoft Office PowerPoint</Application>
  <PresentationFormat>On-screen Show (4:3)</PresentationFormat>
  <Paragraphs>93</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RCSD</vt:lpstr>
      <vt:lpstr>  Director Memorandum 2025-55 PUBLIC HEARING – 2nd Reading and Adoption of Ordinance No. 2025-142, An Ordinance of the Board of Directors of the RCSD Adopting the Fire Hazard Severity Zones as Recommended by CalFire Pursuant to Gov’t Code 51178</vt:lpstr>
      <vt:lpstr>Background</vt:lpstr>
      <vt:lpstr>Ordinance No. 2025-142</vt:lpstr>
      <vt:lpstr>Timeline</vt:lpstr>
      <vt:lpstr>Public Hearing</vt:lpstr>
      <vt:lpstr>Budget Considerations</vt:lpstr>
      <vt:lpstr>Recommendation</vt:lpstr>
      <vt:lpstr>PowerPoint Presentation</vt:lpstr>
    </vt:vector>
  </TitlesOfParts>
  <Company>Michael Merino Architects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Brian Jennings</dc:creator>
  <cp:lastModifiedBy>Brian Laddusaw</cp:lastModifiedBy>
  <cp:revision>305</cp:revision>
  <cp:lastPrinted>2025-02-06T23:13:02Z</cp:lastPrinted>
  <dcterms:created xsi:type="dcterms:W3CDTF">2009-05-29T18:33:58Z</dcterms:created>
  <dcterms:modified xsi:type="dcterms:W3CDTF">2025-06-19T16:17:44Z</dcterms:modified>
</cp:coreProperties>
</file>