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9" r:id="rId2"/>
    <p:sldId id="358" r:id="rId3"/>
    <p:sldId id="431" r:id="rId4"/>
    <p:sldId id="432" r:id="rId5"/>
    <p:sldId id="436" r:id="rId6"/>
    <p:sldId id="433" r:id="rId7"/>
    <p:sldId id="434" r:id="rId8"/>
    <p:sldId id="435" r:id="rId9"/>
    <p:sldId id="320" r:id="rId10"/>
    <p:sldId id="319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99"/>
    <a:srgbClr val="0086EA"/>
    <a:srgbClr val="292929"/>
    <a:srgbClr val="000000"/>
    <a:srgbClr val="003399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8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296E7364-FD99-42E2-939A-8A468BA4C38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F241D799-8E5F-4FCD-B852-A9FBD3368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E13A8810-3BB5-4FDF-AB62-02243E4AB83A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88F27417-1DE2-4B56-AFF3-2EC3419FC7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8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B2E57-16CD-6F87-C6AC-5BE0978D9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7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60D2E-791D-9BB2-051D-9E0A910D6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7C56F-9879-BFE4-DFF9-5378889ED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8266" y="6007934"/>
            <a:ext cx="10207760" cy="85006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7887F70-AA86-3908-67B6-990401112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2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23FBB-001A-0C85-5779-DC6022AB3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A1F8A-DC40-9AD7-726D-DB9133F28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8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F36356-BDD5-6FB9-2A4C-3E8023FC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30AAC9-9B87-34F0-F6EB-0568B6CD8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1A3EAF8-AD64-3781-1029-A9C547253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6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33B25E0-D69E-896E-47C4-B721D789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5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D91289-914C-445B-D704-9C1288C1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8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4F75DE-7643-8147-94ED-38D7E02E3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6" descr="water dri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10"/>
          <p:cNvGrpSpPr>
            <a:grpSpLocks/>
          </p:cNvGrpSpPr>
          <p:nvPr userDrawn="1"/>
        </p:nvGrpSpPr>
        <p:grpSpPr bwMode="auto">
          <a:xfrm>
            <a:off x="152400" y="381000"/>
            <a:ext cx="1295400" cy="1295400"/>
            <a:chOff x="152400" y="381000"/>
            <a:chExt cx="1295400" cy="1295400"/>
          </a:xfrm>
        </p:grpSpPr>
        <p:pic>
          <p:nvPicPr>
            <p:cNvPr id="1042" name="Picture 18" descr="RCSD Logo for ppt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18FF25"/>
                </a:clrFrom>
                <a:clrTo>
                  <a:srgbClr val="18FF2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381000"/>
              <a:ext cx="1295400" cy="129540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292929">
                  <a:alpha val="50000"/>
                </a:srgbClr>
              </a:outerShdw>
            </a:effectLst>
          </p:spPr>
        </p:pic>
        <p:sp>
          <p:nvSpPr>
            <p:cNvPr id="1044" name="AutoShape 20"/>
            <p:cNvSpPr>
              <a:spLocks noChangeArrowheads="1"/>
            </p:cNvSpPr>
            <p:nvPr userDrawn="1"/>
          </p:nvSpPr>
          <p:spPr bwMode="auto">
            <a:xfrm>
              <a:off x="152400" y="381000"/>
              <a:ext cx="1295400" cy="1295400"/>
            </a:xfrm>
            <a:custGeom>
              <a:avLst/>
              <a:gdLst>
                <a:gd name="G0" fmla="+- 975 0 0"/>
                <a:gd name="G1" fmla="+- 21600 0 975"/>
                <a:gd name="G2" fmla="+- 21600 0 9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75" y="10800"/>
                  </a:moveTo>
                  <a:cubicBezTo>
                    <a:pt x="975" y="16226"/>
                    <a:pt x="5374" y="20625"/>
                    <a:pt x="10800" y="20625"/>
                  </a:cubicBezTo>
                  <a:cubicBezTo>
                    <a:pt x="16226" y="20625"/>
                    <a:pt x="20625" y="16226"/>
                    <a:pt x="20625" y="10800"/>
                  </a:cubicBezTo>
                  <a:cubicBezTo>
                    <a:pt x="20625" y="5374"/>
                    <a:pt x="16226" y="975"/>
                    <a:pt x="10800" y="975"/>
                  </a:cubicBezTo>
                  <a:cubicBezTo>
                    <a:pt x="5374" y="975"/>
                    <a:pt x="975" y="5374"/>
                    <a:pt x="97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9AB982-05B4-A8CF-CB60-48DF57EF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5E1B-01AE-4F1D-97A6-605E0EFDE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2667000"/>
          </a:xfrm>
        </p:spPr>
        <p:txBody>
          <a:bodyPr/>
          <a:lstStyle/>
          <a:p>
            <a:pPr algn="l"/>
            <a:br>
              <a:rPr lang="en-US" sz="3600" b="1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2800" b="1" u="sng" dirty="0">
                <a:solidFill>
                  <a:schemeClr val="accent2"/>
                </a:solidFill>
              </a:rPr>
              <a:t>Director Memorandum 2025-86</a:t>
            </a:r>
            <a:br>
              <a:rPr lang="en-US" sz="2800" b="1" u="sng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Consider Adoption of Resolution No. 2025-929, A Resolution of the Rubidoux Community Services District Transferring Certain Property Tax Revenue Between the County of Riverside and the Rubidoux Community Services District; LAFCO Cases 2022-19-2 and 2022-20-2</a:t>
            </a:r>
            <a:br>
              <a:rPr lang="en-US" sz="2800" b="1" dirty="0"/>
            </a:b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396D3-E760-4B33-A841-82A67801E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676400"/>
          </a:xfrm>
        </p:spPr>
        <p:txBody>
          <a:bodyPr/>
          <a:lstStyle/>
          <a:p>
            <a:pPr algn="l"/>
            <a:endParaRPr lang="en-US" sz="1600" i="1" dirty="0">
              <a:solidFill>
                <a:srgbClr val="0033CC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>
                <a:solidFill>
                  <a:schemeClr val="accent2"/>
                </a:solidFill>
              </a:rPr>
              <a:t>October 2, 2025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9A44-741D-EE0A-40EF-3199DCAE8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/>
          <p:cNvSpPr txBox="1"/>
          <p:nvPr/>
        </p:nvSpPr>
        <p:spPr>
          <a:xfrm>
            <a:off x="2819400" y="5638800"/>
            <a:ext cx="3505200" cy="5334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457200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Rubidoux Community Services District</a:t>
            </a:r>
          </a:p>
          <a:p>
            <a:pPr algn="ctr" defTabSz="457200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Office: 951.684.7580</a:t>
            </a:r>
          </a:p>
          <a:p>
            <a:pPr algn="ctr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www.rcsd.org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90799" y="2286000"/>
            <a:ext cx="3962402" cy="1020618"/>
            <a:chOff x="2057399" y="1981200"/>
            <a:chExt cx="5029201" cy="1295400"/>
          </a:xfrm>
          <a:effectLst>
            <a:reflection blurRad="25400" stA="50000" endA="300" endPos="60000" dir="5400000" sy="-100000" algn="bl" rotWithShape="0"/>
          </a:effectLst>
        </p:grpSpPr>
        <p:sp>
          <p:nvSpPr>
            <p:cNvPr id="16" name="Rounded Rectangle 15"/>
            <p:cNvSpPr/>
            <p:nvPr/>
          </p:nvSpPr>
          <p:spPr>
            <a:xfrm>
              <a:off x="2057400" y="1981200"/>
              <a:ext cx="5029200" cy="1295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399" y="1981200"/>
              <a:ext cx="502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2"/>
                  </a:solidFill>
                </a:rPr>
                <a:t>Questions</a:t>
              </a:r>
            </a:p>
          </p:txBody>
        </p:sp>
      </p:grpSp>
      <p:sp>
        <p:nvSpPr>
          <p:cNvPr id="18" name="Slide Number Placeholder 1"/>
          <p:cNvSpPr>
            <a:spLocks noGrp="1"/>
          </p:cNvSpPr>
          <p:nvPr/>
        </p:nvSpPr>
        <p:spPr>
          <a:xfrm>
            <a:off x="76200" y="63246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E0F86-530E-0543-A407-2D1212571E0B}" type="slidenum">
              <a:rPr lang="en-US"/>
              <a:t>10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FFD02-7CA1-F0D7-3740-5AFD6E18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3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5EB5E-5F2F-A1FB-E8F1-4A2C9081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7762-72C9-0620-4D90-DD8977F3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B85D9-4FC9-2F86-512D-13DE546C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LAFCO Annexation – Began 2019 (District staff)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Clean up existing service area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“Donut holes” “islands”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ea typeface="Times New Roman" panose="02020603050405020304" pitchFamily="18" charset="0"/>
              </a:rPr>
              <a:t>LAFCO – Local Agency Formation Commission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Created in CA (1963) – Each county has its own LAFCO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Purpose: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Independent regulatory bodies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Oversee formation, dissolution, and boundary changes of cities and special districts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Encourage orderly formation and development of local government agencies</a:t>
            </a:r>
          </a:p>
          <a:p>
            <a:pPr marL="914400" lvl="2" indent="0">
              <a:buNone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BFA1D-6AEC-3278-B993-C4A845C2B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9A82-4968-E1F6-9B98-F970667A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D1F5-E21B-E1E7-8126-9EBDEED1B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FE387-7730-A066-9A9D-461EB506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Annexation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What is it?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Common way to adjust service area boundaries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Common with new development (Rio Vista)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Aligned with jurisdiction of local agency best positioned to serve the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Agency prepares Plan of Service, legal descriptions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Agency submits LAFCO application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LAFCO staff analyze proposal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Existing service capacity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Financial impacts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Land use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Community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LAFCO conducts publics hearing and decides to approve, modify or deny the annexation request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09F52-6996-E26C-A4D5-7613D3482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6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26CC6-7E54-8DD5-B061-427F39E9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2C11-3EB1-4F64-9B5A-7D1B5450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98425-BF0C-ED32-3EC1-E5095191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Previous Annexation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LAFCO Nos. </a:t>
            </a:r>
            <a:r>
              <a:rPr lang="en-US" sz="1800" dirty="0">
                <a:solidFill>
                  <a:schemeClr val="accent2"/>
                </a:solidFill>
              </a:rPr>
              <a:t>2019-07-2 and 2019-08-2 (Rio Vista)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DM 2025-18 (March 20, 2025) (Res. No. 2025-925)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Not related to tonight’s LAFCO consideration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Current Annexation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LAFCO Nos. 2022-19-2 and 2022-20-2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Intention: “clean-up” “donut holes”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Difficulties: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Existing county records are decades old, in some cases over 50 years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Irregularities from historical mapping practices, incremental development patterns, or jurisdictional overlaps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Never fully reconciled through LAFCO action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47CA3-BEE9-676E-A2D3-1F295DD62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2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09A32-0662-DB6A-CF11-84CF4516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BA29-7296-9E7C-8ACB-CFD46154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B220-48D3-BCBF-3DC8-27821B03F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16764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Proposed Vicinity Map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9771A-3A0A-E33D-E55F-E2669EC57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78BF6-2BF2-FA66-7094-7440C3A2D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53" y="1500682"/>
            <a:ext cx="6226080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9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44483-FA96-9AF7-7B98-F49BE86D2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59B3-78FA-250F-A801-4E478DD5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DC86-5CD3-E6D2-76BC-8CB0C79C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Current Annexation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In 2020, District hired TKE Engineering to assist staff with technical aspects of the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11 total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296 acres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Affecting 214 single-family residential and commercial/industrial lots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Most of the affected parcels are in the “donut holes” that were already receiving District services, no change in service provider, i.e., no customer impact (billing practices)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Plan of Service – Coordinated with JCSD and West Valley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Plan of Service, legal and plats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Completed June 2025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Next steps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E68E3-F03F-9F05-038F-450A4BF89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C381B22-899B-9946-06B6-DD0F490461E9}"/>
              </a:ext>
            </a:extLst>
          </p:cNvPr>
          <p:cNvSpPr/>
          <p:nvPr/>
        </p:nvSpPr>
        <p:spPr>
          <a:xfrm>
            <a:off x="2057400" y="6172200"/>
            <a:ext cx="1905000" cy="549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3F087-4B75-6A79-DDF3-B638FEC1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276A-5F92-BB33-DF68-9628E712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D2E1A-3907-E416-1089-5676EC25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LAFCO Consideration (October 16, 2025 – 9 am)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Case 1 (2022-19-2): Sphere of Influence Amendments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Case 2 (2022-20-2): Reorganization to Detach/Annex Areas Between RCSD and JCSD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But before…..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93721-ACA6-616F-A0E8-95A37BACF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6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1111B-193B-EB96-6F76-EDD6C5AA4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1824-9C1F-2A5E-BD6F-BE285F9C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FD71D-F5CD-5381-A97A-D0A040C8E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Tax Revenue Transfer (Res. No. 2025-929)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District receives 100% of the structural fire protection property tax for all parcels in its service areas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To fund fire protection services via contract with the County of Riverside (CalFire)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Post annexation, District expects a net increase of $38,000 in annual property tax revenue.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Requirements: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Negotiation with County of Riverside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Dual resolutions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RCSD: Res. No. 2025-929 (tonight)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County: Resolution (to be considered 10/7/25)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5DD10-23C0-4D52-602C-0B149FB6E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7CBE9EDF-EFEB-4577-4354-F276910F8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3810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684B-CF7E-42EF-ABD5-BABF2C30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Recommendation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33158-3E36-D379-38FE-FBE9621F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1800" dirty="0">
              <a:solidFill>
                <a:schemeClr val="accent2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en-US" sz="2000" b="0" i="0" dirty="0">
                <a:solidFill>
                  <a:schemeClr val="accent2"/>
                </a:solidFill>
              </a:rPr>
              <a:t>Staff recommends the Board of Directors consider the following action:</a:t>
            </a:r>
          </a:p>
          <a:p>
            <a:pPr algn="just"/>
            <a:endParaRPr lang="en-US" sz="2000" dirty="0">
              <a:solidFill>
                <a:schemeClr val="accent2"/>
              </a:solidFill>
              <a:effectLst/>
            </a:endParaRPr>
          </a:p>
          <a:p>
            <a:pPr lvl="1" algn="just"/>
            <a:r>
              <a:rPr lang="en-US" sz="1800" b="0" i="0" dirty="0">
                <a:solidFill>
                  <a:schemeClr val="accent2"/>
                </a:solidFill>
              </a:rPr>
              <a:t>Adopt Resolution No. 2025-929, A Resolution of the Rubidoux Community Services District Transferring Certain Property Tax Revenue Between the County of Riverside and the Rubidoux Community Services District; LAFCO Cases 2022-19-2 and 2022-20-2</a:t>
            </a:r>
            <a:endParaRPr lang="en-US" sz="1800" dirty="0">
              <a:solidFill>
                <a:schemeClr val="accent2"/>
              </a:solidFill>
            </a:endParaRPr>
          </a:p>
          <a:p>
            <a:pPr lvl="1" algn="just"/>
            <a:endParaRPr lang="en-US" sz="1800" b="0" i="0" dirty="0">
              <a:solidFill>
                <a:schemeClr val="accent2"/>
              </a:solidFill>
            </a:endParaRPr>
          </a:p>
          <a:p>
            <a:pPr lvl="1" algn="just"/>
            <a:endParaRPr lang="en-US" sz="1800" dirty="0">
              <a:solidFill>
                <a:schemeClr val="accent2"/>
              </a:solidFill>
              <a:effectLst/>
            </a:endParaRPr>
          </a:p>
          <a:p>
            <a:pPr marL="0" indent="0" algn="just">
              <a:buNone/>
            </a:pPr>
            <a:endParaRPr lang="en-US" sz="1800" b="0" i="0" dirty="0">
              <a:solidFill>
                <a:schemeClr val="accent2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7036C-8765-1BD5-8FA3-CDAA8FAD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243"/>
      </p:ext>
    </p:extLst>
  </p:cSld>
  <p:clrMapOvr>
    <a:masterClrMapping/>
  </p:clrMapOvr>
</p:sld>
</file>

<file path=ppt/theme/theme1.xml><?xml version="1.0" encoding="utf-8"?>
<a:theme xmlns:a="http://schemas.openxmlformats.org/drawingml/2006/main" name="RCS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</TotalTime>
  <Words>579</Words>
  <Application>Microsoft Office PowerPoint</Application>
  <PresentationFormat>On-screen Show (4:3)</PresentationFormat>
  <Paragraphs>110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RCSD</vt:lpstr>
      <vt:lpstr>  Director Memorandum 2025-86 Consider Adoption of Resolution No. 2025-929, A Resolution of the Rubidoux Community Services District Transferring Certain Property Tax Revenue Between the County of Riverside and the Rubidoux Community Services District; LAFCO Cases 2022-19-2 and 2022-20-2 </vt:lpstr>
      <vt:lpstr>Background </vt:lpstr>
      <vt:lpstr>Background </vt:lpstr>
      <vt:lpstr>Background </vt:lpstr>
      <vt:lpstr>Background </vt:lpstr>
      <vt:lpstr>Background </vt:lpstr>
      <vt:lpstr>Background </vt:lpstr>
      <vt:lpstr>Background </vt:lpstr>
      <vt:lpstr>Recommendation</vt:lpstr>
      <vt:lpstr>PowerPoint Presentation</vt:lpstr>
    </vt:vector>
  </TitlesOfParts>
  <Company>Michael Merino Architects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Jennings</dc:creator>
  <cp:lastModifiedBy>Brian Laddusaw</cp:lastModifiedBy>
  <cp:revision>326</cp:revision>
  <cp:lastPrinted>2025-02-06T23:13:02Z</cp:lastPrinted>
  <dcterms:created xsi:type="dcterms:W3CDTF">2009-05-29T18:33:58Z</dcterms:created>
  <dcterms:modified xsi:type="dcterms:W3CDTF">2025-10-02T20:20:11Z</dcterms:modified>
</cp:coreProperties>
</file>