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86" r:id="rId2"/>
    <p:sldId id="287" r:id="rId3"/>
    <p:sldId id="288" r:id="rId4"/>
    <p:sldId id="289" r:id="rId5"/>
    <p:sldId id="292" r:id="rId6"/>
    <p:sldId id="290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33CC"/>
    <a:srgbClr val="0086EA"/>
    <a:srgbClr val="292929"/>
    <a:srgbClr val="000000"/>
    <a:srgbClr val="003399"/>
    <a:srgbClr val="000099"/>
    <a:srgbClr val="CC99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8" autoAdjust="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Valdez" userId="c5beac93-5011-4de7-94ef-debf75292556" providerId="ADAL" clId="{220FC3DA-C2F2-4E2A-A8DC-EE38907A53FB}"/>
    <pc:docChg chg="undo custSel addSld delSld modSld modNotesMaster modHandout">
      <pc:chgData name="Miguel Valdez" userId="c5beac93-5011-4de7-94ef-debf75292556" providerId="ADAL" clId="{220FC3DA-C2F2-4E2A-A8DC-EE38907A53FB}" dt="2026-07-08T02:07:42.429" v="3320" actId="20577"/>
      <pc:docMkLst>
        <pc:docMk/>
      </pc:docMkLst>
      <pc:sldChg chg="modSp mod">
        <pc:chgData name="Miguel Valdez" userId="c5beac93-5011-4de7-94ef-debf75292556" providerId="ADAL" clId="{220FC3DA-C2F2-4E2A-A8DC-EE38907A53FB}" dt="2026-07-08T02:07:42.429" v="3320" actId="20577"/>
        <pc:sldMkLst>
          <pc:docMk/>
          <pc:sldMk cId="3329175417" sldId="286"/>
        </pc:sldMkLst>
        <pc:spChg chg="mod">
          <ac:chgData name="Miguel Valdez" userId="c5beac93-5011-4de7-94ef-debf75292556" providerId="ADAL" clId="{220FC3DA-C2F2-4E2A-A8DC-EE38907A53FB}" dt="2026-07-08T01:58:15.838" v="3294" actId="20577"/>
          <ac:spMkLst>
            <pc:docMk/>
            <pc:sldMk cId="3329175417" sldId="286"/>
            <ac:spMk id="2" creationId="{9B369207-C2F4-4B62-8838-2F56AC597E0D}"/>
          </ac:spMkLst>
        </pc:spChg>
        <pc:spChg chg="mod">
          <ac:chgData name="Miguel Valdez" userId="c5beac93-5011-4de7-94ef-debf75292556" providerId="ADAL" clId="{220FC3DA-C2F2-4E2A-A8DC-EE38907A53FB}" dt="2026-07-08T02:07:42.429" v="3320" actId="20577"/>
          <ac:spMkLst>
            <pc:docMk/>
            <pc:sldMk cId="3329175417" sldId="286"/>
            <ac:spMk id="3" creationId="{8E51D3D1-60C4-4164-B0F9-731B192A90E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38155" cy="464978"/>
          </a:xfrm>
          <a:prstGeom prst="rect">
            <a:avLst/>
          </a:prstGeom>
        </p:spPr>
        <p:txBody>
          <a:bodyPr vert="horz" lIns="90167" tIns="45084" rIns="90167" bIns="45084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76" y="3"/>
            <a:ext cx="3038155" cy="464978"/>
          </a:xfrm>
          <a:prstGeom prst="rect">
            <a:avLst/>
          </a:prstGeom>
        </p:spPr>
        <p:txBody>
          <a:bodyPr vert="horz" lIns="90167" tIns="45084" rIns="90167" bIns="45084" rtlCol="0"/>
          <a:lstStyle>
            <a:lvl1pPr algn="r">
              <a:defRPr sz="1100"/>
            </a:lvl1pPr>
          </a:lstStyle>
          <a:p>
            <a:fld id="{296E7364-FD99-42E2-939A-8A468BA4C38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847"/>
            <a:ext cx="3038155" cy="464978"/>
          </a:xfrm>
          <a:prstGeom prst="rect">
            <a:avLst/>
          </a:prstGeom>
        </p:spPr>
        <p:txBody>
          <a:bodyPr vert="horz" lIns="90167" tIns="45084" rIns="90167" bIns="45084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76" y="8829847"/>
            <a:ext cx="3038155" cy="464978"/>
          </a:xfrm>
          <a:prstGeom prst="rect">
            <a:avLst/>
          </a:prstGeom>
        </p:spPr>
        <p:txBody>
          <a:bodyPr vert="horz" lIns="90167" tIns="45084" rIns="90167" bIns="45084" rtlCol="0" anchor="b"/>
          <a:lstStyle>
            <a:lvl1pPr algn="r">
              <a:defRPr sz="1100"/>
            </a:lvl1pPr>
          </a:lstStyle>
          <a:p>
            <a:fld id="{F241D799-8E5F-4FCD-B852-A9FBD3368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4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38155" cy="466553"/>
          </a:xfrm>
          <a:prstGeom prst="rect">
            <a:avLst/>
          </a:prstGeom>
        </p:spPr>
        <p:txBody>
          <a:bodyPr vert="horz" lIns="90167" tIns="45084" rIns="90167" bIns="45084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76" y="0"/>
            <a:ext cx="3038155" cy="466553"/>
          </a:xfrm>
          <a:prstGeom prst="rect">
            <a:avLst/>
          </a:prstGeom>
        </p:spPr>
        <p:txBody>
          <a:bodyPr vert="horz" lIns="90167" tIns="45084" rIns="90167" bIns="45084" rtlCol="0"/>
          <a:lstStyle>
            <a:lvl1pPr algn="r">
              <a:defRPr sz="1100"/>
            </a:lvl1pPr>
          </a:lstStyle>
          <a:p>
            <a:fld id="{E13A8810-3BB5-4FDF-AB62-02243E4AB83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67" tIns="45084" rIns="90167" bIns="450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58" y="4473244"/>
            <a:ext cx="5607691" cy="3661502"/>
          </a:xfrm>
          <a:prstGeom prst="rect">
            <a:avLst/>
          </a:prstGeom>
        </p:spPr>
        <p:txBody>
          <a:bodyPr vert="horz" lIns="90167" tIns="45084" rIns="90167" bIns="450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848"/>
            <a:ext cx="3038155" cy="466553"/>
          </a:xfrm>
          <a:prstGeom prst="rect">
            <a:avLst/>
          </a:prstGeom>
        </p:spPr>
        <p:txBody>
          <a:bodyPr vert="horz" lIns="90167" tIns="45084" rIns="90167" bIns="45084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76" y="8829848"/>
            <a:ext cx="3038155" cy="466553"/>
          </a:xfrm>
          <a:prstGeom prst="rect">
            <a:avLst/>
          </a:prstGeom>
        </p:spPr>
        <p:txBody>
          <a:bodyPr vert="horz" lIns="90167" tIns="45084" rIns="90167" bIns="45084" rtlCol="0" anchor="b"/>
          <a:lstStyle>
            <a:lvl1pPr algn="r">
              <a:defRPr sz="1100"/>
            </a:lvl1pPr>
          </a:lstStyle>
          <a:p>
            <a:fld id="{88F27417-1DE2-4B56-AFF3-2EC3419FC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83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8157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6677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882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05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757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796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025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2987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7616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73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0594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98266" y="6007934"/>
            <a:ext cx="10207760" cy="85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2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Line 12"/>
          <p:cNvSpPr>
            <a:spLocks noChangeShapeType="1"/>
          </p:cNvSpPr>
          <p:nvPr userDrawn="1"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27" name="Picture 16" descr="water drip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Group 10"/>
          <p:cNvGrpSpPr>
            <a:grpSpLocks/>
          </p:cNvGrpSpPr>
          <p:nvPr userDrawn="1"/>
        </p:nvGrpSpPr>
        <p:grpSpPr bwMode="auto">
          <a:xfrm>
            <a:off x="152400" y="381000"/>
            <a:ext cx="1295400" cy="1295400"/>
            <a:chOff x="152400" y="381000"/>
            <a:chExt cx="1295400" cy="1295400"/>
          </a:xfrm>
        </p:grpSpPr>
        <p:pic>
          <p:nvPicPr>
            <p:cNvPr id="1042" name="Picture 18" descr="RCSD Logo for ppt"/>
            <p:cNvPicPr>
              <a:picLocks noChangeAspect="1" noChangeArrowheads="1"/>
            </p:cNvPicPr>
            <p:nvPr userDrawn="1"/>
          </p:nvPicPr>
          <p:blipFill>
            <a:blip r:embed="rId15">
              <a:clrChange>
                <a:clrFrom>
                  <a:srgbClr val="18FF25"/>
                </a:clrFrom>
                <a:clrTo>
                  <a:srgbClr val="18FF25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2400" y="381000"/>
              <a:ext cx="1295400" cy="1295400"/>
            </a:xfrm>
            <a:prstGeom prst="rect">
              <a:avLst/>
            </a:prstGeom>
            <a:noFill/>
            <a:effectLst>
              <a:outerShdw dist="35921" dir="2700000" algn="ctr" rotWithShape="0">
                <a:srgbClr val="292929">
                  <a:alpha val="50000"/>
                </a:srgbClr>
              </a:outerShdw>
            </a:effectLst>
          </p:spPr>
        </p:pic>
        <p:sp>
          <p:nvSpPr>
            <p:cNvPr id="1044" name="AutoShape 20"/>
            <p:cNvSpPr>
              <a:spLocks noChangeArrowheads="1"/>
            </p:cNvSpPr>
            <p:nvPr userDrawn="1"/>
          </p:nvSpPr>
          <p:spPr bwMode="auto">
            <a:xfrm>
              <a:off x="152400" y="381000"/>
              <a:ext cx="1295400" cy="1295400"/>
            </a:xfrm>
            <a:custGeom>
              <a:avLst/>
              <a:gdLst>
                <a:gd name="G0" fmla="+- 975 0 0"/>
                <a:gd name="G1" fmla="+- 21600 0 975"/>
                <a:gd name="G2" fmla="+- 21600 0 975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975" y="10800"/>
                  </a:moveTo>
                  <a:cubicBezTo>
                    <a:pt x="975" y="16226"/>
                    <a:pt x="5374" y="20625"/>
                    <a:pt x="10800" y="20625"/>
                  </a:cubicBezTo>
                  <a:cubicBezTo>
                    <a:pt x="16226" y="20625"/>
                    <a:pt x="20625" y="16226"/>
                    <a:pt x="20625" y="10800"/>
                  </a:cubicBezTo>
                  <a:cubicBezTo>
                    <a:pt x="20625" y="5374"/>
                    <a:pt x="16226" y="975"/>
                    <a:pt x="10800" y="975"/>
                  </a:cubicBezTo>
                  <a:cubicBezTo>
                    <a:pt x="5374" y="975"/>
                    <a:pt x="975" y="5374"/>
                    <a:pt x="97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69207-C2F4-4B62-8838-2F56AC597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219200"/>
          </a:xfrm>
        </p:spPr>
        <p:txBody>
          <a:bodyPr/>
          <a:lstStyle/>
          <a:p>
            <a:r>
              <a:rPr lang="en-US" sz="2700" b="1" dirty="0">
                <a:solidFill>
                  <a:schemeClr val="accent2"/>
                </a:solidFill>
              </a:rPr>
              <a:t>Directors Memorandum 2026-76</a:t>
            </a:r>
            <a:endParaRPr sz="27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1D3D1-60C4-4164-B0F9-731B192A9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343400"/>
          </a:xfrm>
        </p:spPr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Consider Award of PFAS Ion Exchange Resin Replacement Services and Approval of a Master Services Agreement for the Leeland J. Thompson Water Treatment Facility</a:t>
            </a:r>
            <a:endParaRPr sz="2800" dirty="0">
              <a:solidFill>
                <a:schemeClr val="accent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0446F4-CB32-067A-B182-09A2F8C579B1}"/>
              </a:ext>
            </a:extLst>
          </p:cNvPr>
          <p:cNvSpPr txBox="1"/>
          <p:nvPr/>
        </p:nvSpPr>
        <p:spPr>
          <a:xfrm>
            <a:off x="8229600" y="6019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917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62000"/>
          </a:xfrm>
        </p:spPr>
        <p:txBody>
          <a:bodyPr/>
          <a:lstStyle/>
          <a:p>
            <a:r>
              <a:rPr sz="2700" b="1" dirty="0">
                <a:solidFill>
                  <a:schemeClr val="accent2"/>
                </a:solidFill>
              </a:rPr>
              <a:t>Background &amp; Operational 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The Thompson Plant treats groundwater for iron, manganese, and PFAS.</a:t>
            </a:r>
          </a:p>
          <a:p>
            <a:pPr>
              <a:buFont typeface="Arial" panose="020B0604020202020204" pitchFamily="34" charset="0"/>
              <a:buChar char="•"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The PFAS treatment system was installed in 2021 and consists of six ion exchange pressure vessels arranged in three lead-lag treatment trains.</a:t>
            </a:r>
          </a:p>
          <a:p>
            <a:pPr>
              <a:buFont typeface="Arial" panose="020B0604020202020204" pitchFamily="34" charset="0"/>
              <a:buChar char="•"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Each vessel contains approximately 459 cubic feet of DuPont </a:t>
            </a:r>
            <a:r>
              <a:rPr sz="1800" dirty="0" err="1">
                <a:solidFill>
                  <a:schemeClr val="accent2"/>
                </a:solidFill>
              </a:rPr>
              <a:t>AmberLite</a:t>
            </a:r>
            <a:r>
              <a:rPr sz="1800" dirty="0">
                <a:solidFill>
                  <a:schemeClr val="accent2"/>
                </a:solidFill>
              </a:rPr>
              <a:t> PSR2 Plus resi</a:t>
            </a:r>
            <a:r>
              <a:rPr lang="en-US" sz="1800" dirty="0">
                <a:solidFill>
                  <a:schemeClr val="accent2"/>
                </a:solidFill>
              </a:rPr>
              <a:t>n.</a:t>
            </a: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Operational monitoring indicates the three lead vessels are expected to reach the District's 10 ppt operational change-out trigger for PFOA in November 2026.</a:t>
            </a:r>
          </a:p>
          <a:p>
            <a:pPr>
              <a:buFont typeface="Arial" panose="020B0604020202020204" pitchFamily="34" charset="0"/>
              <a:buChar char="•"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Replacing the lead-vessel resin protects the downstream lag vessels and maintains treatment reliability and compliance.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1CA368-C280-6FB8-87DE-0798E323D9F6}"/>
              </a:ext>
            </a:extLst>
          </p:cNvPr>
          <p:cNvSpPr txBox="1"/>
          <p:nvPr/>
        </p:nvSpPr>
        <p:spPr>
          <a:xfrm>
            <a:off x="8305800" y="6126163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762000"/>
          </a:xfrm>
        </p:spPr>
        <p:txBody>
          <a:bodyPr/>
          <a:lstStyle/>
          <a:p>
            <a:r>
              <a:rPr sz="2700" b="1" dirty="0">
                <a:solidFill>
                  <a:schemeClr val="accent2"/>
                </a:solidFill>
              </a:rPr>
              <a:t>Procurement &amp; Vendor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95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RFP No. OPS-IX2026-02 was released on August 6, 2026.</a:t>
            </a: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Addendum No. 1 established the initial 2026 resin change-out and requested annual pricing for future services through 2030.</a:t>
            </a: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The District received one proposal and determined Evoqua submitted the only qualified bid</a:t>
            </a:r>
            <a:r>
              <a:rPr lang="en-US" sz="1800" dirty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RCSD has extensive experience with Evoqua's IX treatment system, vessels, resin products, technical support, and service.</a:t>
            </a: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Of the six original resin fills installed in 2021, only four have required replacement; resin in the remaining two vessels has remained in service for approximately five years.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CCA81C-12B8-CC17-48BE-13D93EF0244C}"/>
              </a:ext>
            </a:extLst>
          </p:cNvPr>
          <p:cNvSpPr txBox="1"/>
          <p:nvPr/>
        </p:nvSpPr>
        <p:spPr>
          <a:xfrm>
            <a:off x="8305800" y="61722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990600"/>
          </a:xfrm>
        </p:spPr>
        <p:txBody>
          <a:bodyPr/>
          <a:lstStyle/>
          <a:p>
            <a:r>
              <a:rPr sz="2700" b="1" dirty="0">
                <a:solidFill>
                  <a:schemeClr val="accent2"/>
                </a:solidFill>
              </a:rPr>
              <a:t>2026 Change-Out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 marL="0" indent="0">
              <a:buNone/>
            </a:pPr>
            <a:r>
              <a:rPr sz="1800" dirty="0">
                <a:solidFill>
                  <a:schemeClr val="accent2"/>
                </a:solidFill>
              </a:rPr>
              <a:t>Full-Service Scope: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Replace approximately 1,377 cubic feet of resin in three lead PFAS treatment vessels.</a:t>
            </a: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Resin supply, off-site rinsing/conditioning/testing, mobilization, removal, installation, startup, and return to service.</a:t>
            </a: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Waste profiling, transportation, and incineration of spent PFAS resin.</a:t>
            </a: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Closeout documentation and certificate of destruction.</a:t>
            </a:r>
          </a:p>
          <a:p>
            <a:pPr marL="0" indent="0">
              <a:buNone/>
            </a:pP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014684-02DA-93A4-8CA3-89A17D223947}"/>
              </a:ext>
            </a:extLst>
          </p:cNvPr>
          <p:cNvSpPr txBox="1"/>
          <p:nvPr/>
        </p:nvSpPr>
        <p:spPr>
          <a:xfrm>
            <a:off x="8305800" y="6019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69207-C2F4-4B62-8838-2F56AC597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219200"/>
          </a:xfrm>
        </p:spPr>
        <p:txBody>
          <a:bodyPr/>
          <a:lstStyle/>
          <a:p>
            <a:r>
              <a:rPr sz="2700" b="1" dirty="0">
                <a:solidFill>
                  <a:schemeClr val="accent2"/>
                </a:solidFill>
              </a:rPr>
              <a:t>Budget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1D3D1-60C4-4164-B0F9-731B192A9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72440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Evoqua's firm fixed price for the 2026 change-out is $622,785.84.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Staff requests authorization not to exceed $625,000 to allow limited flexibility for verified tax, quantity, or invoicing adjustments.</a:t>
            </a:r>
            <a:endParaRPr lang="en-US"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chemeClr val="accent2"/>
                </a:solidFill>
              </a:rPr>
              <a:t>The FY 2026/27 Water Fund Budget includes </a:t>
            </a:r>
            <a:r>
              <a:rPr lang="en-US" sz="1800" dirty="0">
                <a:solidFill>
                  <a:schemeClr val="accent2"/>
                </a:solidFill>
              </a:rPr>
              <a:t>$1,000,000 in Line Item 21-Operating Expense: Treatment Media and Related Expense, Account No. 5650.002.0.30.</a:t>
            </a: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sz="1800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$375,000 would remain available in the account for other treatment media expenditures incurred during the fiscal year. </a:t>
            </a:r>
            <a:endParaRPr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E81A47-A51D-12B3-B931-1E04B4C6D705}"/>
              </a:ext>
            </a:extLst>
          </p:cNvPr>
          <p:cNvSpPr txBox="1"/>
          <p:nvPr/>
        </p:nvSpPr>
        <p:spPr>
          <a:xfrm>
            <a:off x="8229600" y="5943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53795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90600"/>
            <a:ext cx="7924800" cy="990600"/>
          </a:xfrm>
        </p:spPr>
        <p:txBody>
          <a:bodyPr/>
          <a:lstStyle/>
          <a:p>
            <a:r>
              <a:rPr sz="2700" b="1" dirty="0">
                <a:solidFill>
                  <a:schemeClr val="accent2"/>
                </a:solidFill>
              </a:rPr>
              <a:t>Master Services Agreement &amp; Recommendation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19600"/>
          </a:xfrm>
        </p:spPr>
        <p:txBody>
          <a:bodyPr/>
          <a:lstStyle/>
          <a:p>
            <a:pPr marL="0" indent="0">
              <a:buNone/>
            </a:pPr>
            <a:r>
              <a:rPr sz="1700" dirty="0">
                <a:solidFill>
                  <a:schemeClr val="accent2"/>
                </a:solidFill>
              </a:rPr>
              <a:t>Master Services Agreement: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700" dirty="0">
                <a:solidFill>
                  <a:schemeClr val="accent2"/>
                </a:solidFill>
              </a:rPr>
              <a:t>Establishes contract terms and pricing structure for as-needed resin replacement services through December 31, 2030.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700" dirty="0">
                <a:solidFill>
                  <a:schemeClr val="accent2"/>
                </a:solidFill>
              </a:rPr>
              <a:t>Future pricing reflects approximately 5% annual increases.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sz="1700" dirty="0">
                <a:solidFill>
                  <a:schemeClr val="accent2"/>
                </a:solidFill>
              </a:rPr>
              <a:t>Future resin replacements are not automatically authorized and will return to the Board for separate approval.</a:t>
            </a:r>
            <a:endParaRPr sz="1700" dirty="0"/>
          </a:p>
          <a:p>
            <a:pPr marL="0" indent="0">
              <a:buNone/>
            </a:pPr>
            <a:r>
              <a:rPr sz="1700" dirty="0">
                <a:solidFill>
                  <a:schemeClr val="accent2"/>
                </a:solidFill>
              </a:rPr>
              <a:t>Staff Recommendation:</a:t>
            </a:r>
          </a:p>
          <a:p>
            <a:pPr marL="0" indent="0">
              <a:buNone/>
            </a:pPr>
            <a:r>
              <a:rPr sz="1700" dirty="0">
                <a:solidFill>
                  <a:schemeClr val="accent2"/>
                </a:solidFill>
              </a:rPr>
              <a:t>1. Award RFP No. OPS-IX2026-02 to Evoqua Water Technologies LLC.</a:t>
            </a:r>
          </a:p>
          <a:p>
            <a:pPr marL="0" indent="0">
              <a:buNone/>
            </a:pPr>
            <a:r>
              <a:rPr sz="1700" dirty="0">
                <a:solidFill>
                  <a:schemeClr val="accent2"/>
                </a:solidFill>
              </a:rPr>
              <a:t>2. Authorize the Master Services Agreement through 2030.</a:t>
            </a:r>
          </a:p>
          <a:p>
            <a:pPr marL="0" indent="0">
              <a:buNone/>
            </a:pPr>
            <a:r>
              <a:rPr sz="1700" dirty="0">
                <a:solidFill>
                  <a:schemeClr val="accent2"/>
                </a:solidFill>
              </a:rPr>
              <a:t>3. Approve the initial 2026 Task Order and funding from the FY 26/27 Water Fund Budget.</a:t>
            </a:r>
            <a:endParaRPr lang="en-US" sz="17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accent2"/>
                </a:solidFill>
              </a:rPr>
              <a:t>4. Authorize funding for the initial Task Order from the FY 26/27 Water Fund Budget.</a:t>
            </a:r>
            <a:endParaRPr sz="17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1700" dirty="0">
                <a:solidFill>
                  <a:schemeClr val="accent2"/>
                </a:solidFill>
              </a:rPr>
              <a:t>5</a:t>
            </a:r>
            <a:r>
              <a:rPr sz="1700" dirty="0">
                <a:solidFill>
                  <a:schemeClr val="accent2"/>
                </a:solidFill>
              </a:rPr>
              <a:t>. Require future Task Orders and purchase authorizations to receive separate Board consideration and approval.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D7CE59-13F9-62FB-0C5C-A66449A46E1F}"/>
              </a:ext>
            </a:extLst>
          </p:cNvPr>
          <p:cNvSpPr txBox="1"/>
          <p:nvPr/>
        </p:nvSpPr>
        <p:spPr>
          <a:xfrm>
            <a:off x="8305800" y="61722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CSD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18791</TotalTime>
  <Words>504</Words>
  <Application>Microsoft Office PowerPoint</Application>
  <PresentationFormat>On-screen Show (4:3)</PresentationFormat>
  <Paragraphs>57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RCSD</vt:lpstr>
      <vt:lpstr>Directors Memorandum 2026-76</vt:lpstr>
      <vt:lpstr>Background &amp; Operational Need</vt:lpstr>
      <vt:lpstr>Procurement &amp; Vendor Experience</vt:lpstr>
      <vt:lpstr>2026 Change-Out Scope</vt:lpstr>
      <vt:lpstr>Budget Considerations</vt:lpstr>
      <vt:lpstr>Master Services Agreement &amp; Recommendation</vt:lpstr>
    </vt:vector>
  </TitlesOfParts>
  <Company>Michael Merino Architects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Jennings</dc:creator>
  <cp:lastModifiedBy>Melissa Trujillo</cp:lastModifiedBy>
  <cp:revision>258</cp:revision>
  <cp:lastPrinted>2026-09-03T15:23:21Z</cp:lastPrinted>
  <dcterms:created xsi:type="dcterms:W3CDTF">2009-05-29T18:33:58Z</dcterms:created>
  <dcterms:modified xsi:type="dcterms:W3CDTF">2026-09-03T20:44:19Z</dcterms:modified>
</cp:coreProperties>
</file>