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7"/>
  </p:notesMasterIdLst>
  <p:sldIdLst>
    <p:sldId id="273" r:id="rId3"/>
    <p:sldId id="288" r:id="rId4"/>
    <p:sldId id="292" r:id="rId5"/>
    <p:sldId id="291" r:id="rId6"/>
  </p:sldIdLst>
  <p:sldSz cx="18288000" cy="10287000"/>
  <p:notesSz cx="7315200" cy="9601200"/>
  <p:embeddedFontLst>
    <p:embeddedFont>
      <p:font typeface="Open Sans Bold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7C2064-DD69-B793-7B55-A482494BEE5F}" name="Jaime Godoy" initials="JG" userId="S::jgodoy@jcsd.us::c7a58779-1dfe-4473-8fa3-af12bfcc557c" providerId="AD"/>
  <p188:author id="{4A369591-84C7-F261-2470-9EDBF166F284}" name="Scott Lynch" initials="SL" userId="S::slynch@jcsd.us::f7cffa15-25d7-4baa-b5b7-924f0e3f2a64" providerId="AD"/>
  <p188:author id="{094424FB-3437-B3F9-382C-CF9353B63BDC}" name="Jesse Pompa" initials="JP" userId="S::jpompa@jcsd.us::4271b460-4585-4b1a-8161-423f09b257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4CFB3-F85D-4D65-BA0D-13D1649BB5CC}" v="6" dt="2026-04-03T21:20:24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 snapToGrid="0">
      <p:cViewPr varScale="1">
        <p:scale>
          <a:sx n="104" d="100"/>
          <a:sy n="104" d="100"/>
        </p:scale>
        <p:origin x="288" y="114"/>
      </p:cViewPr>
      <p:guideLst>
        <p:guide orient="horz" pos="184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540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CE432F-D448-4AB4-B0EA-87E989BAFF4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B62CBA-46A5-4B6D-9610-C15060572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4E19D47C-0598-8CF9-C461-039ECE92B4F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4700"/>
            <a:ext cx="17068799" cy="2785311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ts val="9095"/>
              </a:lnSpc>
              <a:defRPr lang="en-US" sz="9095" b="1" kern="1200" spc="218" dirty="0">
                <a:solidFill>
                  <a:srgbClr val="0030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4812886"/>
            <a:ext cx="17068799" cy="1752600"/>
          </a:xfrm>
        </p:spPr>
        <p:txBody>
          <a:bodyPr/>
          <a:lstStyle>
            <a:lvl1pPr marL="0" indent="0" algn="l">
              <a:buNone/>
              <a:defRPr lang="en-US" sz="3399" kern="1200" dirty="0">
                <a:solidFill>
                  <a:srgbClr val="B5211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ED3FBFB-A897-26A3-65DC-C0F4C4F26942}"/>
              </a:ext>
            </a:extLst>
          </p:cNvPr>
          <p:cNvSpPr/>
          <p:nvPr userDrawn="1"/>
        </p:nvSpPr>
        <p:spPr>
          <a:xfrm>
            <a:off x="6795763" y="952500"/>
            <a:ext cx="4696473" cy="2207343"/>
          </a:xfrm>
          <a:custGeom>
            <a:avLst/>
            <a:gdLst/>
            <a:ahLst/>
            <a:cxnLst/>
            <a:rect l="l" t="t" r="r" b="b"/>
            <a:pathLst>
              <a:path w="4696473" h="2207343">
                <a:moveTo>
                  <a:pt x="0" y="0"/>
                </a:moveTo>
                <a:lnTo>
                  <a:pt x="4696473" y="0"/>
                </a:lnTo>
                <a:lnTo>
                  <a:pt x="4696473" y="2207343"/>
                </a:lnTo>
                <a:lnTo>
                  <a:pt x="0" y="2207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7095D6B-50AF-7D35-E2BC-694245AB83A3}"/>
              </a:ext>
            </a:extLst>
          </p:cNvPr>
          <p:cNvSpPr/>
          <p:nvPr userDrawn="1"/>
        </p:nvSpPr>
        <p:spPr>
          <a:xfrm>
            <a:off x="920157" y="4715846"/>
            <a:ext cx="563304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774"/>
            <a:ext cx="7315200" cy="3844925"/>
          </a:xfrm>
        </p:spPr>
        <p:txBody>
          <a:bodyPr anchor="t"/>
          <a:lstStyle>
            <a:lvl1pPr algn="l">
              <a:defRPr lang="en-US" sz="8000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9600" y="612774"/>
            <a:ext cx="9829800" cy="9102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457699"/>
            <a:ext cx="7315200" cy="17145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516062"/>
          </a:xfrm>
        </p:spPr>
        <p:txBody>
          <a:bodyPr>
            <a:noAutofit/>
          </a:bodyPr>
          <a:lstStyle>
            <a:lvl1pPr>
              <a:defRPr lang="en-US" sz="8000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43100"/>
            <a:ext cx="17449800" cy="77644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6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44800" y="571500"/>
            <a:ext cx="2743200" cy="9350375"/>
          </a:xfrm>
        </p:spPr>
        <p:txBody>
          <a:bodyPr vert="eaVert">
            <a:noAutofit/>
          </a:bodyPr>
          <a:lstStyle>
            <a:lvl1pPr>
              <a:defRPr lang="en-US" sz="8000" kern="1200" spc="219" dirty="0">
                <a:solidFill>
                  <a:srgbClr val="003087"/>
                </a:solidFill>
                <a:latin typeface="Open Sans 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14859000" cy="93503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753391"/>
            <a:ext cx="17373600" cy="1092670"/>
          </a:xfrm>
        </p:spPr>
        <p:txBody>
          <a:bodyPr>
            <a:noAutofit/>
          </a:bodyPr>
          <a:lstStyle>
            <a:lvl1pPr>
              <a:defRPr lang="en-US" sz="9000" b="1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357860"/>
            <a:ext cx="8153400" cy="445264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FC9366-F22C-BB73-4496-D748D0C45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258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BB583F-BC69-B663-5A33-3BC28B8A4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157448" y="301752"/>
            <a:ext cx="2133600" cy="9665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7FDB95F-932F-770C-F907-B71252CAE7E5}"/>
              </a:ext>
            </a:extLst>
          </p:cNvPr>
          <p:cNvSpPr/>
          <p:nvPr userDrawn="1"/>
        </p:nvSpPr>
        <p:spPr>
          <a:xfrm>
            <a:off x="0" y="0"/>
            <a:ext cx="18288000" cy="302357"/>
          </a:xfrm>
          <a:custGeom>
            <a:avLst/>
            <a:gdLst/>
            <a:ahLst/>
            <a:cxnLst/>
            <a:rect l="l" t="t" r="r" b="b"/>
            <a:pathLst>
              <a:path w="4816592" h="79633">
                <a:moveTo>
                  <a:pt x="0" y="0"/>
                </a:moveTo>
                <a:lnTo>
                  <a:pt x="4816592" y="0"/>
                </a:lnTo>
                <a:lnTo>
                  <a:pt x="4816592" y="79633"/>
                </a:lnTo>
                <a:lnTo>
                  <a:pt x="0" y="79633"/>
                </a:lnTo>
                <a:close/>
              </a:path>
            </a:pathLst>
          </a:custGeom>
          <a:solidFill>
            <a:srgbClr val="003087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CE7E8D6-2495-AB23-3129-9179F1B0D73F}"/>
              </a:ext>
            </a:extLst>
          </p:cNvPr>
          <p:cNvSpPr/>
          <p:nvPr userDrawn="1"/>
        </p:nvSpPr>
        <p:spPr>
          <a:xfrm>
            <a:off x="0" y="9974449"/>
            <a:ext cx="18288000" cy="312551"/>
          </a:xfrm>
          <a:custGeom>
            <a:avLst/>
            <a:gdLst/>
            <a:ahLst/>
            <a:cxnLst/>
            <a:rect l="l" t="t" r="r" b="b"/>
            <a:pathLst>
              <a:path w="4826037" h="82318">
                <a:moveTo>
                  <a:pt x="0" y="0"/>
                </a:moveTo>
                <a:lnTo>
                  <a:pt x="4826037" y="0"/>
                </a:lnTo>
                <a:lnTo>
                  <a:pt x="4826037" y="82318"/>
                </a:lnTo>
                <a:lnTo>
                  <a:pt x="0" y="82318"/>
                </a:lnTo>
                <a:close/>
              </a:path>
            </a:pathLst>
          </a:custGeom>
          <a:solidFill>
            <a:srgbClr val="B52117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EF79DE-1455-D752-F0D3-FFE5379418D2}"/>
              </a:ext>
            </a:extLst>
          </p:cNvPr>
          <p:cNvSpPr/>
          <p:nvPr userDrawn="1"/>
        </p:nvSpPr>
        <p:spPr>
          <a:xfrm>
            <a:off x="0" y="8642823"/>
            <a:ext cx="2833247" cy="1331626"/>
          </a:xfrm>
          <a:custGeom>
            <a:avLst/>
            <a:gdLst/>
            <a:ahLst/>
            <a:cxnLst/>
            <a:rect l="l" t="t" r="r" b="b"/>
            <a:pathLst>
              <a:path w="2833247" h="1331626">
                <a:moveTo>
                  <a:pt x="0" y="0"/>
                </a:moveTo>
                <a:lnTo>
                  <a:pt x="2833247" y="0"/>
                </a:lnTo>
                <a:lnTo>
                  <a:pt x="2833247" y="1331626"/>
                </a:lnTo>
                <a:lnTo>
                  <a:pt x="0" y="133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906713"/>
            <a:ext cx="16651287" cy="1362075"/>
          </a:xfrm>
        </p:spPr>
        <p:txBody>
          <a:bodyPr anchor="t" anchorCtr="0">
            <a:noAutofit/>
          </a:bodyPr>
          <a:lstStyle>
            <a:lvl1pPr algn="l">
              <a:defRPr lang="en-US" sz="9000" kern="1200" spc="218" dirty="0">
                <a:solidFill>
                  <a:srgbClr val="0030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85997"/>
            <a:ext cx="77724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2800" b="1" kern="1200" spc="262" dirty="0">
                <a:solidFill>
                  <a:srgbClr val="000000"/>
                </a:solidFill>
                <a:latin typeface="Arial" panose="020B0604020202020204" pitchFamily="34" charset="0"/>
                <a:ea typeface="Arimo Bold" panose="020B060402020202020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560833"/>
            <a:ext cx="17373600" cy="902208"/>
          </a:xfrm>
        </p:spPr>
        <p:txBody>
          <a:bodyPr>
            <a:noAutofit/>
          </a:bodyPr>
          <a:lstStyle>
            <a:lvl1pPr>
              <a:defRPr lang="en-US" sz="8000" b="1" kern="1200" spc="219" dirty="0">
                <a:solidFill>
                  <a:srgbClr val="003087"/>
                </a:solidFill>
                <a:latin typeface="Arial" panose="020B0604020202020204" pitchFamily="34" charset="0"/>
                <a:ea typeface="Open Sans Bold" panose="020B080603050402020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962912"/>
            <a:ext cx="8668512" cy="683971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FC9366-F22C-BB73-4496-D748D0C45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258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778136-AF71-6D35-B72F-C91205B042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94660" y="1994915"/>
            <a:ext cx="8464740" cy="77312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299"/>
            <a:ext cx="17392652" cy="974725"/>
          </a:xfrm>
        </p:spPr>
        <p:txBody>
          <a:bodyPr>
            <a:noAutofit/>
          </a:bodyPr>
          <a:lstStyle>
            <a:lvl1pPr>
              <a:defRPr lang="en-US" sz="8000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0720"/>
            <a:ext cx="8458200" cy="784098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91652" y="1950720"/>
            <a:ext cx="8458200" cy="78409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2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024"/>
            <a:ext cx="17602200" cy="865632"/>
          </a:xfrm>
        </p:spPr>
        <p:txBody>
          <a:bodyPr>
            <a:noAutofit/>
          </a:bodyPr>
          <a:lstStyle>
            <a:lvl1pPr>
              <a:defRPr lang="en-US" sz="8000" kern="1200" spc="219" dirty="0">
                <a:solidFill>
                  <a:srgbClr val="003087"/>
                </a:solidFill>
                <a:latin typeface="Open Sans 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073"/>
            <a:ext cx="853440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kern="1200" spc="219" dirty="0">
                <a:solidFill>
                  <a:srgbClr val="003087"/>
                </a:solidFill>
                <a:latin typeface="Open Sans Bold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377439"/>
            <a:ext cx="8838903" cy="75444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6102" y="1596073"/>
            <a:ext cx="875377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kern="1200" spc="219" dirty="0">
                <a:solidFill>
                  <a:srgbClr val="003087"/>
                </a:solidFill>
                <a:latin typeface="Open Sans Bold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26253" y="2377439"/>
            <a:ext cx="8842375" cy="75444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024"/>
            <a:ext cx="17449800" cy="890016"/>
          </a:xfrm>
        </p:spPr>
        <p:txBody>
          <a:bodyPr>
            <a:noAutofit/>
          </a:bodyPr>
          <a:lstStyle>
            <a:lvl1pPr>
              <a:defRPr lang="en-US" sz="8000" b="1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36"/>
            <a:ext cx="7315200" cy="4691063"/>
          </a:xfrm>
        </p:spPr>
        <p:txBody>
          <a:bodyPr anchor="t">
            <a:noAutofit/>
          </a:bodyPr>
          <a:lstStyle>
            <a:lvl1pPr algn="l">
              <a:defRPr lang="en-US" sz="8000" kern="1200" spc="219" dirty="0">
                <a:solidFill>
                  <a:srgbClr val="0030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104901"/>
            <a:ext cx="9448800" cy="855900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3374"/>
            <a:ext cx="7315200" cy="4250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258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3024"/>
            <a:ext cx="17449800" cy="926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0720"/>
            <a:ext cx="17449800" cy="802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258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6F9E60E-45F7-DF12-8C9B-7B0288856534}"/>
              </a:ext>
            </a:extLst>
          </p:cNvPr>
          <p:cNvSpPr/>
          <p:nvPr/>
        </p:nvSpPr>
        <p:spPr>
          <a:xfrm>
            <a:off x="0" y="0"/>
            <a:ext cx="18288000" cy="302357"/>
          </a:xfrm>
          <a:custGeom>
            <a:avLst/>
            <a:gdLst/>
            <a:ahLst/>
            <a:cxnLst/>
            <a:rect l="l" t="t" r="r" b="b"/>
            <a:pathLst>
              <a:path w="4816592" h="79633">
                <a:moveTo>
                  <a:pt x="0" y="0"/>
                </a:moveTo>
                <a:lnTo>
                  <a:pt x="4816592" y="0"/>
                </a:lnTo>
                <a:lnTo>
                  <a:pt x="4816592" y="79633"/>
                </a:lnTo>
                <a:lnTo>
                  <a:pt x="0" y="79633"/>
                </a:lnTo>
                <a:close/>
              </a:path>
            </a:pathLst>
          </a:custGeom>
          <a:solidFill>
            <a:srgbClr val="003087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D899BFC-2424-963A-EC56-3C3E20ED798D}"/>
              </a:ext>
            </a:extLst>
          </p:cNvPr>
          <p:cNvSpPr/>
          <p:nvPr userDrawn="1"/>
        </p:nvSpPr>
        <p:spPr>
          <a:xfrm>
            <a:off x="0" y="9974449"/>
            <a:ext cx="18288000" cy="312551"/>
          </a:xfrm>
          <a:custGeom>
            <a:avLst/>
            <a:gdLst/>
            <a:ahLst/>
            <a:cxnLst/>
            <a:rect l="l" t="t" r="r" b="b"/>
            <a:pathLst>
              <a:path w="4826037" h="82318">
                <a:moveTo>
                  <a:pt x="0" y="0"/>
                </a:moveTo>
                <a:lnTo>
                  <a:pt x="4826037" y="0"/>
                </a:lnTo>
                <a:lnTo>
                  <a:pt x="4826037" y="82318"/>
                </a:lnTo>
                <a:lnTo>
                  <a:pt x="0" y="82318"/>
                </a:lnTo>
                <a:close/>
              </a:path>
            </a:pathLst>
          </a:custGeom>
          <a:solidFill>
            <a:srgbClr val="B52117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5CEBA2A-DF1A-A077-6F63-F5D48E58EA2C}"/>
              </a:ext>
            </a:extLst>
          </p:cNvPr>
          <p:cNvSpPr/>
          <p:nvPr userDrawn="1"/>
        </p:nvSpPr>
        <p:spPr>
          <a:xfrm>
            <a:off x="0" y="8642823"/>
            <a:ext cx="2833247" cy="1331626"/>
          </a:xfrm>
          <a:custGeom>
            <a:avLst/>
            <a:gdLst/>
            <a:ahLst/>
            <a:cxnLst/>
            <a:rect l="l" t="t" r="r" b="b"/>
            <a:pathLst>
              <a:path w="2833247" h="1331626">
                <a:moveTo>
                  <a:pt x="0" y="0"/>
                </a:moveTo>
                <a:lnTo>
                  <a:pt x="2833247" y="0"/>
                </a:lnTo>
                <a:lnTo>
                  <a:pt x="2833247" y="1331626"/>
                </a:lnTo>
                <a:lnTo>
                  <a:pt x="0" y="1331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8000" b="1" kern="1200" spc="218" dirty="0">
          <a:solidFill>
            <a:srgbClr val="00308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1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jEfu4AX-a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E3EF4-5DD0-EA98-3E5D-7DA76C56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314701"/>
            <a:ext cx="17068799" cy="1218662"/>
          </a:xfrm>
        </p:spPr>
        <p:txBody>
          <a:bodyPr/>
          <a:lstStyle/>
          <a:p>
            <a:r>
              <a:rPr lang="en-US" sz="7200" dirty="0"/>
              <a:t>Heli-Hydrant System Installations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07CAE6-60EF-3FB4-ABBB-BB90DAC19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JCSD-RCSD Partnership</a:t>
            </a:r>
          </a:p>
        </p:txBody>
      </p:sp>
    </p:spTree>
    <p:extLst>
      <p:ext uri="{BB962C8B-B14F-4D97-AF65-F5344CB8AC3E}">
        <p14:creationId xmlns:p14="http://schemas.microsoft.com/office/powerpoint/2010/main" val="165536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A9D81-7DBD-8A54-B0B7-6ACE0D79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nline Media 4" title="JCSD's Heli-Hydrant Project">
            <a:hlinkClick r:id="" action="ppaction://media"/>
            <a:extLst>
              <a:ext uri="{FF2B5EF4-FFF2-40B4-BE49-F238E27FC236}">
                <a16:creationId xmlns:a16="http://schemas.microsoft.com/office/drawing/2014/main" id="{1ED735D0-CA73-04EB-A5CF-8801E128F2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0291" y="660770"/>
            <a:ext cx="14787418" cy="83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AC7B5-3E11-398E-7057-05F76654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25471-B7FE-23A2-BCC6-545701B8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64" y="295565"/>
            <a:ext cx="10875617" cy="96778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C33BA3-DEB5-84EC-4A40-C12EF5A3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1431"/>
            <a:ext cx="17373600" cy="902208"/>
          </a:xfrm>
        </p:spPr>
        <p:txBody>
          <a:bodyPr/>
          <a:lstStyle/>
          <a:p>
            <a:pPr algn="l"/>
            <a:r>
              <a:rPr lang="en-US" sz="7200" dirty="0"/>
              <a:t>Heli-Hydrant </a:t>
            </a:r>
            <a:br>
              <a:rPr lang="en-US" sz="7200" dirty="0"/>
            </a:br>
            <a:r>
              <a:rPr lang="en-US" sz="7200" dirty="0"/>
              <a:t>Installations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0CD80-1706-58CB-A939-067B52EEA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336005-9935-D98E-BCC0-60F187A101A0}"/>
              </a:ext>
            </a:extLst>
          </p:cNvPr>
          <p:cNvGrpSpPr/>
          <p:nvPr/>
        </p:nvGrpSpPr>
        <p:grpSpPr>
          <a:xfrm>
            <a:off x="7781636" y="2025308"/>
            <a:ext cx="6344860" cy="6906256"/>
            <a:chOff x="7781636" y="2025308"/>
            <a:chExt cx="6344860" cy="6906256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1D68BDB1-9E3D-E440-F589-056E3F2AF89B}"/>
                </a:ext>
              </a:extLst>
            </p:cNvPr>
            <p:cNvSpPr/>
            <p:nvPr/>
          </p:nvSpPr>
          <p:spPr>
            <a:xfrm>
              <a:off x="8738330" y="6195526"/>
              <a:ext cx="242596" cy="21469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12F293D8-DBE8-19CF-0CBE-C5FE83836866}"/>
                </a:ext>
              </a:extLst>
            </p:cNvPr>
            <p:cNvSpPr/>
            <p:nvPr/>
          </p:nvSpPr>
          <p:spPr>
            <a:xfrm>
              <a:off x="13883900" y="2025308"/>
              <a:ext cx="242596" cy="21469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3EA777-7161-39C0-5403-E3ACB758234B}"/>
                </a:ext>
              </a:extLst>
            </p:cNvPr>
            <p:cNvSpPr/>
            <p:nvPr/>
          </p:nvSpPr>
          <p:spPr>
            <a:xfrm>
              <a:off x="7781636" y="7667053"/>
              <a:ext cx="2873307" cy="12645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B640525F-3F2B-F2FD-1D3D-135F3BB5AF53}"/>
                </a:ext>
              </a:extLst>
            </p:cNvPr>
            <p:cNvSpPr/>
            <p:nvPr/>
          </p:nvSpPr>
          <p:spPr>
            <a:xfrm>
              <a:off x="8038604" y="7820200"/>
              <a:ext cx="242596" cy="21469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032700-6C28-B6D2-EDAD-22F5CBE7F3E5}"/>
                </a:ext>
              </a:extLst>
            </p:cNvPr>
            <p:cNvSpPr txBox="1"/>
            <p:nvPr/>
          </p:nvSpPr>
          <p:spPr>
            <a:xfrm>
              <a:off x="8336616" y="7779359"/>
              <a:ext cx="2318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Heli-Hydrant Location</a:t>
              </a:r>
            </a:p>
            <a:p>
              <a:endParaRPr lang="en-US" dirty="0"/>
            </a:p>
            <a:p>
              <a:r>
                <a:rPr lang="en-US" dirty="0"/>
                <a:t>JCSD Service Boundary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765234-AC2A-CE9D-F8F4-6B7DB77AE35E}"/>
                </a:ext>
              </a:extLst>
            </p:cNvPr>
            <p:cNvSpPr/>
            <p:nvPr/>
          </p:nvSpPr>
          <p:spPr>
            <a:xfrm>
              <a:off x="8004632" y="8497453"/>
              <a:ext cx="322748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C492E0F-54F4-E750-EEB5-5E21D188DACA}"/>
              </a:ext>
            </a:extLst>
          </p:cNvPr>
          <p:cNvSpPr txBox="1">
            <a:spLocks/>
          </p:cNvSpPr>
          <p:nvPr/>
        </p:nvSpPr>
        <p:spPr>
          <a:xfrm>
            <a:off x="543004" y="2954716"/>
            <a:ext cx="6864560" cy="5747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JCSD to install four Heli-Hydrants across its service area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400" dirty="0"/>
              <a:t>Locations determined collaboratively with CalFire, targeting fire-prone areas near reliable water supply sources that are safely accessible by helicopter</a:t>
            </a:r>
            <a:endParaRPr lang="en-US" sz="3200" b="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Two Heli-Hydrants planned near RCSD boundaries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Each installation ~$500K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5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F415-AB39-D8E5-70A8-695E9C57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24383-8605-7F63-84EC-FA998CC4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JCSD-RCSD Partnership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91B53-349A-DCD8-926A-A4069009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F4E51-8011-D173-0951-607135DB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10" y="3252232"/>
            <a:ext cx="9200645" cy="4887435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BE0E0B1-0533-2C6D-55A6-D3542E776357}"/>
              </a:ext>
            </a:extLst>
          </p:cNvPr>
          <p:cNvSpPr txBox="1">
            <a:spLocks/>
          </p:cNvSpPr>
          <p:nvPr/>
        </p:nvSpPr>
        <p:spPr>
          <a:xfrm>
            <a:off x="1189549" y="2548316"/>
            <a:ext cx="6864560" cy="62169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Signage at two locations near RCSD boundaries with logos of partnering agencies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News releases identifying project partnership when installations are completed and online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b="0" dirty="0"/>
              <a:t>Partnership recognized on JCSD website – Public Safety and Wildfire Protection 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34041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92</Words>
  <Application>Microsoft Office PowerPoint</Application>
  <PresentationFormat>Custom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 Bold</vt:lpstr>
      <vt:lpstr>Arial</vt:lpstr>
      <vt:lpstr>Calibri</vt:lpstr>
      <vt:lpstr>Title Slide</vt:lpstr>
      <vt:lpstr>Presentation Slides</vt:lpstr>
      <vt:lpstr>Heli-Hydrant System Installations</vt:lpstr>
      <vt:lpstr>PowerPoint Presentation</vt:lpstr>
      <vt:lpstr>Heli-Hydrant  Installations</vt:lpstr>
      <vt:lpstr>JCSD-RCSD 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Emily Fuentes</dc:creator>
  <cp:lastModifiedBy>Jesse Pompa</cp:lastModifiedBy>
  <cp:revision>28</cp:revision>
  <cp:lastPrinted>2023-11-28T20:41:14Z</cp:lastPrinted>
  <dcterms:created xsi:type="dcterms:W3CDTF">2006-08-16T00:00:00Z</dcterms:created>
  <dcterms:modified xsi:type="dcterms:W3CDTF">2026-04-03T21:23:52Z</dcterms:modified>
  <dc:identifier>DAFAUFG3FFs</dc:identifier>
</cp:coreProperties>
</file>