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62" r:id="rId3"/>
    <p:sldId id="263" r:id="rId4"/>
    <p:sldId id="264" r:id="rId5"/>
    <p:sldId id="265" r:id="rId6"/>
    <p:sldId id="266" r:id="rId7"/>
    <p:sldId id="267" r:id="rId8"/>
    <p:sldId id="261"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Template use: replace every bracketed field.</a:t>
            </a:r>
          </a:p>
          <a:p>
            <a:r>
              <a:t>Replace the cover-photo box with one strong image and remove the placeholder box and text.</a:t>
            </a:r>
          </a:p>
          <a:p>
            <a:r>
              <a:t>Keep the cover concise. Use Find and Replace to update [MEETING DATE] throughout the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8D6CC-8B96-A56D-B845-10D621C78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943FF-72BE-1888-3D20-09E05426B5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16418-1683-B07C-533C-228C15A4F591}"/>
              </a:ext>
            </a:extLst>
          </p:cNvPr>
          <p:cNvSpPr>
            <a:spLocks noGrp="1"/>
          </p:cNvSpPr>
          <p:nvPr>
            <p:ph type="body" idx="1"/>
          </p:nvPr>
        </p:nvSpPr>
        <p:spPr/>
        <p:txBody>
          <a:bodyPr/>
          <a:lstStyle/>
          <a:p>
            <a:r>
              <a:t>Template use: replace all three photo boxes with project evidence and update each caption.</a:t>
            </a:r>
          </a:p>
          <a:p>
            <a:r>
              <a:t>Use the bottom band for the recommended solution and the major scope components.</a:t>
            </a:r>
          </a:p>
          <a:p>
            <a:r>
              <a:t>Keep the scope summary brief. Put detailed technical requirements in the Directors Memorandum or attachment.</a:t>
            </a:r>
          </a:p>
        </p:txBody>
      </p:sp>
      <p:sp>
        <p:nvSpPr>
          <p:cNvPr id="4" name="Slide Number Placeholder 3">
            <a:extLst>
              <a:ext uri="{FF2B5EF4-FFF2-40B4-BE49-F238E27FC236}">
                <a16:creationId xmlns:a16="http://schemas.microsoft.com/office/drawing/2014/main" id="{518879AB-0FF8-0026-CA5F-F9DFD3B9D64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609187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A5E27-DB47-2899-41D4-D270F1072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CCEFA-2EFE-ABF5-51E5-15B08B9D2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1E14C-B354-CBF5-4754-223A242C5674}"/>
              </a:ext>
            </a:extLst>
          </p:cNvPr>
          <p:cNvSpPr>
            <a:spLocks noGrp="1"/>
          </p:cNvSpPr>
          <p:nvPr>
            <p:ph type="body" idx="1"/>
          </p:nvPr>
        </p:nvSpPr>
        <p:spPr/>
        <p:txBody>
          <a:bodyPr/>
          <a:lstStyle/>
          <a:p>
            <a:r>
              <a:t>Template use: replace all three photo boxes with project evidence and update each caption.</a:t>
            </a:r>
          </a:p>
          <a:p>
            <a:r>
              <a:t>Use the bottom band for the recommended solution and the major scope components.</a:t>
            </a:r>
          </a:p>
          <a:p>
            <a:r>
              <a:t>Keep the scope summary brief. Put detailed technical requirements in the Directors Memorandum or attachment.</a:t>
            </a:r>
          </a:p>
        </p:txBody>
      </p:sp>
      <p:sp>
        <p:nvSpPr>
          <p:cNvPr id="4" name="Slide Number Placeholder 3">
            <a:extLst>
              <a:ext uri="{FF2B5EF4-FFF2-40B4-BE49-F238E27FC236}">
                <a16:creationId xmlns:a16="http://schemas.microsoft.com/office/drawing/2014/main" id="{01D5E633-296D-3C67-F44B-E99A537B9DE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21931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26B9F-B18E-9EE9-10CE-BA7697BEF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DBEA3-8B5C-2E61-DCD4-23887B9DB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1BCA05-464B-CB30-3248-A8987660305B}"/>
              </a:ext>
            </a:extLst>
          </p:cNvPr>
          <p:cNvSpPr>
            <a:spLocks noGrp="1"/>
          </p:cNvSpPr>
          <p:nvPr>
            <p:ph type="body" idx="1"/>
          </p:nvPr>
        </p:nvSpPr>
        <p:spPr/>
        <p:txBody>
          <a:bodyPr/>
          <a:lstStyle/>
          <a:p>
            <a:r>
              <a:t>Template use: replace all three photo boxes with project evidence and update each caption.</a:t>
            </a:r>
          </a:p>
          <a:p>
            <a:r>
              <a:t>Use the bottom band for the recommended solution and the major scope components.</a:t>
            </a:r>
          </a:p>
          <a:p>
            <a:r>
              <a:t>Keep the scope summary brief. Put detailed technical requirements in the Directors Memorandum or attachment.</a:t>
            </a:r>
          </a:p>
        </p:txBody>
      </p:sp>
      <p:sp>
        <p:nvSpPr>
          <p:cNvPr id="4" name="Slide Number Placeholder 3">
            <a:extLst>
              <a:ext uri="{FF2B5EF4-FFF2-40B4-BE49-F238E27FC236}">
                <a16:creationId xmlns:a16="http://schemas.microsoft.com/office/drawing/2014/main" id="{06C13D9E-7F18-DCDB-F184-C105715970E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45497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A1300-E0E6-3EE0-219C-D26128658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4601B-8A12-C28F-3E06-92AA1ABC9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B0841-CC83-1D58-2043-92F831479B14}"/>
              </a:ext>
            </a:extLst>
          </p:cNvPr>
          <p:cNvSpPr>
            <a:spLocks noGrp="1"/>
          </p:cNvSpPr>
          <p:nvPr>
            <p:ph type="body" idx="1"/>
          </p:nvPr>
        </p:nvSpPr>
        <p:spPr/>
        <p:txBody>
          <a:bodyPr/>
          <a:lstStyle/>
          <a:p>
            <a:r>
              <a:t>Template use: replace all three photo boxes with project evidence and update each caption.</a:t>
            </a:r>
          </a:p>
          <a:p>
            <a:r>
              <a:t>Use the bottom band for the recommended solution and the major scope components.</a:t>
            </a:r>
          </a:p>
          <a:p>
            <a:r>
              <a:t>Keep the scope summary brief. Put detailed technical requirements in the Directors Memorandum or attachment.</a:t>
            </a:r>
          </a:p>
        </p:txBody>
      </p:sp>
      <p:sp>
        <p:nvSpPr>
          <p:cNvPr id="4" name="Slide Number Placeholder 3">
            <a:extLst>
              <a:ext uri="{FF2B5EF4-FFF2-40B4-BE49-F238E27FC236}">
                <a16:creationId xmlns:a16="http://schemas.microsoft.com/office/drawing/2014/main" id="{BAA85754-31EA-DD42-8905-0D643D0E163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51970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F136B-7CBA-DC02-6E54-F8E66627F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8C439E-81BC-9683-53F8-5365A99E3D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93720B-2038-74F6-625C-56EC2943A84E}"/>
              </a:ext>
            </a:extLst>
          </p:cNvPr>
          <p:cNvSpPr>
            <a:spLocks noGrp="1"/>
          </p:cNvSpPr>
          <p:nvPr>
            <p:ph type="body" idx="1"/>
          </p:nvPr>
        </p:nvSpPr>
        <p:spPr/>
        <p:txBody>
          <a:bodyPr/>
          <a:lstStyle/>
          <a:p>
            <a:r>
              <a:t>Template use: replace all three photo boxes with project evidence and update each caption.</a:t>
            </a:r>
          </a:p>
          <a:p>
            <a:r>
              <a:t>Use the bottom band for the recommended solution and the major scope components.</a:t>
            </a:r>
          </a:p>
          <a:p>
            <a:r>
              <a:t>Keep the scope summary brief. Put detailed technical requirements in the Directors Memorandum or attachment.</a:t>
            </a:r>
          </a:p>
        </p:txBody>
      </p:sp>
      <p:sp>
        <p:nvSpPr>
          <p:cNvPr id="4" name="Slide Number Placeholder 3">
            <a:extLst>
              <a:ext uri="{FF2B5EF4-FFF2-40B4-BE49-F238E27FC236}">
                <a16:creationId xmlns:a16="http://schemas.microsoft.com/office/drawing/2014/main" id="{9343DCC0-AF92-9DA8-4B91-3C9C19CA177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821474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368DC-4662-E87F-B52D-4040D5E3D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710ED-88CC-6406-F21D-AA1F683F0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922EC-A7B5-2233-9A68-1A413FFF1C4F}"/>
              </a:ext>
            </a:extLst>
          </p:cNvPr>
          <p:cNvSpPr>
            <a:spLocks noGrp="1"/>
          </p:cNvSpPr>
          <p:nvPr>
            <p:ph type="body" idx="1"/>
          </p:nvPr>
        </p:nvSpPr>
        <p:spPr/>
        <p:txBody>
          <a:bodyPr/>
          <a:lstStyle/>
          <a:p>
            <a:r>
              <a:t>Template use: replace all three photo boxes with project evidence and update each caption.</a:t>
            </a:r>
          </a:p>
          <a:p>
            <a:r>
              <a:t>Use the bottom band for the recommended solution and the major scope components.</a:t>
            </a:r>
          </a:p>
          <a:p>
            <a:r>
              <a:t>Keep the scope summary brief. Put detailed technical requirements in the Directors Memorandum or attachment.</a:t>
            </a:r>
          </a:p>
        </p:txBody>
      </p:sp>
      <p:sp>
        <p:nvSpPr>
          <p:cNvPr id="4" name="Slide Number Placeholder 3">
            <a:extLst>
              <a:ext uri="{FF2B5EF4-FFF2-40B4-BE49-F238E27FC236}">
                <a16:creationId xmlns:a16="http://schemas.microsoft.com/office/drawing/2014/main" id="{C2DFBD6D-A67B-BF56-C296-040993E6A26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0250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Template use: match the final recommendation and fiscal figures in the Directors Memorandum exactly.</a:t>
            </a:r>
          </a:p>
          <a:p>
            <a:r>
              <a:t>Delete any action that does not apply. Keep the sequence aligned with the Board motion.</a:t>
            </a:r>
          </a:p>
          <a:p>
            <a:r>
              <a:t>Replace the image placeholder or remove it if the item has no useful visual.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Template use: use this slide only when timing or operational impacts materially affect the decision.</a:t>
            </a:r>
          </a:p>
          <a:p>
            <a:r>
              <a:t>Replace the photo placeholder and all bracketed text.</a:t>
            </a:r>
          </a:p>
          <a:p>
            <a:r>
              <a:t>Do not use emergency, sole-source, regulatory or forecast language unless the agenda item and supporting record establish 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F38"/>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D3142DA-1BF8-43A9-90B7-BC97E6A5A378}"/>
              </a:ext>
            </a:extLst>
          </p:cNvPr>
          <p:cNvSpPr>
            <a:spLocks noGrp="1"/>
          </p:cNvSpPr>
          <p:nvPr/>
        </p:nvSpPr>
        <p:spPr>
          <a:xfrm>
            <a:off x="0" y="0"/>
            <a:ext cx="12192000" cy="114300"/>
          </a:xfrm>
          <a:prstGeom prst="rect">
            <a:avLst/>
          </a:prstGeom>
          <a:solidFill>
            <a:srgbClr val="E2B526"/>
          </a:solidFill>
          <a:ln w="0">
            <a:noFill/>
          </a:ln>
        </p:spPr>
        <p:txBody>
          <a:bodyPr/>
          <a:lstStyle/>
          <a:p>
            <a:endParaRPr lang="en-US"/>
          </a:p>
        </p:txBody>
      </p:sp>
      <p:sp>
        <p:nvSpPr>
          <p:cNvPr id="2" name="Rectangle 1">
            <a:extLst>
              <a:ext uri="{FF2B5EF4-FFF2-40B4-BE49-F238E27FC236}">
                <a16:creationId xmlns:a16="http://schemas.microsoft.com/office/drawing/2014/main" id="{BEBEFBE0-EAA7-4957-B53C-0110AF33B673}"/>
              </a:ext>
            </a:extLst>
          </p:cNvPr>
          <p:cNvSpPr>
            <a:spLocks noGrp="1"/>
          </p:cNvSpPr>
          <p:nvPr/>
        </p:nvSpPr>
        <p:spPr>
          <a:xfrm>
            <a:off x="-118872" y="0"/>
            <a:ext cx="6762750" cy="6858000"/>
          </a:xfrm>
          <a:prstGeom prst="rect">
            <a:avLst/>
          </a:prstGeom>
          <a:solidFill>
            <a:srgbClr val="071F38"/>
          </a:solidFill>
          <a:ln w="0">
            <a:noFill/>
          </a:ln>
        </p:spPr>
        <p:txBody>
          <a:bodyPr/>
          <a:lstStyle/>
          <a:p>
            <a:endParaRPr lang="en-US"/>
          </a:p>
        </p:txBody>
      </p:sp>
      <p:sp>
        <p:nvSpPr>
          <p:cNvPr id="3" name="Rectangle 2">
            <a:extLst>
              <a:ext uri="{FF2B5EF4-FFF2-40B4-BE49-F238E27FC236}">
                <a16:creationId xmlns:a16="http://schemas.microsoft.com/office/drawing/2014/main" id="{22A52A25-1BFF-416D-A0BC-5D37197D958B}"/>
              </a:ext>
            </a:extLst>
          </p:cNvPr>
          <p:cNvSpPr>
            <a:spLocks noGrp="1"/>
          </p:cNvSpPr>
          <p:nvPr/>
        </p:nvSpPr>
        <p:spPr>
          <a:xfrm>
            <a:off x="6762750" y="0"/>
            <a:ext cx="5429250" cy="6858000"/>
          </a:xfrm>
          <a:prstGeom prst="rect">
            <a:avLst/>
          </a:prstGeom>
          <a:solidFill>
            <a:srgbClr val="123B5F"/>
          </a:solidFill>
          <a:ln w="0">
            <a:noFill/>
          </a:ln>
        </p:spPr>
        <p:txBody>
          <a:bodyPr/>
          <a:lstStyle/>
          <a:p>
            <a:pPr>
              <a:defRPr sz="2000">
                <a:solidFill>
                  <a:srgbClr val="262626"/>
                </a:solidFill>
                <a:latin typeface="Aptos"/>
              </a:defRPr>
            </a:pPr>
            <a:endParaRPr lang="en-US" dirty="0"/>
          </a:p>
        </p:txBody>
      </p:sp>
      <p:pic>
        <p:nvPicPr>
          <p:cNvPr id="20" name="Picture 19"/>
          <p:cNvPicPr>
            <a:picLocks noChangeAspect="1"/>
          </p:cNvPicPr>
          <p:nvPr/>
        </p:nvPicPr>
        <p:blipFill>
          <a:blip r:embed="rId3"/>
          <a:stretch/>
        </p:blipFill>
        <p:spPr>
          <a:xfrm>
            <a:off x="666750" y="552450"/>
            <a:ext cx="838200" cy="838200"/>
          </a:xfrm>
          <a:prstGeom prst="rect">
            <a:avLst/>
          </a:prstGeom>
        </p:spPr>
      </p:pic>
      <p:sp>
        <p:nvSpPr>
          <p:cNvPr id="8" name="Rectangle 7">
            <a:extLst>
              <a:ext uri="{FF2B5EF4-FFF2-40B4-BE49-F238E27FC236}">
                <a16:creationId xmlns:a16="http://schemas.microsoft.com/office/drawing/2014/main" id="{6DAE3BAE-0B67-499F-9B1F-CE4FE512854C}"/>
              </a:ext>
            </a:extLst>
          </p:cNvPr>
          <p:cNvSpPr>
            <a:spLocks noGrp="1"/>
          </p:cNvSpPr>
          <p:nvPr/>
        </p:nvSpPr>
        <p:spPr>
          <a:xfrm>
            <a:off x="666750" y="1695450"/>
            <a:ext cx="4953000" cy="247650"/>
          </a:xfrm>
          <a:prstGeom prst="rect">
            <a:avLst/>
          </a:prstGeom>
          <a:noFill/>
          <a:ln w="0">
            <a:noFill/>
          </a:ln>
        </p:spPr>
        <p:txBody>
          <a:bodyPr wrap="square" lIns="0" tIns="0" rIns="0" bIns="0" anchor="ctr">
            <a:normAutofit/>
          </a:bodyPr>
          <a:lstStyle/>
          <a:p>
            <a:pPr algn="l">
              <a:defRPr sz="1275" b="1" i="0">
                <a:solidFill>
                  <a:srgbClr val="E2B526"/>
                </a:solidFill>
                <a:latin typeface="Nimbus Sans"/>
                <a:ea typeface="Nimbus Sans"/>
                <a:cs typeface="Nimbus Sans"/>
              </a:defRPr>
            </a:pPr>
            <a:r>
              <a:rPr lang="en-US" sz="1275" b="1" dirty="0">
                <a:solidFill>
                  <a:srgbClr val="E2B526"/>
                </a:solidFill>
                <a:latin typeface="Nimbus Sans"/>
                <a:ea typeface="Nimbus Sans"/>
                <a:cs typeface="Nimbus Sans"/>
              </a:rPr>
              <a:t>October 1, 2026</a:t>
            </a:r>
            <a:endParaRPr sz="1275" b="1" i="0" dirty="0">
              <a:solidFill>
                <a:srgbClr val="E2B526"/>
              </a:solidFill>
              <a:latin typeface="Nimbus Sans"/>
              <a:ea typeface="Nimbus Sans"/>
              <a:cs typeface="Nimbus Sans"/>
            </a:endParaRPr>
          </a:p>
        </p:txBody>
      </p:sp>
      <p:sp>
        <p:nvSpPr>
          <p:cNvPr id="9" name="Rectangle 8">
            <a:extLst>
              <a:ext uri="{FF2B5EF4-FFF2-40B4-BE49-F238E27FC236}">
                <a16:creationId xmlns:a16="http://schemas.microsoft.com/office/drawing/2014/main" id="{C6A5048A-BF9A-448E-ABA5-0C1AD36475B1}"/>
              </a:ext>
            </a:extLst>
          </p:cNvPr>
          <p:cNvSpPr>
            <a:spLocks noGrp="1"/>
          </p:cNvSpPr>
          <p:nvPr/>
        </p:nvSpPr>
        <p:spPr>
          <a:xfrm>
            <a:off x="192024" y="2143125"/>
            <a:ext cx="6380226" cy="1524000"/>
          </a:xfrm>
          <a:prstGeom prst="rect">
            <a:avLst/>
          </a:prstGeom>
          <a:noFill/>
          <a:ln w="0">
            <a:noFill/>
          </a:ln>
        </p:spPr>
        <p:txBody>
          <a:bodyPr wrap="square" lIns="0" tIns="0" rIns="0" bIns="0" anchor="t">
            <a:normAutofit fontScale="67626" lnSpcReduction="20000"/>
          </a:bodyPr>
          <a:lstStyle/>
          <a:p>
            <a:pPr algn="l">
              <a:lnSpc>
                <a:spcPct val="90000"/>
              </a:lnSpc>
              <a:buNone/>
              <a:defRPr sz="3900" b="1" i="0">
                <a:solidFill>
                  <a:srgbClr val="FFFFFF"/>
                </a:solidFill>
                <a:latin typeface="Nimbus Sans"/>
                <a:ea typeface="Nimbus Sans"/>
                <a:cs typeface="Nimbus Sans"/>
              </a:defRPr>
            </a:pPr>
            <a:r>
              <a:rPr lang="en-US" sz="3900" b="1" dirty="0">
                <a:solidFill>
                  <a:srgbClr val="FFFFFF"/>
                </a:solidFill>
                <a:latin typeface="Nimbus Sans"/>
                <a:ea typeface="Nimbus Sans"/>
                <a:cs typeface="Nimbus Sans"/>
              </a:rPr>
              <a:t>Consider Award of Professional Services Agreement and Issuance of Task Order to Kiley &amp; Associates, LLC, for Federal and State Government Affairs and Legislative Advocacy Services</a:t>
            </a:r>
            <a:endParaRPr sz="3900" b="1" i="0" dirty="0">
              <a:solidFill>
                <a:srgbClr val="FFFFFF"/>
              </a:solidFill>
              <a:latin typeface="Nimbus Sans"/>
              <a:ea typeface="Nimbus Sans"/>
              <a:cs typeface="Nimbus Sans"/>
            </a:endParaRPr>
          </a:p>
        </p:txBody>
      </p:sp>
      <p:sp>
        <p:nvSpPr>
          <p:cNvPr id="10" name="Rectangle 9">
            <a:extLst>
              <a:ext uri="{FF2B5EF4-FFF2-40B4-BE49-F238E27FC236}">
                <a16:creationId xmlns:a16="http://schemas.microsoft.com/office/drawing/2014/main" id="{08543828-C93D-4661-B5EA-A0E6463A71EE}"/>
              </a:ext>
            </a:extLst>
          </p:cNvPr>
          <p:cNvSpPr>
            <a:spLocks noGrp="1"/>
          </p:cNvSpPr>
          <p:nvPr/>
        </p:nvSpPr>
        <p:spPr>
          <a:xfrm>
            <a:off x="666750" y="3810000"/>
            <a:ext cx="876300" cy="47625"/>
          </a:xfrm>
          <a:prstGeom prst="rect">
            <a:avLst/>
          </a:prstGeom>
          <a:solidFill>
            <a:srgbClr val="E2B526"/>
          </a:solidFill>
          <a:ln w="0">
            <a:noFill/>
          </a:ln>
        </p:spPr>
        <p:txBody>
          <a:bodyPr/>
          <a:lstStyle/>
          <a:p>
            <a:endParaRPr lang="en-US"/>
          </a:p>
        </p:txBody>
      </p:sp>
      <p:sp>
        <p:nvSpPr>
          <p:cNvPr id="11" name="Rectangle 10">
            <a:extLst>
              <a:ext uri="{FF2B5EF4-FFF2-40B4-BE49-F238E27FC236}">
                <a16:creationId xmlns:a16="http://schemas.microsoft.com/office/drawing/2014/main" id="{3654A65C-BB1A-4C86-91B8-E8256391C8C2}"/>
              </a:ext>
            </a:extLst>
          </p:cNvPr>
          <p:cNvSpPr>
            <a:spLocks noGrp="1"/>
          </p:cNvSpPr>
          <p:nvPr/>
        </p:nvSpPr>
        <p:spPr>
          <a:xfrm>
            <a:off x="666750" y="4048124"/>
            <a:ext cx="5476875" cy="1328548"/>
          </a:xfrm>
          <a:prstGeom prst="rect">
            <a:avLst/>
          </a:prstGeom>
          <a:noFill/>
          <a:ln w="0">
            <a:noFill/>
          </a:ln>
        </p:spPr>
        <p:txBody>
          <a:bodyPr wrap="square" lIns="0" tIns="0" rIns="0" bIns="0" anchor="ctr">
            <a:normAutofit/>
          </a:bodyPr>
          <a:lstStyle/>
          <a:p>
            <a:pPr algn="l">
              <a:defRPr sz="1950" b="1" i="0">
                <a:solidFill>
                  <a:srgbClr val="FFFFFF"/>
                </a:solidFill>
                <a:latin typeface="Nimbus Sans"/>
                <a:ea typeface="Nimbus Sans"/>
                <a:cs typeface="Nimbus Sans"/>
              </a:defRPr>
            </a:pPr>
            <a:r>
              <a:rPr lang="en-US" sz="1950" b="1" i="0" dirty="0">
                <a:solidFill>
                  <a:srgbClr val="FFFFFF"/>
                </a:solidFill>
                <a:latin typeface="Nimbus Sans"/>
                <a:ea typeface="Nimbus Sans"/>
                <a:cs typeface="Nimbus Sans"/>
              </a:rPr>
              <a:t>A short-term investment to complement the District’s successful grant-writing efforts with proactive advocacy, relationships, and funding strategy.</a:t>
            </a:r>
            <a:endParaRPr sz="1950" b="1" i="0" dirty="0">
              <a:solidFill>
                <a:srgbClr val="FFFFFF"/>
              </a:solidFill>
              <a:latin typeface="Nimbus Sans"/>
              <a:ea typeface="Nimbus Sans"/>
              <a:cs typeface="Nimbus Sans"/>
            </a:endParaRPr>
          </a:p>
        </p:txBody>
      </p:sp>
      <p:sp>
        <p:nvSpPr>
          <p:cNvPr id="12" name="Rectangle 11">
            <a:extLst>
              <a:ext uri="{FF2B5EF4-FFF2-40B4-BE49-F238E27FC236}">
                <a16:creationId xmlns:a16="http://schemas.microsoft.com/office/drawing/2014/main" id="{BD754F53-C119-48D5-8BD5-F96FE95F2D43}"/>
              </a:ext>
            </a:extLst>
          </p:cNvPr>
          <p:cNvSpPr>
            <a:spLocks noGrp="1"/>
          </p:cNvSpPr>
          <p:nvPr/>
        </p:nvSpPr>
        <p:spPr>
          <a:xfrm>
            <a:off x="666750" y="5905500"/>
            <a:ext cx="4000500" cy="209550"/>
          </a:xfrm>
          <a:prstGeom prst="rect">
            <a:avLst/>
          </a:prstGeom>
          <a:noFill/>
          <a:ln w="0">
            <a:noFill/>
          </a:ln>
        </p:spPr>
        <p:txBody>
          <a:bodyPr wrap="square" lIns="0" tIns="0" rIns="0" bIns="0" anchor="t">
            <a:normAutofit/>
          </a:bodyPr>
          <a:lstStyle/>
          <a:p>
            <a:pPr algn="l">
              <a:defRPr sz="1125" b="1" i="0">
                <a:solidFill>
                  <a:srgbClr val="FFFFFF">
                    <a:alpha val="80000"/>
                  </a:srgbClr>
                </a:solidFill>
                <a:latin typeface="Nimbus Sans"/>
                <a:ea typeface="Nimbus Sans"/>
                <a:cs typeface="Nimbus Sans"/>
              </a:defRPr>
            </a:pPr>
            <a:r>
              <a:rPr sz="1125" b="1" i="0" dirty="0">
                <a:solidFill>
                  <a:srgbClr val="FFFFFF">
                    <a:alpha val="80000"/>
                  </a:srgbClr>
                </a:solidFill>
                <a:latin typeface="Nimbus Sans"/>
                <a:ea typeface="Nimbus Sans"/>
                <a:cs typeface="Nimbus Sans"/>
              </a:rPr>
              <a:t>DIRECTORS MEMORANDUM </a:t>
            </a:r>
            <a:r>
              <a:rPr lang="en-US" sz="1125" b="1" i="0" dirty="0">
                <a:solidFill>
                  <a:srgbClr val="FFFFFF">
                    <a:alpha val="80000"/>
                  </a:srgbClr>
                </a:solidFill>
                <a:latin typeface="Nimbus Sans"/>
                <a:ea typeface="Nimbus Sans"/>
                <a:cs typeface="Nimbus Sans"/>
              </a:rPr>
              <a:t>2026-84</a:t>
            </a:r>
            <a:endParaRPr sz="1125" b="1" i="0" dirty="0">
              <a:solidFill>
                <a:srgbClr val="FFFFFF">
                  <a:alpha val="80000"/>
                </a:srgbClr>
              </a:solidFill>
              <a:latin typeface="Nimbus Sans"/>
              <a:ea typeface="Nimbus Sans"/>
              <a:cs typeface="Nimbus Sans"/>
            </a:endParaRPr>
          </a:p>
        </p:txBody>
      </p:sp>
      <p:sp>
        <p:nvSpPr>
          <p:cNvPr id="13" name="Rectangle 12">
            <a:extLst>
              <a:ext uri="{FF2B5EF4-FFF2-40B4-BE49-F238E27FC236}">
                <a16:creationId xmlns:a16="http://schemas.microsoft.com/office/drawing/2014/main" id="{2EB6BB90-B59F-44C5-8265-07E75E4A44A2}"/>
              </a:ext>
            </a:extLst>
          </p:cNvPr>
          <p:cNvSpPr>
            <a:spLocks noGrp="1"/>
          </p:cNvSpPr>
          <p:nvPr/>
        </p:nvSpPr>
        <p:spPr>
          <a:xfrm>
            <a:off x="666750" y="6191250"/>
            <a:ext cx="5476875" cy="285750"/>
          </a:xfrm>
          <a:prstGeom prst="rect">
            <a:avLst/>
          </a:prstGeom>
          <a:noFill/>
          <a:ln w="0">
            <a:noFill/>
          </a:ln>
        </p:spPr>
        <p:txBody>
          <a:bodyPr wrap="square" lIns="0" tIns="0" rIns="0" bIns="0" anchor="t">
            <a:normAutofit/>
          </a:bodyPr>
          <a:lstStyle/>
          <a:p>
            <a:pPr algn="l">
              <a:defRPr sz="1350" b="0" i="0">
                <a:solidFill>
                  <a:srgbClr val="FFFFFF">
                    <a:alpha val="90196"/>
                  </a:srgbClr>
                </a:solidFill>
                <a:latin typeface="Nimbus Sans"/>
                <a:ea typeface="Nimbus Sans"/>
                <a:cs typeface="Nimbus Sans"/>
              </a:defRPr>
            </a:pPr>
            <a:endParaRPr sz="1350" b="0" i="0" dirty="0">
              <a:solidFill>
                <a:srgbClr val="FFFFFF">
                  <a:alpha val="90196"/>
                </a:srgbClr>
              </a:solidFill>
              <a:latin typeface="Nimbus Sans"/>
              <a:ea typeface="Nimbus Sans"/>
              <a:cs typeface="Nimbus Sans"/>
            </a:endParaRPr>
          </a:p>
        </p:txBody>
      </p:sp>
      <p:pic>
        <p:nvPicPr>
          <p:cNvPr id="17" name="Picture 16">
            <a:extLst>
              <a:ext uri="{FF2B5EF4-FFF2-40B4-BE49-F238E27FC236}">
                <a16:creationId xmlns:a16="http://schemas.microsoft.com/office/drawing/2014/main" id="{9481AC86-B452-8B2C-CD95-21F7AB27EA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0378" y="1695450"/>
            <a:ext cx="4973993" cy="3314700"/>
          </a:xfrm>
          <a:prstGeom prst="rect">
            <a:avLst/>
          </a:prstGeom>
        </p:spPr>
      </p:pic>
    </p:spTree>
    <p:extLst>
      <p:ext uri="{BB962C8B-B14F-4D97-AF65-F5344CB8AC3E}">
        <p14:creationId xmlns:p14="http://schemas.microsoft.com/office/powerpoint/2010/main" val="516799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FECB9-526B-52BD-55FD-885A6A3D66F9}"/>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F621B35A-423D-A101-D57C-96EB99C0BBB7}"/>
              </a:ext>
            </a:extLst>
          </p:cNvPr>
          <p:cNvSpPr>
            <a:spLocks noGrp="1"/>
          </p:cNvSpPr>
          <p:nvPr/>
        </p:nvSpPr>
        <p:spPr>
          <a:xfrm>
            <a:off x="0" y="0"/>
            <a:ext cx="12192000" cy="171450"/>
          </a:xfrm>
          <a:prstGeom prst="rect">
            <a:avLst/>
          </a:prstGeom>
          <a:solidFill>
            <a:srgbClr val="0B3157"/>
          </a:solidFill>
          <a:ln w="0">
            <a:noFill/>
          </a:ln>
        </p:spPr>
        <p:txBody>
          <a:bodyPr/>
          <a:lstStyle/>
          <a:p>
            <a:endParaRPr lang="en-US"/>
          </a:p>
        </p:txBody>
      </p:sp>
      <p:sp>
        <p:nvSpPr>
          <p:cNvPr id="2" name="Rectangle 1">
            <a:extLst>
              <a:ext uri="{FF2B5EF4-FFF2-40B4-BE49-F238E27FC236}">
                <a16:creationId xmlns:a16="http://schemas.microsoft.com/office/drawing/2014/main" id="{CF6303FE-E62B-5D91-EC3E-3A3552B6086F}"/>
              </a:ext>
            </a:extLst>
          </p:cNvPr>
          <p:cNvSpPr>
            <a:spLocks noGrp="1"/>
          </p:cNvSpPr>
          <p:nvPr/>
        </p:nvSpPr>
        <p:spPr>
          <a:xfrm>
            <a:off x="0" y="171450"/>
            <a:ext cx="12192000" cy="38100"/>
          </a:xfrm>
          <a:prstGeom prst="rect">
            <a:avLst/>
          </a:prstGeom>
          <a:solidFill>
            <a:srgbClr val="E2B526"/>
          </a:solidFill>
          <a:ln w="0">
            <a:noFill/>
          </a:ln>
        </p:spPr>
        <p:txBody>
          <a:bodyPr/>
          <a:lstStyle/>
          <a:p>
            <a:endParaRPr lang="en-US"/>
          </a:p>
        </p:txBody>
      </p:sp>
      <p:pic>
        <p:nvPicPr>
          <p:cNvPr id="32" name="Picture 31">
            <a:extLst>
              <a:ext uri="{FF2B5EF4-FFF2-40B4-BE49-F238E27FC236}">
                <a16:creationId xmlns:a16="http://schemas.microsoft.com/office/drawing/2014/main" id="{28D818F3-8325-962C-DAB0-4A1E52BDA159}"/>
              </a:ext>
            </a:extLst>
          </p:cNvPr>
          <p:cNvPicPr>
            <a:picLocks noChangeAspect="1"/>
          </p:cNvPicPr>
          <p:nvPr/>
        </p:nvPicPr>
        <p:blipFill>
          <a:blip r:embed="rId3"/>
          <a:stretch/>
        </p:blipFill>
        <p:spPr>
          <a:xfrm>
            <a:off x="419100" y="323850"/>
            <a:ext cx="533400" cy="533400"/>
          </a:xfrm>
          <a:prstGeom prst="rect">
            <a:avLst/>
          </a:prstGeom>
        </p:spPr>
      </p:pic>
      <p:sp>
        <p:nvSpPr>
          <p:cNvPr id="4" name="Rectangle 3">
            <a:extLst>
              <a:ext uri="{FF2B5EF4-FFF2-40B4-BE49-F238E27FC236}">
                <a16:creationId xmlns:a16="http://schemas.microsoft.com/office/drawing/2014/main" id="{E1F03BC1-EF6A-9895-01A3-C0D3A95B1C2E}"/>
              </a:ext>
            </a:extLst>
          </p:cNvPr>
          <p:cNvSpPr>
            <a:spLocks noGrp="1"/>
          </p:cNvSpPr>
          <p:nvPr/>
        </p:nvSpPr>
        <p:spPr>
          <a:xfrm>
            <a:off x="1143000" y="400050"/>
            <a:ext cx="10382250" cy="438150"/>
          </a:xfrm>
          <a:prstGeom prst="rect">
            <a:avLst/>
          </a:prstGeom>
          <a:noFill/>
          <a:ln w="0">
            <a:noFill/>
          </a:ln>
        </p:spPr>
        <p:txBody>
          <a:bodyPr wrap="square" lIns="0" tIns="0" rIns="0" bIns="0" anchor="ctr">
            <a:normAutofit/>
          </a:bodyPr>
          <a:lstStyle/>
          <a:p>
            <a:pPr algn="l">
              <a:defRPr sz="2850" b="1" i="0">
                <a:solidFill>
                  <a:srgbClr val="0B3157"/>
                </a:solidFill>
                <a:latin typeface="Nimbus Sans"/>
                <a:ea typeface="Nimbus Sans"/>
                <a:cs typeface="Nimbus Sans"/>
              </a:defRPr>
            </a:pPr>
            <a:r>
              <a:rPr lang="en-US" sz="2850" b="1" i="0" dirty="0">
                <a:solidFill>
                  <a:srgbClr val="0B3157"/>
                </a:solidFill>
                <a:latin typeface="Nimbus Sans"/>
                <a:ea typeface="Nimbus Sans"/>
                <a:cs typeface="Nimbus Sans"/>
              </a:rPr>
              <a:t>Where We Are Today</a:t>
            </a:r>
            <a:endParaRPr sz="2850" b="1" i="0" dirty="0">
              <a:solidFill>
                <a:srgbClr val="0B3157"/>
              </a:solidFill>
              <a:latin typeface="Nimbus Sans"/>
              <a:ea typeface="Nimbus Sans"/>
              <a:cs typeface="Nimbus Sans"/>
            </a:endParaRPr>
          </a:p>
        </p:txBody>
      </p:sp>
      <p:sp>
        <p:nvSpPr>
          <p:cNvPr id="5" name="Rectangle 4">
            <a:extLst>
              <a:ext uri="{FF2B5EF4-FFF2-40B4-BE49-F238E27FC236}">
                <a16:creationId xmlns:a16="http://schemas.microsoft.com/office/drawing/2014/main" id="{B077F276-0E06-E280-2718-0B323DC9F3D4}"/>
              </a:ext>
            </a:extLst>
          </p:cNvPr>
          <p:cNvSpPr>
            <a:spLocks noGrp="1"/>
          </p:cNvSpPr>
          <p:nvPr/>
        </p:nvSpPr>
        <p:spPr>
          <a:xfrm>
            <a:off x="1143000" y="866775"/>
            <a:ext cx="10382250" cy="285750"/>
          </a:xfrm>
          <a:prstGeom prst="rect">
            <a:avLst/>
          </a:prstGeom>
          <a:noFill/>
          <a:ln w="0">
            <a:noFill/>
          </a:ln>
        </p:spPr>
        <p:txBody>
          <a:bodyPr wrap="square" lIns="0" tIns="0" rIns="0" bIns="0" anchor="ctr">
            <a:normAutofit/>
          </a:bodyPr>
          <a:lstStyle/>
          <a:p>
            <a:pPr algn="l">
              <a:defRPr sz="1350" b="0" i="0">
                <a:solidFill>
                  <a:srgbClr val="4D5C68"/>
                </a:solidFill>
                <a:latin typeface="Nimbus Sans"/>
                <a:ea typeface="Nimbus Sans"/>
                <a:cs typeface="Nimbus Sans"/>
              </a:defRPr>
            </a:pPr>
            <a:r>
              <a:rPr lang="en-US" sz="1350" dirty="0">
                <a:solidFill>
                  <a:srgbClr val="4D5C68"/>
                </a:solidFill>
                <a:latin typeface="Nimbus Sans"/>
                <a:ea typeface="Nimbus Sans"/>
                <a:cs typeface="Nimbus Sans"/>
              </a:rPr>
              <a:t>The District has already built a successful grant-development foundation. </a:t>
            </a:r>
            <a:endParaRPr sz="1350" b="0" i="0" dirty="0">
              <a:solidFill>
                <a:srgbClr val="4D5C68"/>
              </a:solidFill>
              <a:latin typeface="Nimbus Sans"/>
              <a:ea typeface="Nimbus Sans"/>
              <a:cs typeface="Nimbus Sans"/>
            </a:endParaRPr>
          </a:p>
        </p:txBody>
      </p:sp>
      <p:sp>
        <p:nvSpPr>
          <p:cNvPr id="6" name="Rectangle 5">
            <a:extLst>
              <a:ext uri="{FF2B5EF4-FFF2-40B4-BE49-F238E27FC236}">
                <a16:creationId xmlns:a16="http://schemas.microsoft.com/office/drawing/2014/main" id="{1B367330-9AB4-DD3C-4236-DEB6677A43FD}"/>
              </a:ext>
            </a:extLst>
          </p:cNvPr>
          <p:cNvSpPr>
            <a:spLocks noGrp="1"/>
          </p:cNvSpPr>
          <p:nvPr/>
        </p:nvSpPr>
        <p:spPr>
          <a:xfrm>
            <a:off x="457200" y="6543675"/>
            <a:ext cx="11277600" cy="9525"/>
          </a:xfrm>
          <a:prstGeom prst="rect">
            <a:avLst/>
          </a:prstGeom>
          <a:solidFill>
            <a:srgbClr val="D7DEE3"/>
          </a:solidFill>
          <a:ln w="0">
            <a:noFill/>
          </a:ln>
        </p:spPr>
        <p:txBody>
          <a:bodyPr/>
          <a:lstStyle/>
          <a:p>
            <a:endParaRPr lang="en-US"/>
          </a:p>
        </p:txBody>
      </p:sp>
      <p:sp>
        <p:nvSpPr>
          <p:cNvPr id="7" name="Rectangle 6">
            <a:extLst>
              <a:ext uri="{FF2B5EF4-FFF2-40B4-BE49-F238E27FC236}">
                <a16:creationId xmlns:a16="http://schemas.microsoft.com/office/drawing/2014/main" id="{6AB120D5-1134-8D8C-7B58-33A00B321EBD}"/>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536675"/>
                </a:solidFill>
                <a:latin typeface="Nimbus Sans"/>
                <a:ea typeface="Nimbus Sans"/>
                <a:cs typeface="Nimbus Sans"/>
              </a:defRPr>
            </a:pPr>
            <a:r>
              <a:rPr sz="975" b="1" i="0" dirty="0">
                <a:solidFill>
                  <a:srgbClr val="536675"/>
                </a:solidFill>
                <a:latin typeface="Nimbus Sans"/>
                <a:ea typeface="Nimbus Sans"/>
                <a:cs typeface="Nimbus Sans"/>
              </a:rPr>
              <a:t>RUBIDOUX COMMUNITY SERVICES DISTRICT  |  </a:t>
            </a:r>
            <a:r>
              <a:rPr lang="en-US" sz="975" b="1" dirty="0">
                <a:solidFill>
                  <a:srgbClr val="536675"/>
                </a:solidFill>
                <a:latin typeface="Nimbus Sans"/>
                <a:ea typeface="Nimbus Sans"/>
                <a:cs typeface="Nimbus Sans"/>
              </a:rPr>
              <a:t>October 1, 2026</a:t>
            </a:r>
            <a:endParaRPr sz="975" b="1" i="0" dirty="0">
              <a:solidFill>
                <a:srgbClr val="536675"/>
              </a:solidFill>
              <a:latin typeface="Nimbus Sans"/>
              <a:ea typeface="Nimbus Sans"/>
              <a:cs typeface="Nimbus Sans"/>
            </a:endParaRPr>
          </a:p>
        </p:txBody>
      </p:sp>
      <p:sp>
        <p:nvSpPr>
          <p:cNvPr id="8" name="Rectangle 7">
            <a:extLst>
              <a:ext uri="{FF2B5EF4-FFF2-40B4-BE49-F238E27FC236}">
                <a16:creationId xmlns:a16="http://schemas.microsoft.com/office/drawing/2014/main" id="{48FD3673-C00C-F9EE-2C5A-82729EDBB6D8}"/>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536675"/>
                </a:solidFill>
                <a:latin typeface="Nimbus Sans"/>
                <a:ea typeface="Nimbus Sans"/>
                <a:cs typeface="Nimbus Sans"/>
              </a:defRPr>
            </a:pPr>
            <a:r>
              <a:rPr lang="en-US" sz="1050" b="1" i="0" dirty="0">
                <a:solidFill>
                  <a:srgbClr val="536675"/>
                </a:solidFill>
                <a:latin typeface="Nimbus Sans"/>
                <a:ea typeface="Nimbus Sans"/>
                <a:cs typeface="Nimbus Sans"/>
              </a:rPr>
              <a:t>1</a:t>
            </a:r>
            <a:endParaRPr sz="1050" b="1" i="0" dirty="0">
              <a:solidFill>
                <a:srgbClr val="536675"/>
              </a:solidFill>
              <a:latin typeface="Nimbus Sans"/>
              <a:ea typeface="Nimbus Sans"/>
              <a:cs typeface="Nimbus Sans"/>
            </a:endParaRPr>
          </a:p>
        </p:txBody>
      </p:sp>
      <p:sp>
        <p:nvSpPr>
          <p:cNvPr id="9" name="Rectangle: Rounded Corners 8">
            <a:extLst>
              <a:ext uri="{FF2B5EF4-FFF2-40B4-BE49-F238E27FC236}">
                <a16:creationId xmlns:a16="http://schemas.microsoft.com/office/drawing/2014/main" id="{85D09B7B-2DCE-B817-44E3-404C84F73FA3}"/>
              </a:ext>
            </a:extLst>
          </p:cNvPr>
          <p:cNvSpPr>
            <a:spLocks noGrp="1"/>
          </p:cNvSpPr>
          <p:nvPr/>
        </p:nvSpPr>
        <p:spPr>
          <a:xfrm>
            <a:off x="47625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1" name="Rectangle 10">
            <a:extLst>
              <a:ext uri="{FF2B5EF4-FFF2-40B4-BE49-F238E27FC236}">
                <a16:creationId xmlns:a16="http://schemas.microsoft.com/office/drawing/2014/main" id="{B40681DB-94CC-7DBC-09B0-86A7D3EFFD9B}"/>
              </a:ext>
            </a:extLst>
          </p:cNvPr>
          <p:cNvSpPr>
            <a:spLocks noGrp="1"/>
          </p:cNvSpPr>
          <p:nvPr/>
        </p:nvSpPr>
        <p:spPr>
          <a:xfrm>
            <a:off x="685800"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$4M+</a:t>
            </a:r>
            <a:endParaRPr sz="1650" b="1" i="0" dirty="0">
              <a:solidFill>
                <a:srgbClr val="0B3157"/>
              </a:solidFill>
              <a:latin typeface="Nimbus Sans"/>
              <a:ea typeface="Nimbus Sans"/>
              <a:cs typeface="Nimbus Sans"/>
            </a:endParaRPr>
          </a:p>
        </p:txBody>
      </p:sp>
      <p:sp>
        <p:nvSpPr>
          <p:cNvPr id="12" name="Rectangle 11">
            <a:extLst>
              <a:ext uri="{FF2B5EF4-FFF2-40B4-BE49-F238E27FC236}">
                <a16:creationId xmlns:a16="http://schemas.microsoft.com/office/drawing/2014/main" id="{D1E530CA-95E9-F699-686C-823F5D4FAB5B}"/>
              </a:ext>
            </a:extLst>
          </p:cNvPr>
          <p:cNvSpPr>
            <a:spLocks noGrp="1"/>
          </p:cNvSpPr>
          <p:nvPr/>
        </p:nvSpPr>
        <p:spPr>
          <a:xfrm>
            <a:off x="685800" y="2043113"/>
            <a:ext cx="3048000" cy="1843087"/>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More than $4 million in grant funding secured over the past five years through partnerships primarily with Blais &amp; Associates, with limited use of Webb &amp; Associates.</a:t>
            </a:r>
          </a:p>
        </p:txBody>
      </p:sp>
      <p:sp>
        <p:nvSpPr>
          <p:cNvPr id="13" name="Rectangle 12">
            <a:extLst>
              <a:ext uri="{FF2B5EF4-FFF2-40B4-BE49-F238E27FC236}">
                <a16:creationId xmlns:a16="http://schemas.microsoft.com/office/drawing/2014/main" id="{92361A00-10AF-3A4E-1985-EE429ADC3887}"/>
              </a:ext>
            </a:extLst>
          </p:cNvPr>
          <p:cNvSpPr>
            <a:spLocks noGrp="1"/>
          </p:cNvSpPr>
          <p:nvPr/>
        </p:nvSpPr>
        <p:spPr>
          <a:xfrm>
            <a:off x="6477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14" name="Rectangle 13">
            <a:extLst>
              <a:ext uri="{FF2B5EF4-FFF2-40B4-BE49-F238E27FC236}">
                <a16:creationId xmlns:a16="http://schemas.microsoft.com/office/drawing/2014/main" id="{EF156F6D-2E50-AE58-B5E3-170A4A1CD0AD}"/>
              </a:ext>
            </a:extLst>
          </p:cNvPr>
          <p:cNvSpPr>
            <a:spLocks noGrp="1"/>
          </p:cNvSpPr>
          <p:nvPr/>
        </p:nvSpPr>
        <p:spPr>
          <a:xfrm>
            <a:off x="6477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15" name="Rectangle: Rounded Corners 14">
            <a:extLst>
              <a:ext uri="{FF2B5EF4-FFF2-40B4-BE49-F238E27FC236}">
                <a16:creationId xmlns:a16="http://schemas.microsoft.com/office/drawing/2014/main" id="{369A2461-27D1-31D9-1082-31C28A61D40E}"/>
              </a:ext>
            </a:extLst>
          </p:cNvPr>
          <p:cNvSpPr>
            <a:spLocks noGrp="1"/>
          </p:cNvSpPr>
          <p:nvPr/>
        </p:nvSpPr>
        <p:spPr>
          <a:xfrm>
            <a:off x="426720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7" name="Rectangle 16">
            <a:extLst>
              <a:ext uri="{FF2B5EF4-FFF2-40B4-BE49-F238E27FC236}">
                <a16:creationId xmlns:a16="http://schemas.microsoft.com/office/drawing/2014/main" id="{5072ABAC-E68C-8E90-7F8B-BBB7DC45FD2B}"/>
              </a:ext>
            </a:extLst>
          </p:cNvPr>
          <p:cNvSpPr>
            <a:spLocks noGrp="1"/>
          </p:cNvSpPr>
          <p:nvPr/>
        </p:nvSpPr>
        <p:spPr>
          <a:xfrm>
            <a:off x="4419600" y="1483234"/>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Grant Writing Works</a:t>
            </a:r>
            <a:endParaRPr sz="1650" b="1" i="0" dirty="0">
              <a:solidFill>
                <a:srgbClr val="0B3157"/>
              </a:solidFill>
              <a:latin typeface="Nimbus Sans"/>
              <a:ea typeface="Nimbus Sans"/>
              <a:cs typeface="Nimbus Sans"/>
            </a:endParaRPr>
          </a:p>
        </p:txBody>
      </p:sp>
      <p:sp>
        <p:nvSpPr>
          <p:cNvPr id="18" name="Rectangle 17">
            <a:extLst>
              <a:ext uri="{FF2B5EF4-FFF2-40B4-BE49-F238E27FC236}">
                <a16:creationId xmlns:a16="http://schemas.microsoft.com/office/drawing/2014/main" id="{11BFFCF9-6882-FC5D-71CA-918103F19F9F}"/>
              </a:ext>
            </a:extLst>
          </p:cNvPr>
          <p:cNvSpPr>
            <a:spLocks noGrp="1"/>
          </p:cNvSpPr>
          <p:nvPr/>
        </p:nvSpPr>
        <p:spPr>
          <a:xfrm>
            <a:off x="4419600" y="1999202"/>
            <a:ext cx="3048000" cy="1436178"/>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The District has developed effective partnerships to identify programs, develop applications, and pursue competitive funding.</a:t>
            </a:r>
          </a:p>
        </p:txBody>
      </p:sp>
      <p:sp>
        <p:nvSpPr>
          <p:cNvPr id="19" name="Rectangle 18">
            <a:extLst>
              <a:ext uri="{FF2B5EF4-FFF2-40B4-BE49-F238E27FC236}">
                <a16:creationId xmlns:a16="http://schemas.microsoft.com/office/drawing/2014/main" id="{A990D83F-C5AF-B4F4-6EF3-BC5632CC237C}"/>
              </a:ext>
            </a:extLst>
          </p:cNvPr>
          <p:cNvSpPr>
            <a:spLocks noGrp="1"/>
          </p:cNvSpPr>
          <p:nvPr/>
        </p:nvSpPr>
        <p:spPr>
          <a:xfrm>
            <a:off x="443865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0" name="Rectangle 19">
            <a:extLst>
              <a:ext uri="{FF2B5EF4-FFF2-40B4-BE49-F238E27FC236}">
                <a16:creationId xmlns:a16="http://schemas.microsoft.com/office/drawing/2014/main" id="{1BB8F7D7-8F5C-A566-8111-BD4CA03FBA9F}"/>
              </a:ext>
            </a:extLst>
          </p:cNvPr>
          <p:cNvSpPr>
            <a:spLocks noGrp="1"/>
          </p:cNvSpPr>
          <p:nvPr/>
        </p:nvSpPr>
        <p:spPr>
          <a:xfrm>
            <a:off x="443865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1" name="Rectangle: Rounded Corners 20">
            <a:extLst>
              <a:ext uri="{FF2B5EF4-FFF2-40B4-BE49-F238E27FC236}">
                <a16:creationId xmlns:a16="http://schemas.microsoft.com/office/drawing/2014/main" id="{DCB1F7CD-518C-BBAF-15CE-459A7BF3C023}"/>
              </a:ext>
            </a:extLst>
          </p:cNvPr>
          <p:cNvSpPr>
            <a:spLocks noGrp="1"/>
          </p:cNvSpPr>
          <p:nvPr/>
        </p:nvSpPr>
        <p:spPr>
          <a:xfrm>
            <a:off x="805815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23" name="Rectangle 22">
            <a:extLst>
              <a:ext uri="{FF2B5EF4-FFF2-40B4-BE49-F238E27FC236}">
                <a16:creationId xmlns:a16="http://schemas.microsoft.com/office/drawing/2014/main" id="{D04090DC-D968-1642-ADBC-3AE78287E52F}"/>
              </a:ext>
            </a:extLst>
          </p:cNvPr>
          <p:cNvSpPr>
            <a:spLocks noGrp="1"/>
          </p:cNvSpPr>
          <p:nvPr/>
        </p:nvSpPr>
        <p:spPr>
          <a:xfrm>
            <a:off x="8239125"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Next Step</a:t>
            </a:r>
            <a:endParaRPr sz="1650" b="1" i="0" dirty="0">
              <a:solidFill>
                <a:srgbClr val="0B3157"/>
              </a:solidFill>
              <a:latin typeface="Nimbus Sans"/>
              <a:ea typeface="Nimbus Sans"/>
              <a:cs typeface="Nimbus Sans"/>
            </a:endParaRPr>
          </a:p>
        </p:txBody>
      </p:sp>
      <p:sp>
        <p:nvSpPr>
          <p:cNvPr id="24" name="Rectangle 23">
            <a:extLst>
              <a:ext uri="{FF2B5EF4-FFF2-40B4-BE49-F238E27FC236}">
                <a16:creationId xmlns:a16="http://schemas.microsoft.com/office/drawing/2014/main" id="{48AC592C-755C-11E3-22ED-DD70766EA80D}"/>
              </a:ext>
            </a:extLst>
          </p:cNvPr>
          <p:cNvSpPr>
            <a:spLocks noGrp="1"/>
          </p:cNvSpPr>
          <p:nvPr/>
        </p:nvSpPr>
        <p:spPr>
          <a:xfrm>
            <a:off x="8267700" y="2275237"/>
            <a:ext cx="3048000" cy="1102804"/>
          </a:xfrm>
          <a:prstGeom prst="rect">
            <a:avLst/>
          </a:prstGeom>
          <a:noFill/>
          <a:ln w="0">
            <a:noFill/>
          </a:ln>
        </p:spPr>
        <p:txBody>
          <a:bodyPr wrap="square" lIns="0" tIns="0" rIns="0" bIns="0" anchor="ctr">
            <a:noAutofit/>
          </a:bodyPr>
          <a:lstStyle/>
          <a:p>
            <a:pPr>
              <a:defRPr sz="1400">
                <a:solidFill>
                  <a:srgbClr val="262626"/>
                </a:solidFill>
                <a:latin typeface="Aptos"/>
              </a:defRPr>
            </a:pPr>
            <a:r>
              <a:rPr lang="en-US" sz="1600" dirty="0"/>
              <a:t>Grant writing can be strengthened by adding an ongoing government affairs function focused on relationships, timing, advocacy, and positioning.</a:t>
            </a:r>
          </a:p>
        </p:txBody>
      </p:sp>
      <p:sp>
        <p:nvSpPr>
          <p:cNvPr id="25" name="Rectangle 24">
            <a:extLst>
              <a:ext uri="{FF2B5EF4-FFF2-40B4-BE49-F238E27FC236}">
                <a16:creationId xmlns:a16="http://schemas.microsoft.com/office/drawing/2014/main" id="{218287EA-D190-8B31-E8EF-58BF59336D00}"/>
              </a:ext>
            </a:extLst>
          </p:cNvPr>
          <p:cNvSpPr>
            <a:spLocks noGrp="1"/>
          </p:cNvSpPr>
          <p:nvPr/>
        </p:nvSpPr>
        <p:spPr>
          <a:xfrm>
            <a:off x="82296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6" name="Rectangle 25">
            <a:extLst>
              <a:ext uri="{FF2B5EF4-FFF2-40B4-BE49-F238E27FC236}">
                <a16:creationId xmlns:a16="http://schemas.microsoft.com/office/drawing/2014/main" id="{DF6D78DB-BB3E-83F2-5474-C97C1E701FB6}"/>
              </a:ext>
            </a:extLst>
          </p:cNvPr>
          <p:cNvSpPr>
            <a:spLocks noGrp="1"/>
          </p:cNvSpPr>
          <p:nvPr/>
        </p:nvSpPr>
        <p:spPr>
          <a:xfrm>
            <a:off x="82296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7" name="Rectangle: Rounded Corners 26">
            <a:extLst>
              <a:ext uri="{FF2B5EF4-FFF2-40B4-BE49-F238E27FC236}">
                <a16:creationId xmlns:a16="http://schemas.microsoft.com/office/drawing/2014/main" id="{1CEF6CD5-DF86-8ECB-E840-442B02147382}"/>
              </a:ext>
            </a:extLst>
          </p:cNvPr>
          <p:cNvSpPr>
            <a:spLocks noGrp="1"/>
          </p:cNvSpPr>
          <p:nvPr/>
        </p:nvSpPr>
        <p:spPr>
          <a:xfrm>
            <a:off x="495300" y="5334000"/>
            <a:ext cx="11029950" cy="933450"/>
          </a:xfrm>
          <a:prstGeom prst="roundRect">
            <a:avLst>
              <a:gd name="adj" fmla="val 14286"/>
            </a:avLst>
          </a:prstGeom>
          <a:solidFill>
            <a:srgbClr val="0B3157"/>
          </a:solidFill>
          <a:ln w="0">
            <a:noFill/>
          </a:ln>
        </p:spPr>
        <p:txBody>
          <a:bodyPr/>
          <a:lstStyle/>
          <a:p>
            <a:endParaRPr lang="en-US"/>
          </a:p>
        </p:txBody>
      </p:sp>
      <p:sp>
        <p:nvSpPr>
          <p:cNvPr id="28" name="Rectangle 27">
            <a:extLst>
              <a:ext uri="{FF2B5EF4-FFF2-40B4-BE49-F238E27FC236}">
                <a16:creationId xmlns:a16="http://schemas.microsoft.com/office/drawing/2014/main" id="{0D4C65A3-EEF1-5B80-1ED8-893614277CAE}"/>
              </a:ext>
            </a:extLst>
          </p:cNvPr>
          <p:cNvSpPr>
            <a:spLocks noGrp="1"/>
          </p:cNvSpPr>
          <p:nvPr/>
        </p:nvSpPr>
        <p:spPr>
          <a:xfrm>
            <a:off x="742950" y="5505450"/>
            <a:ext cx="8647938" cy="285750"/>
          </a:xfrm>
          <a:prstGeom prst="rect">
            <a:avLst/>
          </a:prstGeom>
          <a:noFill/>
          <a:ln w="0">
            <a:noFill/>
          </a:ln>
        </p:spPr>
        <p:txBody>
          <a:bodyPr wrap="square" lIns="0" tIns="0" rIns="0" bIns="0" anchor="t">
            <a:normAutofit/>
          </a:bodyPr>
          <a:lstStyle/>
          <a:p>
            <a:pPr algn="l">
              <a:defRPr sz="1800" b="1" i="0">
                <a:solidFill>
                  <a:srgbClr val="FFFFFF"/>
                </a:solidFill>
                <a:latin typeface="Nimbus Sans"/>
                <a:ea typeface="Nimbus Sans"/>
                <a:cs typeface="Nimbus Sans"/>
              </a:defRPr>
            </a:pPr>
            <a:r>
              <a:rPr lang="en-US" b="1" dirty="0">
                <a:solidFill>
                  <a:srgbClr val="FFFFFF"/>
                </a:solidFill>
                <a:latin typeface="Nimbus Sans"/>
                <a:ea typeface="Nimbus Sans"/>
                <a:cs typeface="Nimbus Sans"/>
              </a:rPr>
              <a:t>The proposal is not to replace grant writers --- it is to complement them.</a:t>
            </a:r>
            <a:endParaRPr sz="1800" b="1" i="0" dirty="0">
              <a:solidFill>
                <a:srgbClr val="FFFFFF"/>
              </a:solidFill>
              <a:latin typeface="Nimbus Sans"/>
              <a:ea typeface="Nimbus Sans"/>
              <a:cs typeface="Nimbus Sans"/>
            </a:endParaRPr>
          </a:p>
        </p:txBody>
      </p:sp>
      <p:sp>
        <p:nvSpPr>
          <p:cNvPr id="29" name="Rectangle 28">
            <a:extLst>
              <a:ext uri="{FF2B5EF4-FFF2-40B4-BE49-F238E27FC236}">
                <a16:creationId xmlns:a16="http://schemas.microsoft.com/office/drawing/2014/main" id="{12A5C8CA-18EE-4B1F-B096-2CD07B8C9180}"/>
              </a:ext>
            </a:extLst>
          </p:cNvPr>
          <p:cNvSpPr>
            <a:spLocks noGrp="1"/>
          </p:cNvSpPr>
          <p:nvPr/>
        </p:nvSpPr>
        <p:spPr>
          <a:xfrm>
            <a:off x="742950" y="5867400"/>
            <a:ext cx="10401300" cy="238125"/>
          </a:xfrm>
          <a:prstGeom prst="rect">
            <a:avLst/>
          </a:prstGeom>
          <a:noFill/>
          <a:ln w="0">
            <a:noFill/>
          </a:ln>
        </p:spPr>
        <p:txBody>
          <a:bodyPr wrap="square" lIns="0" tIns="0" rIns="0" bIns="0" anchor="ctr">
            <a:normAutofit/>
          </a:bodyPr>
          <a:lstStyle/>
          <a:p>
            <a:pPr algn="l">
              <a:defRPr sz="1275" b="0" i="0">
                <a:solidFill>
                  <a:srgbClr val="FFFFFF">
                    <a:alpha val="90196"/>
                  </a:srgbClr>
                </a:solidFill>
                <a:latin typeface="Nimbus Sans"/>
                <a:ea typeface="Nimbus Sans"/>
                <a:cs typeface="Nimbus Sans"/>
              </a:defRPr>
            </a:pPr>
            <a:endParaRPr sz="1275" b="0" i="0" dirty="0">
              <a:solidFill>
                <a:srgbClr val="FFFFFF">
                  <a:alpha val="90196"/>
                </a:srgbClr>
              </a:solidFill>
              <a:latin typeface="Nimbus Sans"/>
              <a:ea typeface="Nimbus Sans"/>
              <a:cs typeface="Nimbus Sans"/>
            </a:endParaRPr>
          </a:p>
        </p:txBody>
      </p:sp>
    </p:spTree>
    <p:extLst>
      <p:ext uri="{BB962C8B-B14F-4D97-AF65-F5344CB8AC3E}">
        <p14:creationId xmlns:p14="http://schemas.microsoft.com/office/powerpoint/2010/main" val="2954996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69C0F-0500-0F9F-7F6D-E05F3E8D2185}"/>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C7B7BBAA-464C-FF5F-334C-D15821839C6B}"/>
              </a:ext>
            </a:extLst>
          </p:cNvPr>
          <p:cNvSpPr>
            <a:spLocks noGrp="1"/>
          </p:cNvSpPr>
          <p:nvPr/>
        </p:nvSpPr>
        <p:spPr>
          <a:xfrm>
            <a:off x="0" y="0"/>
            <a:ext cx="12192000" cy="171450"/>
          </a:xfrm>
          <a:prstGeom prst="rect">
            <a:avLst/>
          </a:prstGeom>
          <a:solidFill>
            <a:srgbClr val="0B3157"/>
          </a:solidFill>
          <a:ln w="0">
            <a:noFill/>
          </a:ln>
        </p:spPr>
        <p:txBody>
          <a:bodyPr/>
          <a:lstStyle/>
          <a:p>
            <a:endParaRPr lang="en-US"/>
          </a:p>
        </p:txBody>
      </p:sp>
      <p:sp>
        <p:nvSpPr>
          <p:cNvPr id="2" name="Rectangle 1">
            <a:extLst>
              <a:ext uri="{FF2B5EF4-FFF2-40B4-BE49-F238E27FC236}">
                <a16:creationId xmlns:a16="http://schemas.microsoft.com/office/drawing/2014/main" id="{BAFBE40A-A028-DE55-4447-007CF88FE367}"/>
              </a:ext>
            </a:extLst>
          </p:cNvPr>
          <p:cNvSpPr>
            <a:spLocks noGrp="1"/>
          </p:cNvSpPr>
          <p:nvPr/>
        </p:nvSpPr>
        <p:spPr>
          <a:xfrm>
            <a:off x="0" y="171450"/>
            <a:ext cx="12192000" cy="38100"/>
          </a:xfrm>
          <a:prstGeom prst="rect">
            <a:avLst/>
          </a:prstGeom>
          <a:solidFill>
            <a:srgbClr val="E2B526"/>
          </a:solidFill>
          <a:ln w="0">
            <a:noFill/>
          </a:ln>
        </p:spPr>
        <p:txBody>
          <a:bodyPr/>
          <a:lstStyle/>
          <a:p>
            <a:endParaRPr lang="en-US"/>
          </a:p>
        </p:txBody>
      </p:sp>
      <p:pic>
        <p:nvPicPr>
          <p:cNvPr id="32" name="Picture 31">
            <a:extLst>
              <a:ext uri="{FF2B5EF4-FFF2-40B4-BE49-F238E27FC236}">
                <a16:creationId xmlns:a16="http://schemas.microsoft.com/office/drawing/2014/main" id="{9BB8AEBE-116F-70DF-5E8E-BB00E34725C0}"/>
              </a:ext>
            </a:extLst>
          </p:cNvPr>
          <p:cNvPicPr>
            <a:picLocks noChangeAspect="1"/>
          </p:cNvPicPr>
          <p:nvPr/>
        </p:nvPicPr>
        <p:blipFill>
          <a:blip r:embed="rId3"/>
          <a:stretch/>
        </p:blipFill>
        <p:spPr>
          <a:xfrm>
            <a:off x="419100" y="323850"/>
            <a:ext cx="533400" cy="533400"/>
          </a:xfrm>
          <a:prstGeom prst="rect">
            <a:avLst/>
          </a:prstGeom>
        </p:spPr>
      </p:pic>
      <p:sp>
        <p:nvSpPr>
          <p:cNvPr id="4" name="Rectangle 3">
            <a:extLst>
              <a:ext uri="{FF2B5EF4-FFF2-40B4-BE49-F238E27FC236}">
                <a16:creationId xmlns:a16="http://schemas.microsoft.com/office/drawing/2014/main" id="{3DACFF29-671B-9B1D-71E7-EAECF46E20E2}"/>
              </a:ext>
            </a:extLst>
          </p:cNvPr>
          <p:cNvSpPr>
            <a:spLocks noGrp="1"/>
          </p:cNvSpPr>
          <p:nvPr/>
        </p:nvSpPr>
        <p:spPr>
          <a:xfrm>
            <a:off x="1143000" y="400050"/>
            <a:ext cx="10382250" cy="438150"/>
          </a:xfrm>
          <a:prstGeom prst="rect">
            <a:avLst/>
          </a:prstGeom>
          <a:noFill/>
          <a:ln w="0">
            <a:noFill/>
          </a:ln>
        </p:spPr>
        <p:txBody>
          <a:bodyPr wrap="square" lIns="0" tIns="0" rIns="0" bIns="0" anchor="ctr">
            <a:normAutofit/>
          </a:bodyPr>
          <a:lstStyle/>
          <a:p>
            <a:pPr algn="l">
              <a:defRPr sz="2850" b="1" i="0">
                <a:solidFill>
                  <a:srgbClr val="0B3157"/>
                </a:solidFill>
                <a:latin typeface="Nimbus Sans"/>
                <a:ea typeface="Nimbus Sans"/>
                <a:cs typeface="Nimbus Sans"/>
              </a:defRPr>
            </a:pPr>
            <a:r>
              <a:rPr lang="en-US" sz="2850" b="1" i="0" dirty="0">
                <a:solidFill>
                  <a:srgbClr val="0B3157"/>
                </a:solidFill>
                <a:latin typeface="Nimbus Sans"/>
                <a:ea typeface="Nimbus Sans"/>
                <a:cs typeface="Nimbus Sans"/>
              </a:rPr>
              <a:t>Why Add Government Affairs</a:t>
            </a:r>
            <a:endParaRPr sz="2850" b="1" i="0" dirty="0">
              <a:solidFill>
                <a:srgbClr val="0B3157"/>
              </a:solidFill>
              <a:latin typeface="Nimbus Sans"/>
              <a:ea typeface="Nimbus Sans"/>
              <a:cs typeface="Nimbus Sans"/>
            </a:endParaRPr>
          </a:p>
        </p:txBody>
      </p:sp>
      <p:sp>
        <p:nvSpPr>
          <p:cNvPr id="5" name="Rectangle 4">
            <a:extLst>
              <a:ext uri="{FF2B5EF4-FFF2-40B4-BE49-F238E27FC236}">
                <a16:creationId xmlns:a16="http://schemas.microsoft.com/office/drawing/2014/main" id="{9703DAB0-BEBF-52FE-920A-ED38FF69CDB4}"/>
              </a:ext>
            </a:extLst>
          </p:cNvPr>
          <p:cNvSpPr>
            <a:spLocks noGrp="1"/>
          </p:cNvSpPr>
          <p:nvPr/>
        </p:nvSpPr>
        <p:spPr>
          <a:xfrm>
            <a:off x="1143000" y="866775"/>
            <a:ext cx="10382250" cy="285750"/>
          </a:xfrm>
          <a:prstGeom prst="rect">
            <a:avLst/>
          </a:prstGeom>
          <a:noFill/>
          <a:ln w="0">
            <a:noFill/>
          </a:ln>
        </p:spPr>
        <p:txBody>
          <a:bodyPr wrap="square" lIns="0" tIns="0" rIns="0" bIns="0" anchor="ctr">
            <a:normAutofit/>
          </a:bodyPr>
          <a:lstStyle/>
          <a:p>
            <a:pPr algn="l">
              <a:defRPr sz="1350" b="0" i="0">
                <a:solidFill>
                  <a:srgbClr val="4D5C68"/>
                </a:solidFill>
                <a:latin typeface="Nimbus Sans"/>
                <a:ea typeface="Nimbus Sans"/>
                <a:cs typeface="Nimbus Sans"/>
              </a:defRPr>
            </a:pPr>
            <a:r>
              <a:rPr lang="en-US" sz="1350" b="0" i="0" dirty="0">
                <a:solidFill>
                  <a:srgbClr val="4D5C68"/>
                </a:solidFill>
                <a:latin typeface="Nimbus Sans"/>
                <a:ea typeface="Nimbus Sans"/>
                <a:cs typeface="Nimbus Sans"/>
              </a:rPr>
              <a:t>Move from primarily responding to opportunities to positioning the District earlier in the process. </a:t>
            </a:r>
            <a:endParaRPr sz="1350" b="0" i="0" dirty="0">
              <a:solidFill>
                <a:srgbClr val="4D5C68"/>
              </a:solidFill>
              <a:latin typeface="Nimbus Sans"/>
              <a:ea typeface="Nimbus Sans"/>
              <a:cs typeface="Nimbus Sans"/>
            </a:endParaRPr>
          </a:p>
        </p:txBody>
      </p:sp>
      <p:sp>
        <p:nvSpPr>
          <p:cNvPr id="6" name="Rectangle 5">
            <a:extLst>
              <a:ext uri="{FF2B5EF4-FFF2-40B4-BE49-F238E27FC236}">
                <a16:creationId xmlns:a16="http://schemas.microsoft.com/office/drawing/2014/main" id="{9EA48384-5666-B1E4-BB5A-6596FFF1392F}"/>
              </a:ext>
            </a:extLst>
          </p:cNvPr>
          <p:cNvSpPr>
            <a:spLocks noGrp="1"/>
          </p:cNvSpPr>
          <p:nvPr/>
        </p:nvSpPr>
        <p:spPr>
          <a:xfrm>
            <a:off x="457200" y="6543675"/>
            <a:ext cx="11277600" cy="9525"/>
          </a:xfrm>
          <a:prstGeom prst="rect">
            <a:avLst/>
          </a:prstGeom>
          <a:solidFill>
            <a:srgbClr val="D7DEE3"/>
          </a:solidFill>
          <a:ln w="0">
            <a:noFill/>
          </a:ln>
        </p:spPr>
        <p:txBody>
          <a:bodyPr/>
          <a:lstStyle/>
          <a:p>
            <a:endParaRPr lang="en-US"/>
          </a:p>
        </p:txBody>
      </p:sp>
      <p:sp>
        <p:nvSpPr>
          <p:cNvPr id="7" name="Rectangle 6">
            <a:extLst>
              <a:ext uri="{FF2B5EF4-FFF2-40B4-BE49-F238E27FC236}">
                <a16:creationId xmlns:a16="http://schemas.microsoft.com/office/drawing/2014/main" id="{1EAFC9A9-E836-98C4-DE04-A8EA469CFDED}"/>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536675"/>
                </a:solidFill>
                <a:latin typeface="Nimbus Sans"/>
                <a:ea typeface="Nimbus Sans"/>
                <a:cs typeface="Nimbus Sans"/>
              </a:defRPr>
            </a:pPr>
            <a:r>
              <a:rPr sz="975" b="1" i="0" dirty="0">
                <a:solidFill>
                  <a:srgbClr val="536675"/>
                </a:solidFill>
                <a:latin typeface="Nimbus Sans"/>
                <a:ea typeface="Nimbus Sans"/>
                <a:cs typeface="Nimbus Sans"/>
              </a:rPr>
              <a:t>RUBIDOUX COMMUNITY SERVICES DISTRICT  |  </a:t>
            </a:r>
            <a:r>
              <a:rPr lang="en-US" sz="975" b="1" dirty="0">
                <a:solidFill>
                  <a:srgbClr val="536675"/>
                </a:solidFill>
                <a:latin typeface="Nimbus Sans"/>
                <a:ea typeface="Nimbus Sans"/>
                <a:cs typeface="Nimbus Sans"/>
              </a:rPr>
              <a:t>October 1, 2026</a:t>
            </a:r>
            <a:endParaRPr sz="975" b="1" i="0" dirty="0">
              <a:solidFill>
                <a:srgbClr val="536675"/>
              </a:solidFill>
              <a:latin typeface="Nimbus Sans"/>
              <a:ea typeface="Nimbus Sans"/>
              <a:cs typeface="Nimbus Sans"/>
            </a:endParaRPr>
          </a:p>
        </p:txBody>
      </p:sp>
      <p:sp>
        <p:nvSpPr>
          <p:cNvPr id="8" name="Rectangle 7">
            <a:extLst>
              <a:ext uri="{FF2B5EF4-FFF2-40B4-BE49-F238E27FC236}">
                <a16:creationId xmlns:a16="http://schemas.microsoft.com/office/drawing/2014/main" id="{2144737E-8156-709B-A984-BEB9E6E5C3C1}"/>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536675"/>
                </a:solidFill>
                <a:latin typeface="Nimbus Sans"/>
                <a:ea typeface="Nimbus Sans"/>
                <a:cs typeface="Nimbus Sans"/>
              </a:defRPr>
            </a:pPr>
            <a:r>
              <a:rPr lang="en-US" sz="1050" b="1" i="0" dirty="0">
                <a:solidFill>
                  <a:srgbClr val="536675"/>
                </a:solidFill>
                <a:latin typeface="Nimbus Sans"/>
                <a:ea typeface="Nimbus Sans"/>
                <a:cs typeface="Nimbus Sans"/>
              </a:rPr>
              <a:t>2</a:t>
            </a:r>
            <a:endParaRPr sz="1050" b="1" i="0" dirty="0">
              <a:solidFill>
                <a:srgbClr val="536675"/>
              </a:solidFill>
              <a:latin typeface="Nimbus Sans"/>
              <a:ea typeface="Nimbus Sans"/>
              <a:cs typeface="Nimbus Sans"/>
            </a:endParaRPr>
          </a:p>
        </p:txBody>
      </p:sp>
      <p:sp>
        <p:nvSpPr>
          <p:cNvPr id="9" name="Rectangle: Rounded Corners 8">
            <a:extLst>
              <a:ext uri="{FF2B5EF4-FFF2-40B4-BE49-F238E27FC236}">
                <a16:creationId xmlns:a16="http://schemas.microsoft.com/office/drawing/2014/main" id="{8512283A-23F1-EB2A-788E-CDF97D85C7EE}"/>
              </a:ext>
            </a:extLst>
          </p:cNvPr>
          <p:cNvSpPr>
            <a:spLocks noGrp="1"/>
          </p:cNvSpPr>
          <p:nvPr/>
        </p:nvSpPr>
        <p:spPr>
          <a:xfrm>
            <a:off x="476250" y="136207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1" name="Rectangle 10">
            <a:extLst>
              <a:ext uri="{FF2B5EF4-FFF2-40B4-BE49-F238E27FC236}">
                <a16:creationId xmlns:a16="http://schemas.microsoft.com/office/drawing/2014/main" id="{9350568A-3D4C-CEBC-C9FE-E246DC81672F}"/>
              </a:ext>
            </a:extLst>
          </p:cNvPr>
          <p:cNvSpPr>
            <a:spLocks noGrp="1"/>
          </p:cNvSpPr>
          <p:nvPr/>
        </p:nvSpPr>
        <p:spPr>
          <a:xfrm>
            <a:off x="685800"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endParaRPr sz="1650" b="1" i="0" dirty="0">
              <a:solidFill>
                <a:srgbClr val="0B3157"/>
              </a:solidFill>
              <a:latin typeface="Nimbus Sans"/>
              <a:ea typeface="Nimbus Sans"/>
              <a:cs typeface="Nimbus Sans"/>
            </a:endParaRPr>
          </a:p>
        </p:txBody>
      </p:sp>
      <p:sp>
        <p:nvSpPr>
          <p:cNvPr id="12" name="Rectangle 11">
            <a:extLst>
              <a:ext uri="{FF2B5EF4-FFF2-40B4-BE49-F238E27FC236}">
                <a16:creationId xmlns:a16="http://schemas.microsoft.com/office/drawing/2014/main" id="{C9EF130B-4B0F-8F67-1AA8-BFDED0F079E1}"/>
              </a:ext>
            </a:extLst>
          </p:cNvPr>
          <p:cNvSpPr>
            <a:spLocks noGrp="1"/>
          </p:cNvSpPr>
          <p:nvPr/>
        </p:nvSpPr>
        <p:spPr>
          <a:xfrm>
            <a:off x="666750" y="1428750"/>
            <a:ext cx="3048000" cy="1409701"/>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Develop relationships with congressional offices, state legislative offices, and relevant federal and state agencies. </a:t>
            </a:r>
          </a:p>
        </p:txBody>
      </p:sp>
      <p:sp>
        <p:nvSpPr>
          <p:cNvPr id="13" name="Rectangle 12">
            <a:extLst>
              <a:ext uri="{FF2B5EF4-FFF2-40B4-BE49-F238E27FC236}">
                <a16:creationId xmlns:a16="http://schemas.microsoft.com/office/drawing/2014/main" id="{EF5DD66B-F94A-7C56-93E9-290EF73513C5}"/>
              </a:ext>
            </a:extLst>
          </p:cNvPr>
          <p:cNvSpPr>
            <a:spLocks noGrp="1"/>
          </p:cNvSpPr>
          <p:nvPr/>
        </p:nvSpPr>
        <p:spPr>
          <a:xfrm>
            <a:off x="6477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14" name="Rectangle 13">
            <a:extLst>
              <a:ext uri="{FF2B5EF4-FFF2-40B4-BE49-F238E27FC236}">
                <a16:creationId xmlns:a16="http://schemas.microsoft.com/office/drawing/2014/main" id="{5B0B6F40-9B49-C367-A95D-16665B00E2D9}"/>
              </a:ext>
            </a:extLst>
          </p:cNvPr>
          <p:cNvSpPr>
            <a:spLocks noGrp="1"/>
          </p:cNvSpPr>
          <p:nvPr/>
        </p:nvSpPr>
        <p:spPr>
          <a:xfrm>
            <a:off x="6477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15" name="Rectangle: Rounded Corners 14">
            <a:extLst>
              <a:ext uri="{FF2B5EF4-FFF2-40B4-BE49-F238E27FC236}">
                <a16:creationId xmlns:a16="http://schemas.microsoft.com/office/drawing/2014/main" id="{A4418666-42A4-8DE1-8AD0-0C6993D87514}"/>
              </a:ext>
            </a:extLst>
          </p:cNvPr>
          <p:cNvSpPr>
            <a:spLocks noGrp="1"/>
          </p:cNvSpPr>
          <p:nvPr/>
        </p:nvSpPr>
        <p:spPr>
          <a:xfrm>
            <a:off x="4267200" y="136207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7" name="Rectangle 16">
            <a:extLst>
              <a:ext uri="{FF2B5EF4-FFF2-40B4-BE49-F238E27FC236}">
                <a16:creationId xmlns:a16="http://schemas.microsoft.com/office/drawing/2014/main" id="{5607556A-1F3B-A20B-E96F-331E6F74EBBC}"/>
              </a:ext>
            </a:extLst>
          </p:cNvPr>
          <p:cNvSpPr>
            <a:spLocks noGrp="1"/>
          </p:cNvSpPr>
          <p:nvPr/>
        </p:nvSpPr>
        <p:spPr>
          <a:xfrm>
            <a:off x="4419600" y="1483234"/>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endParaRPr sz="1650" b="1" i="0" dirty="0">
              <a:solidFill>
                <a:srgbClr val="0B3157"/>
              </a:solidFill>
              <a:latin typeface="Nimbus Sans"/>
              <a:ea typeface="Nimbus Sans"/>
              <a:cs typeface="Nimbus Sans"/>
            </a:endParaRPr>
          </a:p>
        </p:txBody>
      </p:sp>
      <p:sp>
        <p:nvSpPr>
          <p:cNvPr id="18" name="Rectangle 17">
            <a:extLst>
              <a:ext uri="{FF2B5EF4-FFF2-40B4-BE49-F238E27FC236}">
                <a16:creationId xmlns:a16="http://schemas.microsoft.com/office/drawing/2014/main" id="{AC805F7E-3F53-43DD-B784-D79F88D376CB}"/>
              </a:ext>
            </a:extLst>
          </p:cNvPr>
          <p:cNvSpPr>
            <a:spLocks noGrp="1"/>
          </p:cNvSpPr>
          <p:nvPr/>
        </p:nvSpPr>
        <p:spPr>
          <a:xfrm>
            <a:off x="4438650" y="1492759"/>
            <a:ext cx="3048000" cy="1436178"/>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Monitor legislation, appropriations, budgets, regulations, and funding programs before opportunities are formally released. </a:t>
            </a:r>
          </a:p>
        </p:txBody>
      </p:sp>
      <p:sp>
        <p:nvSpPr>
          <p:cNvPr id="19" name="Rectangle 18">
            <a:extLst>
              <a:ext uri="{FF2B5EF4-FFF2-40B4-BE49-F238E27FC236}">
                <a16:creationId xmlns:a16="http://schemas.microsoft.com/office/drawing/2014/main" id="{75A7E0C7-8F76-3B40-CD96-76A7FD93E493}"/>
              </a:ext>
            </a:extLst>
          </p:cNvPr>
          <p:cNvSpPr>
            <a:spLocks noGrp="1"/>
          </p:cNvSpPr>
          <p:nvPr/>
        </p:nvSpPr>
        <p:spPr>
          <a:xfrm>
            <a:off x="443865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0" name="Rectangle 19">
            <a:extLst>
              <a:ext uri="{FF2B5EF4-FFF2-40B4-BE49-F238E27FC236}">
                <a16:creationId xmlns:a16="http://schemas.microsoft.com/office/drawing/2014/main" id="{F7A4FBDF-75A9-D8FA-E934-880268AFB869}"/>
              </a:ext>
            </a:extLst>
          </p:cNvPr>
          <p:cNvSpPr>
            <a:spLocks noGrp="1"/>
          </p:cNvSpPr>
          <p:nvPr/>
        </p:nvSpPr>
        <p:spPr>
          <a:xfrm>
            <a:off x="443865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1" name="Rectangle: Rounded Corners 20">
            <a:extLst>
              <a:ext uri="{FF2B5EF4-FFF2-40B4-BE49-F238E27FC236}">
                <a16:creationId xmlns:a16="http://schemas.microsoft.com/office/drawing/2014/main" id="{011DC29A-1196-15AB-34F7-AA783319EC72}"/>
              </a:ext>
            </a:extLst>
          </p:cNvPr>
          <p:cNvSpPr>
            <a:spLocks noGrp="1"/>
          </p:cNvSpPr>
          <p:nvPr/>
        </p:nvSpPr>
        <p:spPr>
          <a:xfrm>
            <a:off x="8058150" y="136207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23" name="Rectangle 22">
            <a:extLst>
              <a:ext uri="{FF2B5EF4-FFF2-40B4-BE49-F238E27FC236}">
                <a16:creationId xmlns:a16="http://schemas.microsoft.com/office/drawing/2014/main" id="{602D4EDD-49E7-1F35-BA6C-46DE2F407022}"/>
              </a:ext>
            </a:extLst>
          </p:cNvPr>
          <p:cNvSpPr>
            <a:spLocks noGrp="1"/>
          </p:cNvSpPr>
          <p:nvPr/>
        </p:nvSpPr>
        <p:spPr>
          <a:xfrm>
            <a:off x="8239125"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endParaRPr sz="1650" b="1" i="0" dirty="0">
              <a:solidFill>
                <a:srgbClr val="0B3157"/>
              </a:solidFill>
              <a:latin typeface="Nimbus Sans"/>
              <a:ea typeface="Nimbus Sans"/>
              <a:cs typeface="Nimbus Sans"/>
            </a:endParaRPr>
          </a:p>
        </p:txBody>
      </p:sp>
      <p:sp>
        <p:nvSpPr>
          <p:cNvPr id="24" name="Rectangle 23">
            <a:extLst>
              <a:ext uri="{FF2B5EF4-FFF2-40B4-BE49-F238E27FC236}">
                <a16:creationId xmlns:a16="http://schemas.microsoft.com/office/drawing/2014/main" id="{79E120D5-0AB3-9CE9-D6AE-682F8BD38DA6}"/>
              </a:ext>
            </a:extLst>
          </p:cNvPr>
          <p:cNvSpPr>
            <a:spLocks noGrp="1"/>
          </p:cNvSpPr>
          <p:nvPr/>
        </p:nvSpPr>
        <p:spPr>
          <a:xfrm>
            <a:off x="8239125" y="1492759"/>
            <a:ext cx="3048000" cy="1345692"/>
          </a:xfrm>
          <a:prstGeom prst="rect">
            <a:avLst/>
          </a:prstGeom>
          <a:noFill/>
          <a:ln w="0">
            <a:noFill/>
          </a:ln>
        </p:spPr>
        <p:txBody>
          <a:bodyPr wrap="square" lIns="0" tIns="0" rIns="0" bIns="0" anchor="ctr">
            <a:noAutofit/>
          </a:bodyPr>
          <a:lstStyle/>
          <a:p>
            <a:pPr>
              <a:defRPr sz="1400">
                <a:solidFill>
                  <a:srgbClr val="262626"/>
                </a:solidFill>
                <a:latin typeface="Aptos"/>
              </a:defRPr>
            </a:pPr>
            <a:r>
              <a:rPr lang="en-US" sz="1600" dirty="0"/>
              <a:t>Position District projects and priorities for potential funding and advocacy opportunities.</a:t>
            </a:r>
          </a:p>
          <a:p>
            <a:pPr>
              <a:defRPr sz="1400">
                <a:solidFill>
                  <a:srgbClr val="262626"/>
                </a:solidFill>
                <a:latin typeface="Aptos"/>
              </a:defRPr>
            </a:pPr>
            <a:endParaRPr lang="en-US" sz="1600" dirty="0"/>
          </a:p>
          <a:p>
            <a:pPr>
              <a:defRPr sz="1400">
                <a:solidFill>
                  <a:srgbClr val="262626"/>
                </a:solidFill>
                <a:latin typeface="Aptos"/>
              </a:defRPr>
            </a:pPr>
            <a:r>
              <a:rPr lang="en-US" sz="1600" dirty="0"/>
              <a:t>Ex. Reservoir Replacement Project </a:t>
            </a:r>
          </a:p>
        </p:txBody>
      </p:sp>
      <p:sp>
        <p:nvSpPr>
          <p:cNvPr id="25" name="Rectangle 24">
            <a:extLst>
              <a:ext uri="{FF2B5EF4-FFF2-40B4-BE49-F238E27FC236}">
                <a16:creationId xmlns:a16="http://schemas.microsoft.com/office/drawing/2014/main" id="{3E8F45A2-5E7B-798C-A4F0-949BB4EFEB42}"/>
              </a:ext>
            </a:extLst>
          </p:cNvPr>
          <p:cNvSpPr>
            <a:spLocks noGrp="1"/>
          </p:cNvSpPr>
          <p:nvPr/>
        </p:nvSpPr>
        <p:spPr>
          <a:xfrm>
            <a:off x="82296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6" name="Rectangle 25">
            <a:extLst>
              <a:ext uri="{FF2B5EF4-FFF2-40B4-BE49-F238E27FC236}">
                <a16:creationId xmlns:a16="http://schemas.microsoft.com/office/drawing/2014/main" id="{220A246E-E528-4B75-4E27-0832FFB81A63}"/>
              </a:ext>
            </a:extLst>
          </p:cNvPr>
          <p:cNvSpPr>
            <a:spLocks noGrp="1"/>
          </p:cNvSpPr>
          <p:nvPr/>
        </p:nvSpPr>
        <p:spPr>
          <a:xfrm>
            <a:off x="82296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7" name="Rectangle: Rounded Corners 26">
            <a:extLst>
              <a:ext uri="{FF2B5EF4-FFF2-40B4-BE49-F238E27FC236}">
                <a16:creationId xmlns:a16="http://schemas.microsoft.com/office/drawing/2014/main" id="{F3F70E2B-343B-2938-D775-43A208501271}"/>
              </a:ext>
            </a:extLst>
          </p:cNvPr>
          <p:cNvSpPr>
            <a:spLocks noGrp="1"/>
          </p:cNvSpPr>
          <p:nvPr/>
        </p:nvSpPr>
        <p:spPr>
          <a:xfrm>
            <a:off x="495300" y="5334000"/>
            <a:ext cx="11029950" cy="933450"/>
          </a:xfrm>
          <a:prstGeom prst="roundRect">
            <a:avLst>
              <a:gd name="adj" fmla="val 14286"/>
            </a:avLst>
          </a:prstGeom>
          <a:solidFill>
            <a:srgbClr val="0B3157"/>
          </a:solidFill>
          <a:ln w="0">
            <a:noFill/>
          </a:ln>
        </p:spPr>
        <p:txBody>
          <a:bodyPr/>
          <a:lstStyle/>
          <a:p>
            <a:endParaRPr lang="en-US"/>
          </a:p>
        </p:txBody>
      </p:sp>
      <p:sp>
        <p:nvSpPr>
          <p:cNvPr id="28" name="Rectangle 27">
            <a:extLst>
              <a:ext uri="{FF2B5EF4-FFF2-40B4-BE49-F238E27FC236}">
                <a16:creationId xmlns:a16="http://schemas.microsoft.com/office/drawing/2014/main" id="{17E2C7EF-8A99-5E73-D407-7E032843A465}"/>
              </a:ext>
            </a:extLst>
          </p:cNvPr>
          <p:cNvSpPr>
            <a:spLocks noGrp="1"/>
          </p:cNvSpPr>
          <p:nvPr/>
        </p:nvSpPr>
        <p:spPr>
          <a:xfrm>
            <a:off x="742950" y="5505450"/>
            <a:ext cx="8647938" cy="285750"/>
          </a:xfrm>
          <a:prstGeom prst="rect">
            <a:avLst/>
          </a:prstGeom>
          <a:noFill/>
          <a:ln w="0">
            <a:noFill/>
          </a:ln>
        </p:spPr>
        <p:txBody>
          <a:bodyPr wrap="square" lIns="0" tIns="0" rIns="0" bIns="0" anchor="t">
            <a:normAutofit/>
          </a:bodyPr>
          <a:lstStyle/>
          <a:p>
            <a:pPr algn="l">
              <a:defRPr sz="1800" b="1" i="0">
                <a:solidFill>
                  <a:srgbClr val="FFFFFF"/>
                </a:solidFill>
                <a:latin typeface="Nimbus Sans"/>
                <a:ea typeface="Nimbus Sans"/>
                <a:cs typeface="Nimbus Sans"/>
              </a:defRPr>
            </a:pPr>
            <a:endParaRPr sz="1800" b="1" i="0" dirty="0">
              <a:solidFill>
                <a:srgbClr val="FFFFFF"/>
              </a:solidFill>
              <a:latin typeface="Nimbus Sans"/>
              <a:ea typeface="Nimbus Sans"/>
              <a:cs typeface="Nimbus Sans"/>
            </a:endParaRPr>
          </a:p>
        </p:txBody>
      </p:sp>
      <p:sp>
        <p:nvSpPr>
          <p:cNvPr id="29" name="Rectangle 28">
            <a:extLst>
              <a:ext uri="{FF2B5EF4-FFF2-40B4-BE49-F238E27FC236}">
                <a16:creationId xmlns:a16="http://schemas.microsoft.com/office/drawing/2014/main" id="{00699D56-6A73-04E2-5966-046301841A57}"/>
              </a:ext>
            </a:extLst>
          </p:cNvPr>
          <p:cNvSpPr>
            <a:spLocks noGrp="1"/>
          </p:cNvSpPr>
          <p:nvPr/>
        </p:nvSpPr>
        <p:spPr>
          <a:xfrm>
            <a:off x="742950" y="5867400"/>
            <a:ext cx="10401300" cy="238125"/>
          </a:xfrm>
          <a:prstGeom prst="rect">
            <a:avLst/>
          </a:prstGeom>
          <a:noFill/>
          <a:ln w="0">
            <a:noFill/>
          </a:ln>
        </p:spPr>
        <p:txBody>
          <a:bodyPr wrap="square" lIns="0" tIns="0" rIns="0" bIns="0" anchor="ctr">
            <a:normAutofit/>
          </a:bodyPr>
          <a:lstStyle/>
          <a:p>
            <a:pPr algn="l">
              <a:defRPr sz="1275" b="0" i="0">
                <a:solidFill>
                  <a:srgbClr val="FFFFFF">
                    <a:alpha val="90196"/>
                  </a:srgbClr>
                </a:solidFill>
                <a:latin typeface="Nimbus Sans"/>
                <a:ea typeface="Nimbus Sans"/>
                <a:cs typeface="Nimbus Sans"/>
              </a:defRPr>
            </a:pPr>
            <a:endParaRPr sz="1275" b="0" i="0" dirty="0">
              <a:solidFill>
                <a:srgbClr val="FFFFFF">
                  <a:alpha val="90196"/>
                </a:srgbClr>
              </a:solidFill>
              <a:latin typeface="Nimbus Sans"/>
              <a:ea typeface="Nimbus Sans"/>
              <a:cs typeface="Nimbus Sans"/>
            </a:endParaRPr>
          </a:p>
        </p:txBody>
      </p:sp>
      <p:sp>
        <p:nvSpPr>
          <p:cNvPr id="10" name="Rectangle: Rounded Corners 9">
            <a:extLst>
              <a:ext uri="{FF2B5EF4-FFF2-40B4-BE49-F238E27FC236}">
                <a16:creationId xmlns:a16="http://schemas.microsoft.com/office/drawing/2014/main" id="{6B03BC3F-C023-6A81-9F72-CC76A0EF8744}"/>
              </a:ext>
            </a:extLst>
          </p:cNvPr>
          <p:cNvSpPr>
            <a:spLocks noGrp="1"/>
          </p:cNvSpPr>
          <p:nvPr/>
        </p:nvSpPr>
        <p:spPr>
          <a:xfrm>
            <a:off x="495301" y="332422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22" name="Rectangle 21">
            <a:extLst>
              <a:ext uri="{FF2B5EF4-FFF2-40B4-BE49-F238E27FC236}">
                <a16:creationId xmlns:a16="http://schemas.microsoft.com/office/drawing/2014/main" id="{1BB51E44-C209-60D5-D4D5-D11895E87D74}"/>
              </a:ext>
            </a:extLst>
          </p:cNvPr>
          <p:cNvSpPr>
            <a:spLocks noGrp="1"/>
          </p:cNvSpPr>
          <p:nvPr/>
        </p:nvSpPr>
        <p:spPr>
          <a:xfrm>
            <a:off x="704851" y="3224213"/>
            <a:ext cx="3048000" cy="1843087"/>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Coordinate advocacy with the District’s existing grant-writing resources. </a:t>
            </a:r>
          </a:p>
        </p:txBody>
      </p:sp>
      <p:sp>
        <p:nvSpPr>
          <p:cNvPr id="33" name="Rectangle: Rounded Corners 32">
            <a:extLst>
              <a:ext uri="{FF2B5EF4-FFF2-40B4-BE49-F238E27FC236}">
                <a16:creationId xmlns:a16="http://schemas.microsoft.com/office/drawing/2014/main" id="{626699FC-5792-2383-510E-38BF1E611C69}"/>
              </a:ext>
            </a:extLst>
          </p:cNvPr>
          <p:cNvSpPr>
            <a:spLocks noGrp="1"/>
          </p:cNvSpPr>
          <p:nvPr/>
        </p:nvSpPr>
        <p:spPr>
          <a:xfrm>
            <a:off x="4267200" y="3324224"/>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35" name="Rectangle 34">
            <a:extLst>
              <a:ext uri="{FF2B5EF4-FFF2-40B4-BE49-F238E27FC236}">
                <a16:creationId xmlns:a16="http://schemas.microsoft.com/office/drawing/2014/main" id="{C281B13E-43F8-2EEB-D8EC-0FE0B33D97DD}"/>
              </a:ext>
            </a:extLst>
          </p:cNvPr>
          <p:cNvSpPr>
            <a:spLocks noGrp="1"/>
          </p:cNvSpPr>
          <p:nvPr/>
        </p:nvSpPr>
        <p:spPr>
          <a:xfrm>
            <a:off x="4419600" y="3324223"/>
            <a:ext cx="3048000" cy="1843087"/>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Provide staff with an external resource that operates as an extension of the District without adding a new full-time position. </a:t>
            </a:r>
          </a:p>
        </p:txBody>
      </p:sp>
    </p:spTree>
    <p:extLst>
      <p:ext uri="{BB962C8B-B14F-4D97-AF65-F5344CB8AC3E}">
        <p14:creationId xmlns:p14="http://schemas.microsoft.com/office/powerpoint/2010/main" val="3904751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9A739-4EFE-5D14-FC52-4D63EC44009C}"/>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DE30AD49-CDCC-88E0-038D-4A90730075ED}"/>
              </a:ext>
            </a:extLst>
          </p:cNvPr>
          <p:cNvSpPr>
            <a:spLocks noGrp="1"/>
          </p:cNvSpPr>
          <p:nvPr/>
        </p:nvSpPr>
        <p:spPr>
          <a:xfrm>
            <a:off x="0" y="0"/>
            <a:ext cx="12192000" cy="171450"/>
          </a:xfrm>
          <a:prstGeom prst="rect">
            <a:avLst/>
          </a:prstGeom>
          <a:solidFill>
            <a:srgbClr val="0B3157"/>
          </a:solidFill>
          <a:ln w="0">
            <a:noFill/>
          </a:ln>
        </p:spPr>
        <p:txBody>
          <a:bodyPr/>
          <a:lstStyle/>
          <a:p>
            <a:endParaRPr lang="en-US"/>
          </a:p>
        </p:txBody>
      </p:sp>
      <p:sp>
        <p:nvSpPr>
          <p:cNvPr id="2" name="Rectangle 1">
            <a:extLst>
              <a:ext uri="{FF2B5EF4-FFF2-40B4-BE49-F238E27FC236}">
                <a16:creationId xmlns:a16="http://schemas.microsoft.com/office/drawing/2014/main" id="{31CC2599-0508-B406-74CE-DC761D0245F6}"/>
              </a:ext>
            </a:extLst>
          </p:cNvPr>
          <p:cNvSpPr>
            <a:spLocks noGrp="1"/>
          </p:cNvSpPr>
          <p:nvPr/>
        </p:nvSpPr>
        <p:spPr>
          <a:xfrm>
            <a:off x="0" y="171450"/>
            <a:ext cx="12192000" cy="38100"/>
          </a:xfrm>
          <a:prstGeom prst="rect">
            <a:avLst/>
          </a:prstGeom>
          <a:solidFill>
            <a:srgbClr val="E2B526"/>
          </a:solidFill>
          <a:ln w="0">
            <a:noFill/>
          </a:ln>
        </p:spPr>
        <p:txBody>
          <a:bodyPr/>
          <a:lstStyle/>
          <a:p>
            <a:endParaRPr lang="en-US"/>
          </a:p>
        </p:txBody>
      </p:sp>
      <p:pic>
        <p:nvPicPr>
          <p:cNvPr id="32" name="Picture 31">
            <a:extLst>
              <a:ext uri="{FF2B5EF4-FFF2-40B4-BE49-F238E27FC236}">
                <a16:creationId xmlns:a16="http://schemas.microsoft.com/office/drawing/2014/main" id="{144A91D8-3A57-DF9B-D66B-59359BF67D7A}"/>
              </a:ext>
            </a:extLst>
          </p:cNvPr>
          <p:cNvPicPr>
            <a:picLocks noChangeAspect="1"/>
          </p:cNvPicPr>
          <p:nvPr/>
        </p:nvPicPr>
        <p:blipFill>
          <a:blip r:embed="rId3"/>
          <a:stretch/>
        </p:blipFill>
        <p:spPr>
          <a:xfrm>
            <a:off x="419100" y="323850"/>
            <a:ext cx="533400" cy="533400"/>
          </a:xfrm>
          <a:prstGeom prst="rect">
            <a:avLst/>
          </a:prstGeom>
        </p:spPr>
      </p:pic>
      <p:sp>
        <p:nvSpPr>
          <p:cNvPr id="4" name="Rectangle 3">
            <a:extLst>
              <a:ext uri="{FF2B5EF4-FFF2-40B4-BE49-F238E27FC236}">
                <a16:creationId xmlns:a16="http://schemas.microsoft.com/office/drawing/2014/main" id="{2F824850-6722-65AF-9F40-30A6FB193D51}"/>
              </a:ext>
            </a:extLst>
          </p:cNvPr>
          <p:cNvSpPr>
            <a:spLocks noGrp="1"/>
          </p:cNvSpPr>
          <p:nvPr/>
        </p:nvSpPr>
        <p:spPr>
          <a:xfrm>
            <a:off x="1143000" y="400050"/>
            <a:ext cx="10382250" cy="438150"/>
          </a:xfrm>
          <a:prstGeom prst="rect">
            <a:avLst/>
          </a:prstGeom>
          <a:noFill/>
          <a:ln w="0">
            <a:noFill/>
          </a:ln>
        </p:spPr>
        <p:txBody>
          <a:bodyPr wrap="square" lIns="0" tIns="0" rIns="0" bIns="0" anchor="ctr">
            <a:normAutofit/>
          </a:bodyPr>
          <a:lstStyle/>
          <a:p>
            <a:pPr algn="l">
              <a:defRPr sz="2850" b="1" i="0">
                <a:solidFill>
                  <a:srgbClr val="0B3157"/>
                </a:solidFill>
                <a:latin typeface="Nimbus Sans"/>
                <a:ea typeface="Nimbus Sans"/>
                <a:cs typeface="Nimbus Sans"/>
              </a:defRPr>
            </a:pPr>
            <a:r>
              <a:rPr lang="en-US" sz="2850" b="1" i="0" dirty="0">
                <a:solidFill>
                  <a:srgbClr val="0B3157"/>
                </a:solidFill>
                <a:latin typeface="Nimbus Sans"/>
                <a:ea typeface="Nimbus Sans"/>
                <a:cs typeface="Nimbus Sans"/>
              </a:rPr>
              <a:t>A New Federal Funding Avenue</a:t>
            </a:r>
            <a:endParaRPr sz="2850" b="1" i="0" dirty="0">
              <a:solidFill>
                <a:srgbClr val="0B3157"/>
              </a:solidFill>
              <a:latin typeface="Nimbus Sans"/>
              <a:ea typeface="Nimbus Sans"/>
              <a:cs typeface="Nimbus Sans"/>
            </a:endParaRPr>
          </a:p>
        </p:txBody>
      </p:sp>
      <p:sp>
        <p:nvSpPr>
          <p:cNvPr id="5" name="Rectangle 4">
            <a:extLst>
              <a:ext uri="{FF2B5EF4-FFF2-40B4-BE49-F238E27FC236}">
                <a16:creationId xmlns:a16="http://schemas.microsoft.com/office/drawing/2014/main" id="{C6533EF1-56A6-4D68-3488-AAD5BDAF500C}"/>
              </a:ext>
            </a:extLst>
          </p:cNvPr>
          <p:cNvSpPr>
            <a:spLocks noGrp="1"/>
          </p:cNvSpPr>
          <p:nvPr/>
        </p:nvSpPr>
        <p:spPr>
          <a:xfrm>
            <a:off x="1143000" y="866775"/>
            <a:ext cx="10382250" cy="285750"/>
          </a:xfrm>
          <a:prstGeom prst="rect">
            <a:avLst/>
          </a:prstGeom>
          <a:noFill/>
          <a:ln w="0">
            <a:noFill/>
          </a:ln>
        </p:spPr>
        <p:txBody>
          <a:bodyPr wrap="square" lIns="0" tIns="0" rIns="0" bIns="0" anchor="ctr">
            <a:normAutofit/>
          </a:bodyPr>
          <a:lstStyle/>
          <a:p>
            <a:pPr algn="l">
              <a:defRPr sz="1350" b="0" i="0">
                <a:solidFill>
                  <a:srgbClr val="4D5C68"/>
                </a:solidFill>
                <a:latin typeface="Nimbus Sans"/>
                <a:ea typeface="Nimbus Sans"/>
                <a:cs typeface="Nimbus Sans"/>
              </a:defRPr>
            </a:pPr>
            <a:r>
              <a:rPr lang="en-US" sz="1350" dirty="0">
                <a:solidFill>
                  <a:srgbClr val="4D5C68"/>
                </a:solidFill>
                <a:latin typeface="Nimbus Sans"/>
                <a:ea typeface="Nimbus Sans"/>
                <a:cs typeface="Nimbus Sans"/>
              </a:rPr>
              <a:t>Congressionally Directed Spending (CDS) and Community Project Funding (CPF)</a:t>
            </a:r>
            <a:endParaRPr sz="1350" b="0" i="0" dirty="0">
              <a:solidFill>
                <a:srgbClr val="4D5C68"/>
              </a:solidFill>
              <a:latin typeface="Nimbus Sans"/>
              <a:ea typeface="Nimbus Sans"/>
              <a:cs typeface="Nimbus Sans"/>
            </a:endParaRPr>
          </a:p>
        </p:txBody>
      </p:sp>
      <p:sp>
        <p:nvSpPr>
          <p:cNvPr id="6" name="Rectangle 5">
            <a:extLst>
              <a:ext uri="{FF2B5EF4-FFF2-40B4-BE49-F238E27FC236}">
                <a16:creationId xmlns:a16="http://schemas.microsoft.com/office/drawing/2014/main" id="{0BEF9AFE-6B91-C806-6002-23C1F7AA7AB3}"/>
              </a:ext>
            </a:extLst>
          </p:cNvPr>
          <p:cNvSpPr>
            <a:spLocks noGrp="1"/>
          </p:cNvSpPr>
          <p:nvPr/>
        </p:nvSpPr>
        <p:spPr>
          <a:xfrm>
            <a:off x="457200" y="6543675"/>
            <a:ext cx="11277600" cy="9525"/>
          </a:xfrm>
          <a:prstGeom prst="rect">
            <a:avLst/>
          </a:prstGeom>
          <a:solidFill>
            <a:srgbClr val="D7DEE3"/>
          </a:solidFill>
          <a:ln w="0">
            <a:noFill/>
          </a:ln>
        </p:spPr>
        <p:txBody>
          <a:bodyPr/>
          <a:lstStyle/>
          <a:p>
            <a:endParaRPr lang="en-US"/>
          </a:p>
        </p:txBody>
      </p:sp>
      <p:sp>
        <p:nvSpPr>
          <p:cNvPr id="7" name="Rectangle 6">
            <a:extLst>
              <a:ext uri="{FF2B5EF4-FFF2-40B4-BE49-F238E27FC236}">
                <a16:creationId xmlns:a16="http://schemas.microsoft.com/office/drawing/2014/main" id="{2197F412-269A-65C3-94C6-C3345A31EE49}"/>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536675"/>
                </a:solidFill>
                <a:latin typeface="Nimbus Sans"/>
                <a:ea typeface="Nimbus Sans"/>
                <a:cs typeface="Nimbus Sans"/>
              </a:defRPr>
            </a:pPr>
            <a:r>
              <a:rPr sz="975" b="1" i="0" dirty="0">
                <a:solidFill>
                  <a:srgbClr val="536675"/>
                </a:solidFill>
                <a:latin typeface="Nimbus Sans"/>
                <a:ea typeface="Nimbus Sans"/>
                <a:cs typeface="Nimbus Sans"/>
              </a:rPr>
              <a:t>RUBIDOUX COMMUNITY SERVICES DISTRICT  |  </a:t>
            </a:r>
            <a:r>
              <a:rPr lang="en-US" sz="975" b="1" dirty="0">
                <a:solidFill>
                  <a:srgbClr val="536675"/>
                </a:solidFill>
                <a:latin typeface="Nimbus Sans"/>
                <a:ea typeface="Nimbus Sans"/>
                <a:cs typeface="Nimbus Sans"/>
              </a:rPr>
              <a:t>October 1, 2026</a:t>
            </a:r>
            <a:endParaRPr sz="975" b="1" i="0" dirty="0">
              <a:solidFill>
                <a:srgbClr val="536675"/>
              </a:solidFill>
              <a:latin typeface="Nimbus Sans"/>
              <a:ea typeface="Nimbus Sans"/>
              <a:cs typeface="Nimbus Sans"/>
            </a:endParaRPr>
          </a:p>
        </p:txBody>
      </p:sp>
      <p:sp>
        <p:nvSpPr>
          <p:cNvPr id="8" name="Rectangle 7">
            <a:extLst>
              <a:ext uri="{FF2B5EF4-FFF2-40B4-BE49-F238E27FC236}">
                <a16:creationId xmlns:a16="http://schemas.microsoft.com/office/drawing/2014/main" id="{5CFB2571-9BC0-0121-ECE9-B28C884DF08F}"/>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536675"/>
                </a:solidFill>
                <a:latin typeface="Nimbus Sans"/>
                <a:ea typeface="Nimbus Sans"/>
                <a:cs typeface="Nimbus Sans"/>
              </a:defRPr>
            </a:pPr>
            <a:r>
              <a:rPr sz="1050" b="1" i="0" dirty="0">
                <a:solidFill>
                  <a:srgbClr val="536675"/>
                </a:solidFill>
                <a:latin typeface="Nimbus Sans"/>
                <a:ea typeface="Nimbus Sans"/>
                <a:cs typeface="Nimbus Sans"/>
              </a:rPr>
              <a:t>3</a:t>
            </a:r>
          </a:p>
        </p:txBody>
      </p:sp>
      <p:sp>
        <p:nvSpPr>
          <p:cNvPr id="9" name="Rectangle: Rounded Corners 8">
            <a:extLst>
              <a:ext uri="{FF2B5EF4-FFF2-40B4-BE49-F238E27FC236}">
                <a16:creationId xmlns:a16="http://schemas.microsoft.com/office/drawing/2014/main" id="{89F33460-5454-57BE-9712-60D415C12C78}"/>
              </a:ext>
            </a:extLst>
          </p:cNvPr>
          <p:cNvSpPr>
            <a:spLocks noGrp="1"/>
          </p:cNvSpPr>
          <p:nvPr/>
        </p:nvSpPr>
        <p:spPr>
          <a:xfrm>
            <a:off x="476250" y="1362075"/>
            <a:ext cx="4763262"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1" name="Rectangle 10">
            <a:extLst>
              <a:ext uri="{FF2B5EF4-FFF2-40B4-BE49-F238E27FC236}">
                <a16:creationId xmlns:a16="http://schemas.microsoft.com/office/drawing/2014/main" id="{EF7C8EAF-E696-3654-3744-7E285A18F3D5}"/>
              </a:ext>
            </a:extLst>
          </p:cNvPr>
          <p:cNvSpPr>
            <a:spLocks noGrp="1"/>
          </p:cNvSpPr>
          <p:nvPr/>
        </p:nvSpPr>
        <p:spPr>
          <a:xfrm>
            <a:off x="685800"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What is different?</a:t>
            </a:r>
            <a:endParaRPr sz="1650" b="1" i="0" dirty="0">
              <a:solidFill>
                <a:srgbClr val="0B3157"/>
              </a:solidFill>
              <a:latin typeface="Nimbus Sans"/>
              <a:ea typeface="Nimbus Sans"/>
              <a:cs typeface="Nimbus Sans"/>
            </a:endParaRPr>
          </a:p>
        </p:txBody>
      </p:sp>
      <p:sp>
        <p:nvSpPr>
          <p:cNvPr id="12" name="Rectangle 11">
            <a:extLst>
              <a:ext uri="{FF2B5EF4-FFF2-40B4-BE49-F238E27FC236}">
                <a16:creationId xmlns:a16="http://schemas.microsoft.com/office/drawing/2014/main" id="{BAB57F66-9738-A05E-3ED5-4C7064934134}"/>
              </a:ext>
            </a:extLst>
          </p:cNvPr>
          <p:cNvSpPr>
            <a:spLocks noGrp="1"/>
          </p:cNvSpPr>
          <p:nvPr/>
        </p:nvSpPr>
        <p:spPr>
          <a:xfrm>
            <a:off x="685800" y="2043113"/>
            <a:ext cx="4389120" cy="1843087"/>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RCSD has not previously pursued CDS in the Senate or CPF in the House. These processes allow Members of Congress to request funding for eligible community projects through the annual appropriations process.</a:t>
            </a:r>
          </a:p>
        </p:txBody>
      </p:sp>
      <p:sp>
        <p:nvSpPr>
          <p:cNvPr id="13" name="Rectangle 12">
            <a:extLst>
              <a:ext uri="{FF2B5EF4-FFF2-40B4-BE49-F238E27FC236}">
                <a16:creationId xmlns:a16="http://schemas.microsoft.com/office/drawing/2014/main" id="{F567B020-82F7-D445-4885-0AA315294C5B}"/>
              </a:ext>
            </a:extLst>
          </p:cNvPr>
          <p:cNvSpPr>
            <a:spLocks noGrp="1"/>
          </p:cNvSpPr>
          <p:nvPr/>
        </p:nvSpPr>
        <p:spPr>
          <a:xfrm>
            <a:off x="6477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14" name="Rectangle 13">
            <a:extLst>
              <a:ext uri="{FF2B5EF4-FFF2-40B4-BE49-F238E27FC236}">
                <a16:creationId xmlns:a16="http://schemas.microsoft.com/office/drawing/2014/main" id="{DB4B3E8D-7F0B-551D-5AD1-0420506D67A9}"/>
              </a:ext>
            </a:extLst>
          </p:cNvPr>
          <p:cNvSpPr>
            <a:spLocks noGrp="1"/>
          </p:cNvSpPr>
          <p:nvPr/>
        </p:nvSpPr>
        <p:spPr>
          <a:xfrm>
            <a:off x="6477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15" name="Rectangle: Rounded Corners 14">
            <a:extLst>
              <a:ext uri="{FF2B5EF4-FFF2-40B4-BE49-F238E27FC236}">
                <a16:creationId xmlns:a16="http://schemas.microsoft.com/office/drawing/2014/main" id="{F1D7421E-CE98-A190-2D8F-D010E29E7E2D}"/>
              </a:ext>
            </a:extLst>
          </p:cNvPr>
          <p:cNvSpPr>
            <a:spLocks noGrp="1"/>
          </p:cNvSpPr>
          <p:nvPr/>
        </p:nvSpPr>
        <p:spPr>
          <a:xfrm>
            <a:off x="6620256" y="1362075"/>
            <a:ext cx="4523994"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7" name="Rectangle 16">
            <a:extLst>
              <a:ext uri="{FF2B5EF4-FFF2-40B4-BE49-F238E27FC236}">
                <a16:creationId xmlns:a16="http://schemas.microsoft.com/office/drawing/2014/main" id="{D5826C66-08BF-F6F8-A810-8DBC889E7545}"/>
              </a:ext>
            </a:extLst>
          </p:cNvPr>
          <p:cNvSpPr>
            <a:spLocks noGrp="1"/>
          </p:cNvSpPr>
          <p:nvPr/>
        </p:nvSpPr>
        <p:spPr>
          <a:xfrm>
            <a:off x="6858000" y="1446183"/>
            <a:ext cx="399288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What advocacy would do</a:t>
            </a:r>
            <a:endParaRPr sz="1650" b="1" i="0" dirty="0">
              <a:solidFill>
                <a:srgbClr val="0B3157"/>
              </a:solidFill>
              <a:latin typeface="Nimbus Sans"/>
              <a:ea typeface="Nimbus Sans"/>
              <a:cs typeface="Nimbus Sans"/>
            </a:endParaRPr>
          </a:p>
        </p:txBody>
      </p:sp>
      <p:sp>
        <p:nvSpPr>
          <p:cNvPr id="18" name="Rectangle 17">
            <a:extLst>
              <a:ext uri="{FF2B5EF4-FFF2-40B4-BE49-F238E27FC236}">
                <a16:creationId xmlns:a16="http://schemas.microsoft.com/office/drawing/2014/main" id="{8DB769F0-6B91-F0FB-708A-96CB8FD10050}"/>
              </a:ext>
            </a:extLst>
          </p:cNvPr>
          <p:cNvSpPr>
            <a:spLocks noGrp="1"/>
          </p:cNvSpPr>
          <p:nvPr/>
        </p:nvSpPr>
        <p:spPr>
          <a:xfrm>
            <a:off x="6858000" y="2286000"/>
            <a:ext cx="4056888" cy="1143000"/>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Identify potentially eligible District projects, monitor the federal appropriations cycle, coordinate with congressional offices, and help prepare and advance requests.</a:t>
            </a:r>
          </a:p>
        </p:txBody>
      </p:sp>
      <p:sp>
        <p:nvSpPr>
          <p:cNvPr id="19" name="Rectangle 18">
            <a:extLst>
              <a:ext uri="{FF2B5EF4-FFF2-40B4-BE49-F238E27FC236}">
                <a16:creationId xmlns:a16="http://schemas.microsoft.com/office/drawing/2014/main" id="{20B5ECE6-DAF7-F427-68CE-29D0D525F1FC}"/>
              </a:ext>
            </a:extLst>
          </p:cNvPr>
          <p:cNvSpPr>
            <a:spLocks noGrp="1"/>
          </p:cNvSpPr>
          <p:nvPr/>
        </p:nvSpPr>
        <p:spPr>
          <a:xfrm>
            <a:off x="443865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0" name="Rectangle 19">
            <a:extLst>
              <a:ext uri="{FF2B5EF4-FFF2-40B4-BE49-F238E27FC236}">
                <a16:creationId xmlns:a16="http://schemas.microsoft.com/office/drawing/2014/main" id="{2ED7C117-BD55-9FB3-C368-5C39C15ED539}"/>
              </a:ext>
            </a:extLst>
          </p:cNvPr>
          <p:cNvSpPr>
            <a:spLocks noGrp="1"/>
          </p:cNvSpPr>
          <p:nvPr/>
        </p:nvSpPr>
        <p:spPr>
          <a:xfrm>
            <a:off x="443865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5" name="Rectangle 24">
            <a:extLst>
              <a:ext uri="{FF2B5EF4-FFF2-40B4-BE49-F238E27FC236}">
                <a16:creationId xmlns:a16="http://schemas.microsoft.com/office/drawing/2014/main" id="{4B1919C2-010F-58D1-8E8C-822129C57072}"/>
              </a:ext>
            </a:extLst>
          </p:cNvPr>
          <p:cNvSpPr>
            <a:spLocks noGrp="1"/>
          </p:cNvSpPr>
          <p:nvPr/>
        </p:nvSpPr>
        <p:spPr>
          <a:xfrm>
            <a:off x="82296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6" name="Rectangle 25">
            <a:extLst>
              <a:ext uri="{FF2B5EF4-FFF2-40B4-BE49-F238E27FC236}">
                <a16:creationId xmlns:a16="http://schemas.microsoft.com/office/drawing/2014/main" id="{88E9D455-F2DA-54DF-DCB9-8DE7B8E9A5EA}"/>
              </a:ext>
            </a:extLst>
          </p:cNvPr>
          <p:cNvSpPr>
            <a:spLocks noGrp="1"/>
          </p:cNvSpPr>
          <p:nvPr/>
        </p:nvSpPr>
        <p:spPr>
          <a:xfrm>
            <a:off x="82296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7" name="Rectangle: Rounded Corners 26">
            <a:extLst>
              <a:ext uri="{FF2B5EF4-FFF2-40B4-BE49-F238E27FC236}">
                <a16:creationId xmlns:a16="http://schemas.microsoft.com/office/drawing/2014/main" id="{A355162C-0FB3-7AD9-0A49-B877135C9AC5}"/>
              </a:ext>
            </a:extLst>
          </p:cNvPr>
          <p:cNvSpPr>
            <a:spLocks noGrp="1"/>
          </p:cNvSpPr>
          <p:nvPr/>
        </p:nvSpPr>
        <p:spPr>
          <a:xfrm>
            <a:off x="495300" y="5334000"/>
            <a:ext cx="11029950" cy="933450"/>
          </a:xfrm>
          <a:prstGeom prst="roundRect">
            <a:avLst>
              <a:gd name="adj" fmla="val 14286"/>
            </a:avLst>
          </a:prstGeom>
          <a:solidFill>
            <a:srgbClr val="0B3157"/>
          </a:solidFill>
          <a:ln w="0">
            <a:noFill/>
          </a:ln>
        </p:spPr>
        <p:txBody>
          <a:bodyPr/>
          <a:lstStyle/>
          <a:p>
            <a:endParaRPr lang="en-US"/>
          </a:p>
        </p:txBody>
      </p:sp>
      <p:sp>
        <p:nvSpPr>
          <p:cNvPr id="28" name="Rectangle 27">
            <a:extLst>
              <a:ext uri="{FF2B5EF4-FFF2-40B4-BE49-F238E27FC236}">
                <a16:creationId xmlns:a16="http://schemas.microsoft.com/office/drawing/2014/main" id="{8BC2168B-F560-6EF7-378D-1AE4C3BD8CBE}"/>
              </a:ext>
            </a:extLst>
          </p:cNvPr>
          <p:cNvSpPr>
            <a:spLocks noGrp="1"/>
          </p:cNvSpPr>
          <p:nvPr/>
        </p:nvSpPr>
        <p:spPr>
          <a:xfrm>
            <a:off x="742949" y="5505449"/>
            <a:ext cx="10544175" cy="619125"/>
          </a:xfrm>
          <a:prstGeom prst="rect">
            <a:avLst/>
          </a:prstGeom>
          <a:noFill/>
          <a:ln w="0">
            <a:noFill/>
          </a:ln>
        </p:spPr>
        <p:txBody>
          <a:bodyPr wrap="square" lIns="0" tIns="0" rIns="0" bIns="0" anchor="t">
            <a:normAutofit/>
          </a:bodyPr>
          <a:lstStyle/>
          <a:p>
            <a:pPr algn="l">
              <a:defRPr sz="1800" b="1" i="0">
                <a:solidFill>
                  <a:srgbClr val="FFFFFF"/>
                </a:solidFill>
                <a:latin typeface="Nimbus Sans"/>
                <a:ea typeface="Nimbus Sans"/>
                <a:cs typeface="Nimbus Sans"/>
              </a:defRPr>
            </a:pPr>
            <a:r>
              <a:rPr lang="en-US" sz="1800" b="1" i="0" dirty="0">
                <a:solidFill>
                  <a:srgbClr val="FFFFFF"/>
                </a:solidFill>
                <a:latin typeface="Nimbus Sans"/>
                <a:ea typeface="Nimbus Sans"/>
                <a:cs typeface="Nimbus Sans"/>
              </a:rPr>
              <a:t>CDS/CPF requests are subject to eligibili</a:t>
            </a:r>
            <a:r>
              <a:rPr lang="en-US" b="1" dirty="0">
                <a:solidFill>
                  <a:srgbClr val="FFFFFF"/>
                </a:solidFill>
                <a:latin typeface="Nimbus Sans"/>
                <a:ea typeface="Nimbus Sans"/>
                <a:cs typeface="Nimbus Sans"/>
              </a:rPr>
              <a:t>ty requirements, congressional rules, and the appropriations process; submissions does not guarantee funding.</a:t>
            </a:r>
            <a:endParaRPr sz="1800" b="1" i="0" dirty="0">
              <a:solidFill>
                <a:srgbClr val="FFFFFF"/>
              </a:solidFill>
              <a:latin typeface="Nimbus Sans"/>
              <a:ea typeface="Nimbus Sans"/>
              <a:cs typeface="Nimbus Sans"/>
            </a:endParaRPr>
          </a:p>
        </p:txBody>
      </p:sp>
      <p:sp>
        <p:nvSpPr>
          <p:cNvPr id="29" name="Rectangle 28">
            <a:extLst>
              <a:ext uri="{FF2B5EF4-FFF2-40B4-BE49-F238E27FC236}">
                <a16:creationId xmlns:a16="http://schemas.microsoft.com/office/drawing/2014/main" id="{647E897D-A7AD-109D-DBC7-AC9422E8E64B}"/>
              </a:ext>
            </a:extLst>
          </p:cNvPr>
          <p:cNvSpPr>
            <a:spLocks noGrp="1"/>
          </p:cNvSpPr>
          <p:nvPr/>
        </p:nvSpPr>
        <p:spPr>
          <a:xfrm>
            <a:off x="742950" y="5867400"/>
            <a:ext cx="10401300" cy="238125"/>
          </a:xfrm>
          <a:prstGeom prst="rect">
            <a:avLst/>
          </a:prstGeom>
          <a:noFill/>
          <a:ln w="0">
            <a:noFill/>
          </a:ln>
        </p:spPr>
        <p:txBody>
          <a:bodyPr wrap="square" lIns="0" tIns="0" rIns="0" bIns="0" anchor="ctr">
            <a:normAutofit/>
          </a:bodyPr>
          <a:lstStyle/>
          <a:p>
            <a:pPr algn="l">
              <a:defRPr sz="1275" b="0" i="0">
                <a:solidFill>
                  <a:srgbClr val="FFFFFF">
                    <a:alpha val="90196"/>
                  </a:srgbClr>
                </a:solidFill>
                <a:latin typeface="Nimbus Sans"/>
                <a:ea typeface="Nimbus Sans"/>
                <a:cs typeface="Nimbus Sans"/>
              </a:defRPr>
            </a:pPr>
            <a:endParaRPr sz="1275" b="0" i="0" dirty="0">
              <a:solidFill>
                <a:srgbClr val="FFFFFF">
                  <a:alpha val="90196"/>
                </a:srgbClr>
              </a:solidFill>
              <a:latin typeface="Nimbus Sans"/>
              <a:ea typeface="Nimbus Sans"/>
              <a:cs typeface="Nimbus Sans"/>
            </a:endParaRPr>
          </a:p>
        </p:txBody>
      </p:sp>
    </p:spTree>
    <p:extLst>
      <p:ext uri="{BB962C8B-B14F-4D97-AF65-F5344CB8AC3E}">
        <p14:creationId xmlns:p14="http://schemas.microsoft.com/office/powerpoint/2010/main" val="1858588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4B608-0788-90B6-C22D-9425D531D427}"/>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5E40E39D-EA0D-2B91-AF47-A79B124C4650}"/>
              </a:ext>
            </a:extLst>
          </p:cNvPr>
          <p:cNvSpPr>
            <a:spLocks noGrp="1"/>
          </p:cNvSpPr>
          <p:nvPr/>
        </p:nvSpPr>
        <p:spPr>
          <a:xfrm>
            <a:off x="0" y="0"/>
            <a:ext cx="12192000" cy="171450"/>
          </a:xfrm>
          <a:prstGeom prst="rect">
            <a:avLst/>
          </a:prstGeom>
          <a:solidFill>
            <a:srgbClr val="0B3157"/>
          </a:solidFill>
          <a:ln w="0">
            <a:noFill/>
          </a:ln>
        </p:spPr>
        <p:txBody>
          <a:bodyPr/>
          <a:lstStyle/>
          <a:p>
            <a:endParaRPr lang="en-US"/>
          </a:p>
        </p:txBody>
      </p:sp>
      <p:sp>
        <p:nvSpPr>
          <p:cNvPr id="2" name="Rectangle 1">
            <a:extLst>
              <a:ext uri="{FF2B5EF4-FFF2-40B4-BE49-F238E27FC236}">
                <a16:creationId xmlns:a16="http://schemas.microsoft.com/office/drawing/2014/main" id="{00511535-E9D8-4019-A49A-D71894C6CA35}"/>
              </a:ext>
            </a:extLst>
          </p:cNvPr>
          <p:cNvSpPr>
            <a:spLocks noGrp="1"/>
          </p:cNvSpPr>
          <p:nvPr/>
        </p:nvSpPr>
        <p:spPr>
          <a:xfrm>
            <a:off x="0" y="171450"/>
            <a:ext cx="12192000" cy="38100"/>
          </a:xfrm>
          <a:prstGeom prst="rect">
            <a:avLst/>
          </a:prstGeom>
          <a:solidFill>
            <a:srgbClr val="E2B526"/>
          </a:solidFill>
          <a:ln w="0">
            <a:noFill/>
          </a:ln>
        </p:spPr>
        <p:txBody>
          <a:bodyPr/>
          <a:lstStyle/>
          <a:p>
            <a:endParaRPr lang="en-US"/>
          </a:p>
        </p:txBody>
      </p:sp>
      <p:pic>
        <p:nvPicPr>
          <p:cNvPr id="32" name="Picture 31">
            <a:extLst>
              <a:ext uri="{FF2B5EF4-FFF2-40B4-BE49-F238E27FC236}">
                <a16:creationId xmlns:a16="http://schemas.microsoft.com/office/drawing/2014/main" id="{20D7D089-7B84-A59F-9669-AD7FD93AECA8}"/>
              </a:ext>
            </a:extLst>
          </p:cNvPr>
          <p:cNvPicPr>
            <a:picLocks noChangeAspect="1"/>
          </p:cNvPicPr>
          <p:nvPr/>
        </p:nvPicPr>
        <p:blipFill>
          <a:blip r:embed="rId3"/>
          <a:stretch/>
        </p:blipFill>
        <p:spPr>
          <a:xfrm>
            <a:off x="419100" y="323850"/>
            <a:ext cx="533400" cy="533400"/>
          </a:xfrm>
          <a:prstGeom prst="rect">
            <a:avLst/>
          </a:prstGeom>
        </p:spPr>
      </p:pic>
      <p:sp>
        <p:nvSpPr>
          <p:cNvPr id="4" name="Rectangle 3">
            <a:extLst>
              <a:ext uri="{FF2B5EF4-FFF2-40B4-BE49-F238E27FC236}">
                <a16:creationId xmlns:a16="http://schemas.microsoft.com/office/drawing/2014/main" id="{AE30BFDB-AD04-A14D-2D34-DCD142F36563}"/>
              </a:ext>
            </a:extLst>
          </p:cNvPr>
          <p:cNvSpPr>
            <a:spLocks noGrp="1"/>
          </p:cNvSpPr>
          <p:nvPr/>
        </p:nvSpPr>
        <p:spPr>
          <a:xfrm>
            <a:off x="1143000" y="400050"/>
            <a:ext cx="10382250" cy="438150"/>
          </a:xfrm>
          <a:prstGeom prst="rect">
            <a:avLst/>
          </a:prstGeom>
          <a:noFill/>
          <a:ln w="0">
            <a:noFill/>
          </a:ln>
        </p:spPr>
        <p:txBody>
          <a:bodyPr wrap="square" lIns="0" tIns="0" rIns="0" bIns="0" anchor="ctr">
            <a:normAutofit/>
          </a:bodyPr>
          <a:lstStyle/>
          <a:p>
            <a:pPr algn="l">
              <a:defRPr sz="2850" b="1" i="0">
                <a:solidFill>
                  <a:srgbClr val="0B3157"/>
                </a:solidFill>
                <a:latin typeface="Nimbus Sans"/>
                <a:ea typeface="Nimbus Sans"/>
                <a:cs typeface="Nimbus Sans"/>
              </a:defRPr>
            </a:pPr>
            <a:r>
              <a:rPr lang="en-US" sz="2850" b="1" i="0" dirty="0">
                <a:solidFill>
                  <a:srgbClr val="0B3157"/>
                </a:solidFill>
                <a:latin typeface="Nimbus Sans"/>
                <a:ea typeface="Nimbus Sans"/>
                <a:cs typeface="Nimbus Sans"/>
              </a:rPr>
              <a:t>Proposed Scope</a:t>
            </a:r>
            <a:endParaRPr sz="2850" b="1" i="0" dirty="0">
              <a:solidFill>
                <a:srgbClr val="0B3157"/>
              </a:solidFill>
              <a:latin typeface="Nimbus Sans"/>
              <a:ea typeface="Nimbus Sans"/>
              <a:cs typeface="Nimbus Sans"/>
            </a:endParaRPr>
          </a:p>
        </p:txBody>
      </p:sp>
      <p:sp>
        <p:nvSpPr>
          <p:cNvPr id="5" name="Rectangle 4">
            <a:extLst>
              <a:ext uri="{FF2B5EF4-FFF2-40B4-BE49-F238E27FC236}">
                <a16:creationId xmlns:a16="http://schemas.microsoft.com/office/drawing/2014/main" id="{11926320-1393-B85D-E9ED-23D3FE7848DC}"/>
              </a:ext>
            </a:extLst>
          </p:cNvPr>
          <p:cNvSpPr>
            <a:spLocks noGrp="1"/>
          </p:cNvSpPr>
          <p:nvPr/>
        </p:nvSpPr>
        <p:spPr>
          <a:xfrm>
            <a:off x="1143000" y="866775"/>
            <a:ext cx="10382250" cy="285750"/>
          </a:xfrm>
          <a:prstGeom prst="rect">
            <a:avLst/>
          </a:prstGeom>
          <a:noFill/>
          <a:ln w="0">
            <a:noFill/>
          </a:ln>
        </p:spPr>
        <p:txBody>
          <a:bodyPr wrap="square" lIns="0" tIns="0" rIns="0" bIns="0" anchor="ctr">
            <a:normAutofit/>
          </a:bodyPr>
          <a:lstStyle/>
          <a:p>
            <a:pPr algn="l">
              <a:defRPr sz="1350" b="0" i="0">
                <a:solidFill>
                  <a:srgbClr val="4D5C68"/>
                </a:solidFill>
                <a:latin typeface="Nimbus Sans"/>
                <a:ea typeface="Nimbus Sans"/>
                <a:cs typeface="Nimbus Sans"/>
              </a:defRPr>
            </a:pPr>
            <a:r>
              <a:rPr lang="en-US" sz="1350" b="0" i="0" dirty="0">
                <a:solidFill>
                  <a:srgbClr val="4D5C68"/>
                </a:solidFill>
                <a:latin typeface="Nimbus Sans"/>
                <a:ea typeface="Nimbus Sans"/>
                <a:cs typeface="Nimbus Sans"/>
              </a:rPr>
              <a:t>The engagement is broader than grant writing alone. </a:t>
            </a:r>
            <a:endParaRPr sz="1350" b="0" i="0" dirty="0">
              <a:solidFill>
                <a:srgbClr val="4D5C68"/>
              </a:solidFill>
              <a:latin typeface="Nimbus Sans"/>
              <a:ea typeface="Nimbus Sans"/>
              <a:cs typeface="Nimbus Sans"/>
            </a:endParaRPr>
          </a:p>
        </p:txBody>
      </p:sp>
      <p:sp>
        <p:nvSpPr>
          <p:cNvPr id="6" name="Rectangle 5">
            <a:extLst>
              <a:ext uri="{FF2B5EF4-FFF2-40B4-BE49-F238E27FC236}">
                <a16:creationId xmlns:a16="http://schemas.microsoft.com/office/drawing/2014/main" id="{4EC29689-C28F-2967-B544-2F0C6E00E145}"/>
              </a:ext>
            </a:extLst>
          </p:cNvPr>
          <p:cNvSpPr>
            <a:spLocks noGrp="1"/>
          </p:cNvSpPr>
          <p:nvPr/>
        </p:nvSpPr>
        <p:spPr>
          <a:xfrm>
            <a:off x="457200" y="6543675"/>
            <a:ext cx="11277600" cy="9525"/>
          </a:xfrm>
          <a:prstGeom prst="rect">
            <a:avLst/>
          </a:prstGeom>
          <a:solidFill>
            <a:srgbClr val="D7DEE3"/>
          </a:solidFill>
          <a:ln w="0">
            <a:noFill/>
          </a:ln>
        </p:spPr>
        <p:txBody>
          <a:bodyPr/>
          <a:lstStyle/>
          <a:p>
            <a:endParaRPr lang="en-US"/>
          </a:p>
        </p:txBody>
      </p:sp>
      <p:sp>
        <p:nvSpPr>
          <p:cNvPr id="7" name="Rectangle 6">
            <a:extLst>
              <a:ext uri="{FF2B5EF4-FFF2-40B4-BE49-F238E27FC236}">
                <a16:creationId xmlns:a16="http://schemas.microsoft.com/office/drawing/2014/main" id="{2438A596-5C2C-12C8-4821-FBB33085D258}"/>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536675"/>
                </a:solidFill>
                <a:latin typeface="Nimbus Sans"/>
                <a:ea typeface="Nimbus Sans"/>
                <a:cs typeface="Nimbus Sans"/>
              </a:defRPr>
            </a:pPr>
            <a:r>
              <a:rPr sz="975" b="1" i="0" dirty="0">
                <a:solidFill>
                  <a:srgbClr val="536675"/>
                </a:solidFill>
                <a:latin typeface="Nimbus Sans"/>
                <a:ea typeface="Nimbus Sans"/>
                <a:cs typeface="Nimbus Sans"/>
              </a:rPr>
              <a:t>RUBIDOUX COMMUNITY SERVICES DISTRICT  |  </a:t>
            </a:r>
            <a:r>
              <a:rPr lang="en-US" sz="975" b="1" dirty="0">
                <a:solidFill>
                  <a:srgbClr val="536675"/>
                </a:solidFill>
                <a:latin typeface="Nimbus Sans"/>
                <a:ea typeface="Nimbus Sans"/>
                <a:cs typeface="Nimbus Sans"/>
              </a:rPr>
              <a:t>October 1, 2026</a:t>
            </a:r>
            <a:endParaRPr sz="975" b="1" i="0" dirty="0">
              <a:solidFill>
                <a:srgbClr val="536675"/>
              </a:solidFill>
              <a:latin typeface="Nimbus Sans"/>
              <a:ea typeface="Nimbus Sans"/>
              <a:cs typeface="Nimbus Sans"/>
            </a:endParaRPr>
          </a:p>
        </p:txBody>
      </p:sp>
      <p:sp>
        <p:nvSpPr>
          <p:cNvPr id="8" name="Rectangle 7">
            <a:extLst>
              <a:ext uri="{FF2B5EF4-FFF2-40B4-BE49-F238E27FC236}">
                <a16:creationId xmlns:a16="http://schemas.microsoft.com/office/drawing/2014/main" id="{F18B602F-C91A-25AD-8401-4D4C5230EDD8}"/>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536675"/>
                </a:solidFill>
                <a:latin typeface="Nimbus Sans"/>
                <a:ea typeface="Nimbus Sans"/>
                <a:cs typeface="Nimbus Sans"/>
              </a:defRPr>
            </a:pPr>
            <a:r>
              <a:rPr lang="en-US" sz="1050" b="1" i="0" dirty="0">
                <a:solidFill>
                  <a:srgbClr val="536675"/>
                </a:solidFill>
                <a:latin typeface="Nimbus Sans"/>
                <a:ea typeface="Nimbus Sans"/>
                <a:cs typeface="Nimbus Sans"/>
              </a:rPr>
              <a:t>4</a:t>
            </a:r>
            <a:endParaRPr sz="1050" b="1" i="0" dirty="0">
              <a:solidFill>
                <a:srgbClr val="536675"/>
              </a:solidFill>
              <a:latin typeface="Nimbus Sans"/>
              <a:ea typeface="Nimbus Sans"/>
              <a:cs typeface="Nimbus Sans"/>
            </a:endParaRPr>
          </a:p>
        </p:txBody>
      </p:sp>
      <p:sp>
        <p:nvSpPr>
          <p:cNvPr id="9" name="Rectangle: Rounded Corners 8">
            <a:extLst>
              <a:ext uri="{FF2B5EF4-FFF2-40B4-BE49-F238E27FC236}">
                <a16:creationId xmlns:a16="http://schemas.microsoft.com/office/drawing/2014/main" id="{CE4F0FCD-9AF0-5EE9-B5C3-F567F3214033}"/>
              </a:ext>
            </a:extLst>
          </p:cNvPr>
          <p:cNvSpPr>
            <a:spLocks noGrp="1"/>
          </p:cNvSpPr>
          <p:nvPr/>
        </p:nvSpPr>
        <p:spPr>
          <a:xfrm>
            <a:off x="476250" y="136207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1" name="Rectangle 10">
            <a:extLst>
              <a:ext uri="{FF2B5EF4-FFF2-40B4-BE49-F238E27FC236}">
                <a16:creationId xmlns:a16="http://schemas.microsoft.com/office/drawing/2014/main" id="{96EE3145-3879-0418-95B6-B5934CE677AD}"/>
              </a:ext>
            </a:extLst>
          </p:cNvPr>
          <p:cNvSpPr>
            <a:spLocks noGrp="1"/>
          </p:cNvSpPr>
          <p:nvPr/>
        </p:nvSpPr>
        <p:spPr>
          <a:xfrm>
            <a:off x="685800"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endParaRPr sz="1650" b="1" i="0" dirty="0">
              <a:solidFill>
                <a:srgbClr val="0B3157"/>
              </a:solidFill>
              <a:latin typeface="Nimbus Sans"/>
              <a:ea typeface="Nimbus Sans"/>
              <a:cs typeface="Nimbus Sans"/>
            </a:endParaRPr>
          </a:p>
        </p:txBody>
      </p:sp>
      <p:sp>
        <p:nvSpPr>
          <p:cNvPr id="12" name="Rectangle 11">
            <a:extLst>
              <a:ext uri="{FF2B5EF4-FFF2-40B4-BE49-F238E27FC236}">
                <a16:creationId xmlns:a16="http://schemas.microsoft.com/office/drawing/2014/main" id="{9A0FDBB2-409B-C1CB-1A41-2417407E2E4D}"/>
              </a:ext>
            </a:extLst>
          </p:cNvPr>
          <p:cNvSpPr>
            <a:spLocks noGrp="1"/>
          </p:cNvSpPr>
          <p:nvPr/>
        </p:nvSpPr>
        <p:spPr>
          <a:xfrm>
            <a:off x="647700" y="1585913"/>
            <a:ext cx="3067050" cy="1252538"/>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Identify and monitor state/federal funding opportunities and eligible projects.</a:t>
            </a:r>
          </a:p>
        </p:txBody>
      </p:sp>
      <p:sp>
        <p:nvSpPr>
          <p:cNvPr id="13" name="Rectangle 12">
            <a:extLst>
              <a:ext uri="{FF2B5EF4-FFF2-40B4-BE49-F238E27FC236}">
                <a16:creationId xmlns:a16="http://schemas.microsoft.com/office/drawing/2014/main" id="{CD97AE3D-B393-3B9C-3271-AA568604BA09}"/>
              </a:ext>
            </a:extLst>
          </p:cNvPr>
          <p:cNvSpPr>
            <a:spLocks noGrp="1"/>
          </p:cNvSpPr>
          <p:nvPr/>
        </p:nvSpPr>
        <p:spPr>
          <a:xfrm>
            <a:off x="6477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14" name="Rectangle 13">
            <a:extLst>
              <a:ext uri="{FF2B5EF4-FFF2-40B4-BE49-F238E27FC236}">
                <a16:creationId xmlns:a16="http://schemas.microsoft.com/office/drawing/2014/main" id="{CD55D767-7017-07FF-F532-37E961E21131}"/>
              </a:ext>
            </a:extLst>
          </p:cNvPr>
          <p:cNvSpPr>
            <a:spLocks noGrp="1"/>
          </p:cNvSpPr>
          <p:nvPr/>
        </p:nvSpPr>
        <p:spPr>
          <a:xfrm>
            <a:off x="6477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15" name="Rectangle: Rounded Corners 14">
            <a:extLst>
              <a:ext uri="{FF2B5EF4-FFF2-40B4-BE49-F238E27FC236}">
                <a16:creationId xmlns:a16="http://schemas.microsoft.com/office/drawing/2014/main" id="{A17A2C5F-7A1A-5101-EB5C-04AE6DD56A5E}"/>
              </a:ext>
            </a:extLst>
          </p:cNvPr>
          <p:cNvSpPr>
            <a:spLocks noGrp="1"/>
          </p:cNvSpPr>
          <p:nvPr/>
        </p:nvSpPr>
        <p:spPr>
          <a:xfrm>
            <a:off x="4267200" y="136207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7" name="Rectangle 16">
            <a:extLst>
              <a:ext uri="{FF2B5EF4-FFF2-40B4-BE49-F238E27FC236}">
                <a16:creationId xmlns:a16="http://schemas.microsoft.com/office/drawing/2014/main" id="{03D8C96D-F2F2-0638-A36A-EC49D9795B0E}"/>
              </a:ext>
            </a:extLst>
          </p:cNvPr>
          <p:cNvSpPr>
            <a:spLocks noGrp="1"/>
          </p:cNvSpPr>
          <p:nvPr/>
        </p:nvSpPr>
        <p:spPr>
          <a:xfrm>
            <a:off x="4419600" y="1483234"/>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endParaRPr sz="1650" b="1" i="0" dirty="0">
              <a:solidFill>
                <a:srgbClr val="0B3157"/>
              </a:solidFill>
              <a:latin typeface="Nimbus Sans"/>
              <a:ea typeface="Nimbus Sans"/>
              <a:cs typeface="Nimbus Sans"/>
            </a:endParaRPr>
          </a:p>
        </p:txBody>
      </p:sp>
      <p:sp>
        <p:nvSpPr>
          <p:cNvPr id="18" name="Rectangle 17">
            <a:extLst>
              <a:ext uri="{FF2B5EF4-FFF2-40B4-BE49-F238E27FC236}">
                <a16:creationId xmlns:a16="http://schemas.microsoft.com/office/drawing/2014/main" id="{6E3CDCEC-D788-AA2C-2F66-9A9BBB0B7FBB}"/>
              </a:ext>
            </a:extLst>
          </p:cNvPr>
          <p:cNvSpPr>
            <a:spLocks noGrp="1"/>
          </p:cNvSpPr>
          <p:nvPr/>
        </p:nvSpPr>
        <p:spPr>
          <a:xfrm>
            <a:off x="4438650" y="1481138"/>
            <a:ext cx="3048000" cy="1447799"/>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Track legislation, appropriations, budgets, regulations, and policy developments.</a:t>
            </a:r>
          </a:p>
        </p:txBody>
      </p:sp>
      <p:sp>
        <p:nvSpPr>
          <p:cNvPr id="19" name="Rectangle 18">
            <a:extLst>
              <a:ext uri="{FF2B5EF4-FFF2-40B4-BE49-F238E27FC236}">
                <a16:creationId xmlns:a16="http://schemas.microsoft.com/office/drawing/2014/main" id="{204816F7-B6C2-E45F-F525-15582BD39B84}"/>
              </a:ext>
            </a:extLst>
          </p:cNvPr>
          <p:cNvSpPr>
            <a:spLocks noGrp="1"/>
          </p:cNvSpPr>
          <p:nvPr/>
        </p:nvSpPr>
        <p:spPr>
          <a:xfrm>
            <a:off x="443865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0" name="Rectangle 19">
            <a:extLst>
              <a:ext uri="{FF2B5EF4-FFF2-40B4-BE49-F238E27FC236}">
                <a16:creationId xmlns:a16="http://schemas.microsoft.com/office/drawing/2014/main" id="{35DA7978-6B57-3DBF-6ADC-C9F8AD9FF62E}"/>
              </a:ext>
            </a:extLst>
          </p:cNvPr>
          <p:cNvSpPr>
            <a:spLocks noGrp="1"/>
          </p:cNvSpPr>
          <p:nvPr/>
        </p:nvSpPr>
        <p:spPr>
          <a:xfrm>
            <a:off x="443865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1" name="Rectangle: Rounded Corners 20">
            <a:extLst>
              <a:ext uri="{FF2B5EF4-FFF2-40B4-BE49-F238E27FC236}">
                <a16:creationId xmlns:a16="http://schemas.microsoft.com/office/drawing/2014/main" id="{0CB58661-7894-01CD-8C89-98CD568116C6}"/>
              </a:ext>
            </a:extLst>
          </p:cNvPr>
          <p:cNvSpPr>
            <a:spLocks noGrp="1"/>
          </p:cNvSpPr>
          <p:nvPr/>
        </p:nvSpPr>
        <p:spPr>
          <a:xfrm>
            <a:off x="8058150" y="136207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23" name="Rectangle 22">
            <a:extLst>
              <a:ext uri="{FF2B5EF4-FFF2-40B4-BE49-F238E27FC236}">
                <a16:creationId xmlns:a16="http://schemas.microsoft.com/office/drawing/2014/main" id="{A184F62C-E529-92D3-530E-7ACE57ACE3E3}"/>
              </a:ext>
            </a:extLst>
          </p:cNvPr>
          <p:cNvSpPr>
            <a:spLocks noGrp="1"/>
          </p:cNvSpPr>
          <p:nvPr/>
        </p:nvSpPr>
        <p:spPr>
          <a:xfrm>
            <a:off x="8239125"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endParaRPr sz="1650" b="1" i="0" dirty="0">
              <a:solidFill>
                <a:srgbClr val="0B3157"/>
              </a:solidFill>
              <a:latin typeface="Nimbus Sans"/>
              <a:ea typeface="Nimbus Sans"/>
              <a:cs typeface="Nimbus Sans"/>
            </a:endParaRPr>
          </a:p>
        </p:txBody>
      </p:sp>
      <p:sp>
        <p:nvSpPr>
          <p:cNvPr id="24" name="Rectangle 23">
            <a:extLst>
              <a:ext uri="{FF2B5EF4-FFF2-40B4-BE49-F238E27FC236}">
                <a16:creationId xmlns:a16="http://schemas.microsoft.com/office/drawing/2014/main" id="{E16D0707-46E1-D8A6-410A-5A55313623EB}"/>
              </a:ext>
            </a:extLst>
          </p:cNvPr>
          <p:cNvSpPr>
            <a:spLocks noGrp="1"/>
          </p:cNvSpPr>
          <p:nvPr/>
        </p:nvSpPr>
        <p:spPr>
          <a:xfrm>
            <a:off x="8239125" y="1850232"/>
            <a:ext cx="3048000" cy="1354930"/>
          </a:xfrm>
          <a:prstGeom prst="rect">
            <a:avLst/>
          </a:prstGeom>
          <a:noFill/>
          <a:ln w="0">
            <a:noFill/>
          </a:ln>
        </p:spPr>
        <p:txBody>
          <a:bodyPr wrap="square" lIns="0" tIns="0" rIns="0" bIns="0" anchor="ctr">
            <a:noAutofit/>
          </a:bodyPr>
          <a:lstStyle/>
          <a:p>
            <a:pPr>
              <a:defRPr sz="1400">
                <a:solidFill>
                  <a:srgbClr val="262626"/>
                </a:solidFill>
                <a:latin typeface="Aptos"/>
              </a:defRPr>
            </a:pPr>
            <a:r>
              <a:rPr lang="en-US" sz="1600" dirty="0"/>
              <a:t>Facilitate meetings with governmental stakeholders and support Sacramento/DC engagement.</a:t>
            </a:r>
          </a:p>
          <a:p>
            <a:pPr>
              <a:defRPr sz="1400">
                <a:solidFill>
                  <a:srgbClr val="262626"/>
                </a:solidFill>
                <a:latin typeface="Aptos"/>
              </a:defRPr>
            </a:pPr>
            <a:endParaRPr lang="en-US" sz="1600" dirty="0"/>
          </a:p>
          <a:p>
            <a:pPr>
              <a:defRPr sz="1400">
                <a:solidFill>
                  <a:srgbClr val="262626"/>
                </a:solidFill>
                <a:latin typeface="Aptos"/>
              </a:defRPr>
            </a:pPr>
            <a:r>
              <a:rPr lang="en-US" sz="1600" dirty="0"/>
              <a:t> </a:t>
            </a:r>
          </a:p>
        </p:txBody>
      </p:sp>
      <p:sp>
        <p:nvSpPr>
          <p:cNvPr id="25" name="Rectangle 24">
            <a:extLst>
              <a:ext uri="{FF2B5EF4-FFF2-40B4-BE49-F238E27FC236}">
                <a16:creationId xmlns:a16="http://schemas.microsoft.com/office/drawing/2014/main" id="{A24EE6AE-6897-5B14-CC66-CDEA36800E28}"/>
              </a:ext>
            </a:extLst>
          </p:cNvPr>
          <p:cNvSpPr>
            <a:spLocks noGrp="1"/>
          </p:cNvSpPr>
          <p:nvPr/>
        </p:nvSpPr>
        <p:spPr>
          <a:xfrm>
            <a:off x="82296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6" name="Rectangle 25">
            <a:extLst>
              <a:ext uri="{FF2B5EF4-FFF2-40B4-BE49-F238E27FC236}">
                <a16:creationId xmlns:a16="http://schemas.microsoft.com/office/drawing/2014/main" id="{756E4628-7EAA-09ED-5BF2-0F69A0615AA9}"/>
              </a:ext>
            </a:extLst>
          </p:cNvPr>
          <p:cNvSpPr>
            <a:spLocks noGrp="1"/>
          </p:cNvSpPr>
          <p:nvPr/>
        </p:nvSpPr>
        <p:spPr>
          <a:xfrm>
            <a:off x="82296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7" name="Rectangle: Rounded Corners 26">
            <a:extLst>
              <a:ext uri="{FF2B5EF4-FFF2-40B4-BE49-F238E27FC236}">
                <a16:creationId xmlns:a16="http://schemas.microsoft.com/office/drawing/2014/main" id="{3239FF86-6B2E-CE25-45D3-F1361E730FBA}"/>
              </a:ext>
            </a:extLst>
          </p:cNvPr>
          <p:cNvSpPr>
            <a:spLocks noGrp="1"/>
          </p:cNvSpPr>
          <p:nvPr/>
        </p:nvSpPr>
        <p:spPr>
          <a:xfrm>
            <a:off x="495300" y="5334000"/>
            <a:ext cx="11029950" cy="933450"/>
          </a:xfrm>
          <a:prstGeom prst="roundRect">
            <a:avLst>
              <a:gd name="adj" fmla="val 14286"/>
            </a:avLst>
          </a:prstGeom>
          <a:solidFill>
            <a:srgbClr val="0B3157"/>
          </a:solidFill>
          <a:ln w="0">
            <a:noFill/>
          </a:ln>
        </p:spPr>
        <p:txBody>
          <a:bodyPr/>
          <a:lstStyle/>
          <a:p>
            <a:endParaRPr lang="en-US"/>
          </a:p>
        </p:txBody>
      </p:sp>
      <p:sp>
        <p:nvSpPr>
          <p:cNvPr id="28" name="Rectangle 27">
            <a:extLst>
              <a:ext uri="{FF2B5EF4-FFF2-40B4-BE49-F238E27FC236}">
                <a16:creationId xmlns:a16="http://schemas.microsoft.com/office/drawing/2014/main" id="{E657100D-FF16-9D8E-AE74-A7BD4607F4DC}"/>
              </a:ext>
            </a:extLst>
          </p:cNvPr>
          <p:cNvSpPr>
            <a:spLocks noGrp="1"/>
          </p:cNvSpPr>
          <p:nvPr/>
        </p:nvSpPr>
        <p:spPr>
          <a:xfrm>
            <a:off x="742950" y="5505450"/>
            <a:ext cx="8647938" cy="285750"/>
          </a:xfrm>
          <a:prstGeom prst="rect">
            <a:avLst/>
          </a:prstGeom>
          <a:noFill/>
          <a:ln w="0">
            <a:noFill/>
          </a:ln>
        </p:spPr>
        <p:txBody>
          <a:bodyPr wrap="square" lIns="0" tIns="0" rIns="0" bIns="0" anchor="t">
            <a:normAutofit/>
          </a:bodyPr>
          <a:lstStyle/>
          <a:p>
            <a:pPr algn="l">
              <a:defRPr sz="1800" b="1" i="0">
                <a:solidFill>
                  <a:srgbClr val="FFFFFF"/>
                </a:solidFill>
                <a:latin typeface="Nimbus Sans"/>
                <a:ea typeface="Nimbus Sans"/>
                <a:cs typeface="Nimbus Sans"/>
              </a:defRPr>
            </a:pPr>
            <a:endParaRPr sz="1800" b="1" i="0" dirty="0">
              <a:solidFill>
                <a:srgbClr val="FFFFFF"/>
              </a:solidFill>
              <a:latin typeface="Nimbus Sans"/>
              <a:ea typeface="Nimbus Sans"/>
              <a:cs typeface="Nimbus Sans"/>
            </a:endParaRPr>
          </a:p>
        </p:txBody>
      </p:sp>
      <p:sp>
        <p:nvSpPr>
          <p:cNvPr id="29" name="Rectangle 28">
            <a:extLst>
              <a:ext uri="{FF2B5EF4-FFF2-40B4-BE49-F238E27FC236}">
                <a16:creationId xmlns:a16="http://schemas.microsoft.com/office/drawing/2014/main" id="{D8EE6811-EA86-E9F5-0743-E9E63C49FD1F}"/>
              </a:ext>
            </a:extLst>
          </p:cNvPr>
          <p:cNvSpPr>
            <a:spLocks noGrp="1"/>
          </p:cNvSpPr>
          <p:nvPr/>
        </p:nvSpPr>
        <p:spPr>
          <a:xfrm>
            <a:off x="742950" y="5867400"/>
            <a:ext cx="10401300" cy="238125"/>
          </a:xfrm>
          <a:prstGeom prst="rect">
            <a:avLst/>
          </a:prstGeom>
          <a:noFill/>
          <a:ln w="0">
            <a:noFill/>
          </a:ln>
        </p:spPr>
        <p:txBody>
          <a:bodyPr wrap="square" lIns="0" tIns="0" rIns="0" bIns="0" anchor="ctr">
            <a:normAutofit/>
          </a:bodyPr>
          <a:lstStyle/>
          <a:p>
            <a:pPr algn="l">
              <a:defRPr sz="1275" b="0" i="0">
                <a:solidFill>
                  <a:srgbClr val="FFFFFF">
                    <a:alpha val="90196"/>
                  </a:srgbClr>
                </a:solidFill>
                <a:latin typeface="Nimbus Sans"/>
                <a:ea typeface="Nimbus Sans"/>
                <a:cs typeface="Nimbus Sans"/>
              </a:defRPr>
            </a:pPr>
            <a:endParaRPr sz="1275" b="0" i="0" dirty="0">
              <a:solidFill>
                <a:srgbClr val="FFFFFF">
                  <a:alpha val="90196"/>
                </a:srgbClr>
              </a:solidFill>
              <a:latin typeface="Nimbus Sans"/>
              <a:ea typeface="Nimbus Sans"/>
              <a:cs typeface="Nimbus Sans"/>
            </a:endParaRPr>
          </a:p>
        </p:txBody>
      </p:sp>
      <p:sp>
        <p:nvSpPr>
          <p:cNvPr id="10" name="Rectangle: Rounded Corners 9">
            <a:extLst>
              <a:ext uri="{FF2B5EF4-FFF2-40B4-BE49-F238E27FC236}">
                <a16:creationId xmlns:a16="http://schemas.microsoft.com/office/drawing/2014/main" id="{A70B027F-0D69-4972-740D-5C3E45A77495}"/>
              </a:ext>
            </a:extLst>
          </p:cNvPr>
          <p:cNvSpPr>
            <a:spLocks noGrp="1"/>
          </p:cNvSpPr>
          <p:nvPr/>
        </p:nvSpPr>
        <p:spPr>
          <a:xfrm>
            <a:off x="495301" y="3324225"/>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22" name="Rectangle 21">
            <a:extLst>
              <a:ext uri="{FF2B5EF4-FFF2-40B4-BE49-F238E27FC236}">
                <a16:creationId xmlns:a16="http://schemas.microsoft.com/office/drawing/2014/main" id="{56D00370-1B59-A417-E43E-3806EEE9B722}"/>
              </a:ext>
            </a:extLst>
          </p:cNvPr>
          <p:cNvSpPr>
            <a:spLocks noGrp="1"/>
          </p:cNvSpPr>
          <p:nvPr/>
        </p:nvSpPr>
        <p:spPr>
          <a:xfrm>
            <a:off x="647700" y="3224213"/>
            <a:ext cx="3105151" cy="1843087"/>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Maintain relationships with legislative offices, agencies, and other stakeholders.</a:t>
            </a:r>
          </a:p>
        </p:txBody>
      </p:sp>
      <p:sp>
        <p:nvSpPr>
          <p:cNvPr id="33" name="Rectangle: Rounded Corners 32">
            <a:extLst>
              <a:ext uri="{FF2B5EF4-FFF2-40B4-BE49-F238E27FC236}">
                <a16:creationId xmlns:a16="http://schemas.microsoft.com/office/drawing/2014/main" id="{947F05B9-D87B-9F47-70C4-38B3ACD50B1F}"/>
              </a:ext>
            </a:extLst>
          </p:cNvPr>
          <p:cNvSpPr>
            <a:spLocks noGrp="1"/>
          </p:cNvSpPr>
          <p:nvPr/>
        </p:nvSpPr>
        <p:spPr>
          <a:xfrm>
            <a:off x="4267200" y="3324224"/>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35" name="Rectangle 34">
            <a:extLst>
              <a:ext uri="{FF2B5EF4-FFF2-40B4-BE49-F238E27FC236}">
                <a16:creationId xmlns:a16="http://schemas.microsoft.com/office/drawing/2014/main" id="{92A7FEC6-8EF8-4A59-BDE8-8C955BC419C0}"/>
              </a:ext>
            </a:extLst>
          </p:cNvPr>
          <p:cNvSpPr>
            <a:spLocks noGrp="1"/>
          </p:cNvSpPr>
          <p:nvPr/>
        </p:nvSpPr>
        <p:spPr>
          <a:xfrm>
            <a:off x="4419600" y="3095625"/>
            <a:ext cx="3048000" cy="2071685"/>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Coordinate with existing grant writers and assist with competitive applications.</a:t>
            </a:r>
          </a:p>
        </p:txBody>
      </p:sp>
      <p:sp>
        <p:nvSpPr>
          <p:cNvPr id="16" name="Rectangle 15">
            <a:extLst>
              <a:ext uri="{FF2B5EF4-FFF2-40B4-BE49-F238E27FC236}">
                <a16:creationId xmlns:a16="http://schemas.microsoft.com/office/drawing/2014/main" id="{987CE3C7-1F4C-5540-A8B8-1D90F49CE0DC}"/>
              </a:ext>
            </a:extLst>
          </p:cNvPr>
          <p:cNvSpPr>
            <a:spLocks noGrp="1"/>
          </p:cNvSpPr>
          <p:nvPr/>
        </p:nvSpPr>
        <p:spPr>
          <a:xfrm>
            <a:off x="647700" y="1397795"/>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Funding Strategy</a:t>
            </a:r>
            <a:endParaRPr sz="1650" b="1" i="0" dirty="0">
              <a:solidFill>
                <a:srgbClr val="0B3157"/>
              </a:solidFill>
              <a:latin typeface="Nimbus Sans"/>
              <a:ea typeface="Nimbus Sans"/>
              <a:cs typeface="Nimbus Sans"/>
            </a:endParaRPr>
          </a:p>
        </p:txBody>
      </p:sp>
      <p:sp>
        <p:nvSpPr>
          <p:cNvPr id="34" name="Rectangle 33">
            <a:extLst>
              <a:ext uri="{FF2B5EF4-FFF2-40B4-BE49-F238E27FC236}">
                <a16:creationId xmlns:a16="http://schemas.microsoft.com/office/drawing/2014/main" id="{AE294906-5FB5-38A6-EBA2-84F6FD6C7DC3}"/>
              </a:ext>
            </a:extLst>
          </p:cNvPr>
          <p:cNvSpPr>
            <a:spLocks noGrp="1"/>
          </p:cNvSpPr>
          <p:nvPr/>
        </p:nvSpPr>
        <p:spPr>
          <a:xfrm>
            <a:off x="4400550" y="1349883"/>
            <a:ext cx="3048000" cy="336042"/>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Legislative Monitoring</a:t>
            </a:r>
            <a:endParaRPr sz="1650" b="1" i="0" dirty="0">
              <a:solidFill>
                <a:srgbClr val="0B3157"/>
              </a:solidFill>
              <a:latin typeface="Nimbus Sans"/>
              <a:ea typeface="Nimbus Sans"/>
              <a:cs typeface="Nimbus Sans"/>
            </a:endParaRPr>
          </a:p>
        </p:txBody>
      </p:sp>
      <p:sp>
        <p:nvSpPr>
          <p:cNvPr id="37" name="Rectangle 36">
            <a:extLst>
              <a:ext uri="{FF2B5EF4-FFF2-40B4-BE49-F238E27FC236}">
                <a16:creationId xmlns:a16="http://schemas.microsoft.com/office/drawing/2014/main" id="{64B44054-4FE4-0ECE-0DE6-1744996756A9}"/>
              </a:ext>
            </a:extLst>
          </p:cNvPr>
          <p:cNvSpPr>
            <a:spLocks noGrp="1"/>
          </p:cNvSpPr>
          <p:nvPr/>
        </p:nvSpPr>
        <p:spPr>
          <a:xfrm>
            <a:off x="8239125" y="1397795"/>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Meetings &amp; Access</a:t>
            </a:r>
            <a:endParaRPr sz="1650" b="1" i="0" dirty="0">
              <a:solidFill>
                <a:srgbClr val="0B3157"/>
              </a:solidFill>
              <a:latin typeface="Nimbus Sans"/>
              <a:ea typeface="Nimbus Sans"/>
              <a:cs typeface="Nimbus Sans"/>
            </a:endParaRPr>
          </a:p>
        </p:txBody>
      </p:sp>
      <p:sp>
        <p:nvSpPr>
          <p:cNvPr id="39" name="Rectangle: Rounded Corners 38">
            <a:extLst>
              <a:ext uri="{FF2B5EF4-FFF2-40B4-BE49-F238E27FC236}">
                <a16:creationId xmlns:a16="http://schemas.microsoft.com/office/drawing/2014/main" id="{36CACFFE-E685-AD2F-3EEB-58F8B355E9BA}"/>
              </a:ext>
            </a:extLst>
          </p:cNvPr>
          <p:cNvSpPr>
            <a:spLocks noGrp="1"/>
          </p:cNvSpPr>
          <p:nvPr/>
        </p:nvSpPr>
        <p:spPr>
          <a:xfrm>
            <a:off x="8077200" y="3324222"/>
            <a:ext cx="3467100" cy="1843087"/>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41" name="Rectangle 40">
            <a:extLst>
              <a:ext uri="{FF2B5EF4-FFF2-40B4-BE49-F238E27FC236}">
                <a16:creationId xmlns:a16="http://schemas.microsoft.com/office/drawing/2014/main" id="{593445AB-F0BD-A4C3-81C5-2920923C453B}"/>
              </a:ext>
            </a:extLst>
          </p:cNvPr>
          <p:cNvSpPr>
            <a:spLocks noGrp="1"/>
          </p:cNvSpPr>
          <p:nvPr/>
        </p:nvSpPr>
        <p:spPr>
          <a:xfrm>
            <a:off x="8239125" y="3395663"/>
            <a:ext cx="3114675" cy="1843087"/>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Assist with project, reimbursement, regulatory, and other state/federal issues. </a:t>
            </a:r>
          </a:p>
        </p:txBody>
      </p:sp>
      <p:sp>
        <p:nvSpPr>
          <p:cNvPr id="43" name="Rectangle 42">
            <a:extLst>
              <a:ext uri="{FF2B5EF4-FFF2-40B4-BE49-F238E27FC236}">
                <a16:creationId xmlns:a16="http://schemas.microsoft.com/office/drawing/2014/main" id="{46826415-7EAB-0334-92A7-59CEA34B9722}"/>
              </a:ext>
            </a:extLst>
          </p:cNvPr>
          <p:cNvSpPr>
            <a:spLocks noGrp="1"/>
          </p:cNvSpPr>
          <p:nvPr/>
        </p:nvSpPr>
        <p:spPr>
          <a:xfrm>
            <a:off x="8239125" y="3357563"/>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Issue Support</a:t>
            </a:r>
            <a:endParaRPr sz="1650" b="1" i="0" dirty="0">
              <a:solidFill>
                <a:srgbClr val="0B3157"/>
              </a:solidFill>
              <a:latin typeface="Nimbus Sans"/>
              <a:ea typeface="Nimbus Sans"/>
              <a:cs typeface="Nimbus Sans"/>
            </a:endParaRPr>
          </a:p>
        </p:txBody>
      </p:sp>
      <p:sp>
        <p:nvSpPr>
          <p:cNvPr id="45" name="Rectangle 44">
            <a:extLst>
              <a:ext uri="{FF2B5EF4-FFF2-40B4-BE49-F238E27FC236}">
                <a16:creationId xmlns:a16="http://schemas.microsoft.com/office/drawing/2014/main" id="{461D072C-FED4-F358-801E-DC3627890751}"/>
              </a:ext>
            </a:extLst>
          </p:cNvPr>
          <p:cNvSpPr>
            <a:spLocks noGrp="1"/>
          </p:cNvSpPr>
          <p:nvPr/>
        </p:nvSpPr>
        <p:spPr>
          <a:xfrm>
            <a:off x="4419600" y="3395663"/>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Grant Support</a:t>
            </a:r>
            <a:endParaRPr sz="1650" b="1" i="0" dirty="0">
              <a:solidFill>
                <a:srgbClr val="0B3157"/>
              </a:solidFill>
              <a:latin typeface="Nimbus Sans"/>
              <a:ea typeface="Nimbus Sans"/>
              <a:cs typeface="Nimbus Sans"/>
            </a:endParaRPr>
          </a:p>
        </p:txBody>
      </p:sp>
      <p:sp>
        <p:nvSpPr>
          <p:cNvPr id="47" name="Rectangle 46">
            <a:extLst>
              <a:ext uri="{FF2B5EF4-FFF2-40B4-BE49-F238E27FC236}">
                <a16:creationId xmlns:a16="http://schemas.microsoft.com/office/drawing/2014/main" id="{9C482957-D4CD-60E7-2A7B-EAF2B78F72FA}"/>
              </a:ext>
            </a:extLst>
          </p:cNvPr>
          <p:cNvSpPr>
            <a:spLocks noGrp="1"/>
          </p:cNvSpPr>
          <p:nvPr/>
        </p:nvSpPr>
        <p:spPr>
          <a:xfrm>
            <a:off x="647700" y="340518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Advocacy &amp; Relationships</a:t>
            </a:r>
            <a:endParaRPr sz="1650" b="1" i="0" dirty="0">
              <a:solidFill>
                <a:srgbClr val="0B3157"/>
              </a:solidFill>
              <a:latin typeface="Nimbus Sans"/>
              <a:ea typeface="Nimbus Sans"/>
              <a:cs typeface="Nimbus Sans"/>
            </a:endParaRPr>
          </a:p>
        </p:txBody>
      </p:sp>
    </p:spTree>
    <p:extLst>
      <p:ext uri="{BB962C8B-B14F-4D97-AF65-F5344CB8AC3E}">
        <p14:creationId xmlns:p14="http://schemas.microsoft.com/office/powerpoint/2010/main" val="33767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181B1-501D-8E35-9ED6-DF0A7B6C0197}"/>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76E717F5-10F1-CC86-F6C5-A22309D1503E}"/>
              </a:ext>
            </a:extLst>
          </p:cNvPr>
          <p:cNvSpPr>
            <a:spLocks noGrp="1"/>
          </p:cNvSpPr>
          <p:nvPr/>
        </p:nvSpPr>
        <p:spPr>
          <a:xfrm>
            <a:off x="0" y="0"/>
            <a:ext cx="12192000" cy="171450"/>
          </a:xfrm>
          <a:prstGeom prst="rect">
            <a:avLst/>
          </a:prstGeom>
          <a:solidFill>
            <a:srgbClr val="0B3157"/>
          </a:solidFill>
          <a:ln w="0">
            <a:noFill/>
          </a:ln>
        </p:spPr>
        <p:txBody>
          <a:bodyPr/>
          <a:lstStyle/>
          <a:p>
            <a:endParaRPr lang="en-US"/>
          </a:p>
        </p:txBody>
      </p:sp>
      <p:sp>
        <p:nvSpPr>
          <p:cNvPr id="2" name="Rectangle 1">
            <a:extLst>
              <a:ext uri="{FF2B5EF4-FFF2-40B4-BE49-F238E27FC236}">
                <a16:creationId xmlns:a16="http://schemas.microsoft.com/office/drawing/2014/main" id="{EE4B3844-7365-9501-07BC-3CB93E278319}"/>
              </a:ext>
            </a:extLst>
          </p:cNvPr>
          <p:cNvSpPr>
            <a:spLocks noGrp="1"/>
          </p:cNvSpPr>
          <p:nvPr/>
        </p:nvSpPr>
        <p:spPr>
          <a:xfrm>
            <a:off x="0" y="171450"/>
            <a:ext cx="12192000" cy="38100"/>
          </a:xfrm>
          <a:prstGeom prst="rect">
            <a:avLst/>
          </a:prstGeom>
          <a:solidFill>
            <a:srgbClr val="E2B526"/>
          </a:solidFill>
          <a:ln w="0">
            <a:noFill/>
          </a:ln>
        </p:spPr>
        <p:txBody>
          <a:bodyPr/>
          <a:lstStyle/>
          <a:p>
            <a:endParaRPr lang="en-US"/>
          </a:p>
        </p:txBody>
      </p:sp>
      <p:pic>
        <p:nvPicPr>
          <p:cNvPr id="32" name="Picture 31">
            <a:extLst>
              <a:ext uri="{FF2B5EF4-FFF2-40B4-BE49-F238E27FC236}">
                <a16:creationId xmlns:a16="http://schemas.microsoft.com/office/drawing/2014/main" id="{A57B9EFE-1BC0-4546-BF5F-C80638736EF3}"/>
              </a:ext>
            </a:extLst>
          </p:cNvPr>
          <p:cNvPicPr>
            <a:picLocks noChangeAspect="1"/>
          </p:cNvPicPr>
          <p:nvPr/>
        </p:nvPicPr>
        <p:blipFill>
          <a:blip r:embed="rId3"/>
          <a:stretch/>
        </p:blipFill>
        <p:spPr>
          <a:xfrm>
            <a:off x="419100" y="323850"/>
            <a:ext cx="533400" cy="533400"/>
          </a:xfrm>
          <a:prstGeom prst="rect">
            <a:avLst/>
          </a:prstGeom>
        </p:spPr>
      </p:pic>
      <p:sp>
        <p:nvSpPr>
          <p:cNvPr id="4" name="Rectangle 3">
            <a:extLst>
              <a:ext uri="{FF2B5EF4-FFF2-40B4-BE49-F238E27FC236}">
                <a16:creationId xmlns:a16="http://schemas.microsoft.com/office/drawing/2014/main" id="{78557AEF-CE03-2020-FA36-B0B2CF399E74}"/>
              </a:ext>
            </a:extLst>
          </p:cNvPr>
          <p:cNvSpPr>
            <a:spLocks noGrp="1"/>
          </p:cNvSpPr>
          <p:nvPr/>
        </p:nvSpPr>
        <p:spPr>
          <a:xfrm>
            <a:off x="1143000" y="400050"/>
            <a:ext cx="10382250" cy="438150"/>
          </a:xfrm>
          <a:prstGeom prst="rect">
            <a:avLst/>
          </a:prstGeom>
          <a:noFill/>
          <a:ln w="0">
            <a:noFill/>
          </a:ln>
        </p:spPr>
        <p:txBody>
          <a:bodyPr wrap="square" lIns="0" tIns="0" rIns="0" bIns="0" anchor="ctr">
            <a:normAutofit/>
          </a:bodyPr>
          <a:lstStyle/>
          <a:p>
            <a:pPr algn="l">
              <a:defRPr sz="2850" b="1" i="0">
                <a:solidFill>
                  <a:srgbClr val="0B3157"/>
                </a:solidFill>
                <a:latin typeface="Nimbus Sans"/>
                <a:ea typeface="Nimbus Sans"/>
                <a:cs typeface="Nimbus Sans"/>
              </a:defRPr>
            </a:pPr>
            <a:r>
              <a:rPr lang="en-US" sz="2850" b="1" i="0" dirty="0">
                <a:solidFill>
                  <a:srgbClr val="0B3157"/>
                </a:solidFill>
                <a:latin typeface="Nimbus Sans"/>
                <a:ea typeface="Nimbus Sans"/>
                <a:cs typeface="Nimbus Sans"/>
              </a:rPr>
              <a:t>Kiley &amp; Associates</a:t>
            </a:r>
            <a:endParaRPr sz="2850" b="1" i="0" dirty="0">
              <a:solidFill>
                <a:srgbClr val="0B3157"/>
              </a:solidFill>
              <a:latin typeface="Nimbus Sans"/>
              <a:ea typeface="Nimbus Sans"/>
              <a:cs typeface="Nimbus Sans"/>
            </a:endParaRPr>
          </a:p>
        </p:txBody>
      </p:sp>
      <p:sp>
        <p:nvSpPr>
          <p:cNvPr id="5" name="Rectangle 4">
            <a:extLst>
              <a:ext uri="{FF2B5EF4-FFF2-40B4-BE49-F238E27FC236}">
                <a16:creationId xmlns:a16="http://schemas.microsoft.com/office/drawing/2014/main" id="{82989CD5-A76F-3999-87E5-59240B867D9D}"/>
              </a:ext>
            </a:extLst>
          </p:cNvPr>
          <p:cNvSpPr>
            <a:spLocks noGrp="1"/>
          </p:cNvSpPr>
          <p:nvPr/>
        </p:nvSpPr>
        <p:spPr>
          <a:xfrm>
            <a:off x="1143000" y="866775"/>
            <a:ext cx="10382250" cy="285750"/>
          </a:xfrm>
          <a:prstGeom prst="rect">
            <a:avLst/>
          </a:prstGeom>
          <a:noFill/>
          <a:ln w="0">
            <a:noFill/>
          </a:ln>
        </p:spPr>
        <p:txBody>
          <a:bodyPr wrap="square" lIns="0" tIns="0" rIns="0" bIns="0" anchor="ctr">
            <a:normAutofit/>
          </a:bodyPr>
          <a:lstStyle/>
          <a:p>
            <a:pPr algn="l">
              <a:defRPr sz="1350" b="0" i="0">
                <a:solidFill>
                  <a:srgbClr val="4D5C68"/>
                </a:solidFill>
                <a:latin typeface="Nimbus Sans"/>
                <a:ea typeface="Nimbus Sans"/>
                <a:cs typeface="Nimbus Sans"/>
              </a:defRPr>
            </a:pPr>
            <a:r>
              <a:rPr lang="en-US" sz="1350" dirty="0">
                <a:solidFill>
                  <a:srgbClr val="4D5C68"/>
                </a:solidFill>
                <a:latin typeface="Nimbus Sans"/>
                <a:ea typeface="Nimbus Sans"/>
                <a:cs typeface="Nimbus Sans"/>
              </a:rPr>
              <a:t>Recommended firm following a three-quote procurement process. </a:t>
            </a:r>
            <a:endParaRPr sz="1350" b="0" i="0" dirty="0">
              <a:solidFill>
                <a:srgbClr val="4D5C68"/>
              </a:solidFill>
              <a:latin typeface="Nimbus Sans"/>
              <a:ea typeface="Nimbus Sans"/>
              <a:cs typeface="Nimbus Sans"/>
            </a:endParaRPr>
          </a:p>
        </p:txBody>
      </p:sp>
      <p:sp>
        <p:nvSpPr>
          <p:cNvPr id="6" name="Rectangle 5">
            <a:extLst>
              <a:ext uri="{FF2B5EF4-FFF2-40B4-BE49-F238E27FC236}">
                <a16:creationId xmlns:a16="http://schemas.microsoft.com/office/drawing/2014/main" id="{2FECADC6-FE49-4C46-6671-78FB898B9142}"/>
              </a:ext>
            </a:extLst>
          </p:cNvPr>
          <p:cNvSpPr>
            <a:spLocks noGrp="1"/>
          </p:cNvSpPr>
          <p:nvPr/>
        </p:nvSpPr>
        <p:spPr>
          <a:xfrm>
            <a:off x="457200" y="6543675"/>
            <a:ext cx="11277600" cy="9525"/>
          </a:xfrm>
          <a:prstGeom prst="rect">
            <a:avLst/>
          </a:prstGeom>
          <a:solidFill>
            <a:srgbClr val="D7DEE3"/>
          </a:solidFill>
          <a:ln w="0">
            <a:noFill/>
          </a:ln>
        </p:spPr>
        <p:txBody>
          <a:bodyPr/>
          <a:lstStyle/>
          <a:p>
            <a:endParaRPr lang="en-US"/>
          </a:p>
        </p:txBody>
      </p:sp>
      <p:sp>
        <p:nvSpPr>
          <p:cNvPr id="7" name="Rectangle 6">
            <a:extLst>
              <a:ext uri="{FF2B5EF4-FFF2-40B4-BE49-F238E27FC236}">
                <a16:creationId xmlns:a16="http://schemas.microsoft.com/office/drawing/2014/main" id="{34DFB2C8-47D7-64EA-9649-6A14A9F6A6A6}"/>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536675"/>
                </a:solidFill>
                <a:latin typeface="Nimbus Sans"/>
                <a:ea typeface="Nimbus Sans"/>
                <a:cs typeface="Nimbus Sans"/>
              </a:defRPr>
            </a:pPr>
            <a:r>
              <a:rPr sz="975" b="1" i="0" dirty="0">
                <a:solidFill>
                  <a:srgbClr val="536675"/>
                </a:solidFill>
                <a:latin typeface="Nimbus Sans"/>
                <a:ea typeface="Nimbus Sans"/>
                <a:cs typeface="Nimbus Sans"/>
              </a:rPr>
              <a:t>RUBIDOUX COMMUNITY SERVICES DISTRICT  |  </a:t>
            </a:r>
            <a:r>
              <a:rPr lang="en-US" sz="975" b="1" dirty="0">
                <a:solidFill>
                  <a:srgbClr val="536675"/>
                </a:solidFill>
                <a:latin typeface="Nimbus Sans"/>
                <a:ea typeface="Nimbus Sans"/>
                <a:cs typeface="Nimbus Sans"/>
              </a:rPr>
              <a:t>October 1, 2026</a:t>
            </a:r>
            <a:endParaRPr sz="975" b="1" i="0" dirty="0">
              <a:solidFill>
                <a:srgbClr val="536675"/>
              </a:solidFill>
              <a:latin typeface="Nimbus Sans"/>
              <a:ea typeface="Nimbus Sans"/>
              <a:cs typeface="Nimbus Sans"/>
            </a:endParaRPr>
          </a:p>
        </p:txBody>
      </p:sp>
      <p:sp>
        <p:nvSpPr>
          <p:cNvPr id="8" name="Rectangle 7">
            <a:extLst>
              <a:ext uri="{FF2B5EF4-FFF2-40B4-BE49-F238E27FC236}">
                <a16:creationId xmlns:a16="http://schemas.microsoft.com/office/drawing/2014/main" id="{C22851BB-F9CF-2CC0-880C-382ACA65A777}"/>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536675"/>
                </a:solidFill>
                <a:latin typeface="Nimbus Sans"/>
                <a:ea typeface="Nimbus Sans"/>
                <a:cs typeface="Nimbus Sans"/>
              </a:defRPr>
            </a:pPr>
            <a:r>
              <a:rPr lang="en-US" sz="1050" b="1" i="0" dirty="0">
                <a:solidFill>
                  <a:srgbClr val="536675"/>
                </a:solidFill>
                <a:latin typeface="Nimbus Sans"/>
                <a:ea typeface="Nimbus Sans"/>
                <a:cs typeface="Nimbus Sans"/>
              </a:rPr>
              <a:t>5</a:t>
            </a:r>
            <a:endParaRPr sz="1050" b="1" i="0" dirty="0">
              <a:solidFill>
                <a:srgbClr val="536675"/>
              </a:solidFill>
              <a:latin typeface="Nimbus Sans"/>
              <a:ea typeface="Nimbus Sans"/>
              <a:cs typeface="Nimbus Sans"/>
            </a:endParaRPr>
          </a:p>
        </p:txBody>
      </p:sp>
      <p:sp>
        <p:nvSpPr>
          <p:cNvPr id="9" name="Rectangle: Rounded Corners 8">
            <a:extLst>
              <a:ext uri="{FF2B5EF4-FFF2-40B4-BE49-F238E27FC236}">
                <a16:creationId xmlns:a16="http://schemas.microsoft.com/office/drawing/2014/main" id="{9AB77A8F-965B-6280-105F-B9EDFC4A1F62}"/>
              </a:ext>
            </a:extLst>
          </p:cNvPr>
          <p:cNvSpPr>
            <a:spLocks noGrp="1"/>
          </p:cNvSpPr>
          <p:nvPr/>
        </p:nvSpPr>
        <p:spPr>
          <a:xfrm>
            <a:off x="47625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1" name="Rectangle 10">
            <a:extLst>
              <a:ext uri="{FF2B5EF4-FFF2-40B4-BE49-F238E27FC236}">
                <a16:creationId xmlns:a16="http://schemas.microsoft.com/office/drawing/2014/main" id="{F9E0D22D-E8FD-06B0-94C6-BBDA5E7CEF29}"/>
              </a:ext>
            </a:extLst>
          </p:cNvPr>
          <p:cNvSpPr>
            <a:spLocks noGrp="1"/>
          </p:cNvSpPr>
          <p:nvPr/>
        </p:nvSpPr>
        <p:spPr>
          <a:xfrm>
            <a:off x="685800"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$3,750 / Month</a:t>
            </a:r>
            <a:endParaRPr sz="1650" b="1" i="0" dirty="0">
              <a:solidFill>
                <a:srgbClr val="0B3157"/>
              </a:solidFill>
              <a:latin typeface="Nimbus Sans"/>
              <a:ea typeface="Nimbus Sans"/>
              <a:cs typeface="Nimbus Sans"/>
            </a:endParaRPr>
          </a:p>
        </p:txBody>
      </p:sp>
      <p:sp>
        <p:nvSpPr>
          <p:cNvPr id="12" name="Rectangle 11">
            <a:extLst>
              <a:ext uri="{FF2B5EF4-FFF2-40B4-BE49-F238E27FC236}">
                <a16:creationId xmlns:a16="http://schemas.microsoft.com/office/drawing/2014/main" id="{ED403694-3011-DE08-4402-8A224F25B0BA}"/>
              </a:ext>
            </a:extLst>
          </p:cNvPr>
          <p:cNvSpPr>
            <a:spLocks noGrp="1"/>
          </p:cNvSpPr>
          <p:nvPr/>
        </p:nvSpPr>
        <p:spPr>
          <a:xfrm>
            <a:off x="685800" y="2043114"/>
            <a:ext cx="3048000" cy="1334928"/>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$45,000 annual retainer</a:t>
            </a:r>
          </a:p>
          <a:p>
            <a:pPr>
              <a:defRPr sz="1400">
                <a:solidFill>
                  <a:srgbClr val="262626"/>
                </a:solidFill>
                <a:latin typeface="Aptos"/>
              </a:defRPr>
            </a:pPr>
            <a:endParaRPr lang="en-US" sz="1600" dirty="0"/>
          </a:p>
          <a:p>
            <a:pPr>
              <a:defRPr sz="1400">
                <a:solidFill>
                  <a:srgbClr val="262626"/>
                </a:solidFill>
                <a:latin typeface="Aptos"/>
              </a:defRPr>
            </a:pPr>
            <a:r>
              <a:rPr lang="en-US" sz="1600" dirty="0"/>
              <a:t>Lowest proposal received. </a:t>
            </a:r>
          </a:p>
        </p:txBody>
      </p:sp>
      <p:sp>
        <p:nvSpPr>
          <p:cNvPr id="13" name="Rectangle 12">
            <a:extLst>
              <a:ext uri="{FF2B5EF4-FFF2-40B4-BE49-F238E27FC236}">
                <a16:creationId xmlns:a16="http://schemas.microsoft.com/office/drawing/2014/main" id="{B240BC0B-B6D6-F97F-96E8-0021A0E6FEE1}"/>
              </a:ext>
            </a:extLst>
          </p:cNvPr>
          <p:cNvSpPr>
            <a:spLocks noGrp="1"/>
          </p:cNvSpPr>
          <p:nvPr/>
        </p:nvSpPr>
        <p:spPr>
          <a:xfrm>
            <a:off x="6477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14" name="Rectangle 13">
            <a:extLst>
              <a:ext uri="{FF2B5EF4-FFF2-40B4-BE49-F238E27FC236}">
                <a16:creationId xmlns:a16="http://schemas.microsoft.com/office/drawing/2014/main" id="{EB238085-B2E8-E0CB-1C65-04DC94BEAE9C}"/>
              </a:ext>
            </a:extLst>
          </p:cNvPr>
          <p:cNvSpPr>
            <a:spLocks noGrp="1"/>
          </p:cNvSpPr>
          <p:nvPr/>
        </p:nvSpPr>
        <p:spPr>
          <a:xfrm>
            <a:off x="6477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15" name="Rectangle: Rounded Corners 14">
            <a:extLst>
              <a:ext uri="{FF2B5EF4-FFF2-40B4-BE49-F238E27FC236}">
                <a16:creationId xmlns:a16="http://schemas.microsoft.com/office/drawing/2014/main" id="{25B1734E-2BEC-9AAA-433B-9CAC6024F4DB}"/>
              </a:ext>
            </a:extLst>
          </p:cNvPr>
          <p:cNvSpPr>
            <a:spLocks noGrp="1"/>
          </p:cNvSpPr>
          <p:nvPr/>
        </p:nvSpPr>
        <p:spPr>
          <a:xfrm>
            <a:off x="426720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7" name="Rectangle 16">
            <a:extLst>
              <a:ext uri="{FF2B5EF4-FFF2-40B4-BE49-F238E27FC236}">
                <a16:creationId xmlns:a16="http://schemas.microsoft.com/office/drawing/2014/main" id="{3A135507-98B7-62CC-49B1-A75EDE2A3457}"/>
              </a:ext>
            </a:extLst>
          </p:cNvPr>
          <p:cNvSpPr>
            <a:spLocks noGrp="1"/>
          </p:cNvSpPr>
          <p:nvPr/>
        </p:nvSpPr>
        <p:spPr>
          <a:xfrm>
            <a:off x="4419600" y="1483234"/>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References</a:t>
            </a:r>
            <a:endParaRPr sz="1650" b="1" i="0" dirty="0">
              <a:solidFill>
                <a:srgbClr val="0B3157"/>
              </a:solidFill>
              <a:latin typeface="Nimbus Sans"/>
              <a:ea typeface="Nimbus Sans"/>
              <a:cs typeface="Nimbus Sans"/>
            </a:endParaRPr>
          </a:p>
        </p:txBody>
      </p:sp>
      <p:sp>
        <p:nvSpPr>
          <p:cNvPr id="18" name="Rectangle 17">
            <a:extLst>
              <a:ext uri="{FF2B5EF4-FFF2-40B4-BE49-F238E27FC236}">
                <a16:creationId xmlns:a16="http://schemas.microsoft.com/office/drawing/2014/main" id="{7EDB8E62-2404-63F9-9941-EC5C0AB970B1}"/>
              </a:ext>
            </a:extLst>
          </p:cNvPr>
          <p:cNvSpPr>
            <a:spLocks noGrp="1"/>
          </p:cNvSpPr>
          <p:nvPr/>
        </p:nvSpPr>
        <p:spPr>
          <a:xfrm>
            <a:off x="4419600" y="2043114"/>
            <a:ext cx="3048000" cy="1957386"/>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Kiley currently provides government affairs services to the City of Jurupa Valley and Monte Vista Water District (Montclair).</a:t>
            </a:r>
          </a:p>
          <a:p>
            <a:pPr>
              <a:defRPr sz="1400">
                <a:solidFill>
                  <a:srgbClr val="262626"/>
                </a:solidFill>
                <a:latin typeface="Aptos"/>
              </a:defRPr>
            </a:pPr>
            <a:endParaRPr lang="en-US" sz="1600" dirty="0"/>
          </a:p>
          <a:p>
            <a:pPr>
              <a:defRPr sz="1400">
                <a:solidFill>
                  <a:srgbClr val="262626"/>
                </a:solidFill>
                <a:latin typeface="Aptos"/>
              </a:defRPr>
            </a:pPr>
            <a:r>
              <a:rPr lang="en-US" sz="1600" dirty="0"/>
              <a:t>Both agencies provided favorable references.</a:t>
            </a:r>
          </a:p>
        </p:txBody>
      </p:sp>
      <p:sp>
        <p:nvSpPr>
          <p:cNvPr id="19" name="Rectangle 18">
            <a:extLst>
              <a:ext uri="{FF2B5EF4-FFF2-40B4-BE49-F238E27FC236}">
                <a16:creationId xmlns:a16="http://schemas.microsoft.com/office/drawing/2014/main" id="{DEB47FDA-8305-8E35-6DBB-5577259BEE45}"/>
              </a:ext>
            </a:extLst>
          </p:cNvPr>
          <p:cNvSpPr>
            <a:spLocks noGrp="1"/>
          </p:cNvSpPr>
          <p:nvPr/>
        </p:nvSpPr>
        <p:spPr>
          <a:xfrm>
            <a:off x="443865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0" name="Rectangle 19">
            <a:extLst>
              <a:ext uri="{FF2B5EF4-FFF2-40B4-BE49-F238E27FC236}">
                <a16:creationId xmlns:a16="http://schemas.microsoft.com/office/drawing/2014/main" id="{5109D946-88E3-3836-5066-9CF3703A3E17}"/>
              </a:ext>
            </a:extLst>
          </p:cNvPr>
          <p:cNvSpPr>
            <a:spLocks noGrp="1"/>
          </p:cNvSpPr>
          <p:nvPr/>
        </p:nvSpPr>
        <p:spPr>
          <a:xfrm>
            <a:off x="443865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1" name="Rectangle: Rounded Corners 20">
            <a:extLst>
              <a:ext uri="{FF2B5EF4-FFF2-40B4-BE49-F238E27FC236}">
                <a16:creationId xmlns:a16="http://schemas.microsoft.com/office/drawing/2014/main" id="{337B3F3B-8CC7-03CB-C732-1DFC2C27972D}"/>
              </a:ext>
            </a:extLst>
          </p:cNvPr>
          <p:cNvSpPr>
            <a:spLocks noGrp="1"/>
          </p:cNvSpPr>
          <p:nvPr/>
        </p:nvSpPr>
        <p:spPr>
          <a:xfrm>
            <a:off x="805815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23" name="Rectangle 22">
            <a:extLst>
              <a:ext uri="{FF2B5EF4-FFF2-40B4-BE49-F238E27FC236}">
                <a16:creationId xmlns:a16="http://schemas.microsoft.com/office/drawing/2014/main" id="{66F80E42-2687-91D3-3E2E-DCDC104E1BB3}"/>
              </a:ext>
            </a:extLst>
          </p:cNvPr>
          <p:cNvSpPr>
            <a:spLocks noGrp="1"/>
          </p:cNvSpPr>
          <p:nvPr/>
        </p:nvSpPr>
        <p:spPr>
          <a:xfrm>
            <a:off x="8239125"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District Protection</a:t>
            </a:r>
            <a:endParaRPr sz="1650" b="1" i="0" dirty="0">
              <a:solidFill>
                <a:srgbClr val="0B3157"/>
              </a:solidFill>
              <a:latin typeface="Nimbus Sans"/>
              <a:ea typeface="Nimbus Sans"/>
              <a:cs typeface="Nimbus Sans"/>
            </a:endParaRPr>
          </a:p>
        </p:txBody>
      </p:sp>
      <p:sp>
        <p:nvSpPr>
          <p:cNvPr id="24" name="Rectangle 23">
            <a:extLst>
              <a:ext uri="{FF2B5EF4-FFF2-40B4-BE49-F238E27FC236}">
                <a16:creationId xmlns:a16="http://schemas.microsoft.com/office/drawing/2014/main" id="{A8FAE2D0-0007-687C-72B2-B11502CF3475}"/>
              </a:ext>
            </a:extLst>
          </p:cNvPr>
          <p:cNvSpPr>
            <a:spLocks noGrp="1"/>
          </p:cNvSpPr>
          <p:nvPr/>
        </p:nvSpPr>
        <p:spPr>
          <a:xfrm>
            <a:off x="8267700" y="2157413"/>
            <a:ext cx="3048000" cy="1220628"/>
          </a:xfrm>
          <a:prstGeom prst="rect">
            <a:avLst/>
          </a:prstGeom>
          <a:noFill/>
          <a:ln w="0">
            <a:noFill/>
          </a:ln>
        </p:spPr>
        <p:txBody>
          <a:bodyPr wrap="square" lIns="0" tIns="0" rIns="0" bIns="0" anchor="ctr">
            <a:noAutofit/>
          </a:bodyPr>
          <a:lstStyle/>
          <a:p>
            <a:pPr>
              <a:defRPr sz="1400">
                <a:solidFill>
                  <a:srgbClr val="262626"/>
                </a:solidFill>
                <a:latin typeface="Aptos"/>
              </a:defRPr>
            </a:pPr>
            <a:r>
              <a:rPr lang="en-US" sz="1600" dirty="0"/>
              <a:t>If Kiley represents two agencies pursuing the same opportunity, it will use a qualified subconsultant to represent one party, at no additional cost to the agency</a:t>
            </a:r>
          </a:p>
        </p:txBody>
      </p:sp>
      <p:sp>
        <p:nvSpPr>
          <p:cNvPr id="25" name="Rectangle 24">
            <a:extLst>
              <a:ext uri="{FF2B5EF4-FFF2-40B4-BE49-F238E27FC236}">
                <a16:creationId xmlns:a16="http://schemas.microsoft.com/office/drawing/2014/main" id="{E2B9210A-5B0D-BAC0-C50E-5DACA14555C9}"/>
              </a:ext>
            </a:extLst>
          </p:cNvPr>
          <p:cNvSpPr>
            <a:spLocks noGrp="1"/>
          </p:cNvSpPr>
          <p:nvPr/>
        </p:nvSpPr>
        <p:spPr>
          <a:xfrm>
            <a:off x="82296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6" name="Rectangle 25">
            <a:extLst>
              <a:ext uri="{FF2B5EF4-FFF2-40B4-BE49-F238E27FC236}">
                <a16:creationId xmlns:a16="http://schemas.microsoft.com/office/drawing/2014/main" id="{8E8DBDDA-01F2-20D8-72A2-1E5C5B1C36D5}"/>
              </a:ext>
            </a:extLst>
          </p:cNvPr>
          <p:cNvSpPr>
            <a:spLocks noGrp="1"/>
          </p:cNvSpPr>
          <p:nvPr/>
        </p:nvSpPr>
        <p:spPr>
          <a:xfrm>
            <a:off x="82296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7" name="Rectangle: Rounded Corners 26">
            <a:extLst>
              <a:ext uri="{FF2B5EF4-FFF2-40B4-BE49-F238E27FC236}">
                <a16:creationId xmlns:a16="http://schemas.microsoft.com/office/drawing/2014/main" id="{5D1CE182-126D-4A41-E1F6-6F0C4A19DBFA}"/>
              </a:ext>
            </a:extLst>
          </p:cNvPr>
          <p:cNvSpPr>
            <a:spLocks noGrp="1"/>
          </p:cNvSpPr>
          <p:nvPr/>
        </p:nvSpPr>
        <p:spPr>
          <a:xfrm>
            <a:off x="495300" y="5334000"/>
            <a:ext cx="11029950" cy="933450"/>
          </a:xfrm>
          <a:prstGeom prst="roundRect">
            <a:avLst>
              <a:gd name="adj" fmla="val 14286"/>
            </a:avLst>
          </a:prstGeom>
          <a:solidFill>
            <a:srgbClr val="0B3157"/>
          </a:solidFill>
          <a:ln w="0">
            <a:noFill/>
          </a:ln>
        </p:spPr>
        <p:txBody>
          <a:bodyPr/>
          <a:lstStyle/>
          <a:p>
            <a:endParaRPr lang="en-US"/>
          </a:p>
        </p:txBody>
      </p:sp>
      <p:sp>
        <p:nvSpPr>
          <p:cNvPr id="28" name="Rectangle 27">
            <a:extLst>
              <a:ext uri="{FF2B5EF4-FFF2-40B4-BE49-F238E27FC236}">
                <a16:creationId xmlns:a16="http://schemas.microsoft.com/office/drawing/2014/main" id="{8CCC7526-8057-F912-6921-1E777B878F95}"/>
              </a:ext>
            </a:extLst>
          </p:cNvPr>
          <p:cNvSpPr>
            <a:spLocks noGrp="1"/>
          </p:cNvSpPr>
          <p:nvPr/>
        </p:nvSpPr>
        <p:spPr>
          <a:xfrm>
            <a:off x="742950" y="5505450"/>
            <a:ext cx="8647938" cy="285750"/>
          </a:xfrm>
          <a:prstGeom prst="rect">
            <a:avLst/>
          </a:prstGeom>
          <a:noFill/>
          <a:ln w="0">
            <a:noFill/>
          </a:ln>
        </p:spPr>
        <p:txBody>
          <a:bodyPr wrap="square" lIns="0" tIns="0" rIns="0" bIns="0" anchor="t">
            <a:normAutofit/>
          </a:bodyPr>
          <a:lstStyle/>
          <a:p>
            <a:pPr algn="l">
              <a:defRPr sz="1800" b="1" i="0">
                <a:solidFill>
                  <a:srgbClr val="FFFFFF"/>
                </a:solidFill>
                <a:latin typeface="Nimbus Sans"/>
                <a:ea typeface="Nimbus Sans"/>
                <a:cs typeface="Nimbus Sans"/>
              </a:defRPr>
            </a:pPr>
            <a:r>
              <a:rPr lang="en-US" b="1" dirty="0">
                <a:solidFill>
                  <a:srgbClr val="FFFFFF"/>
                </a:solidFill>
                <a:latin typeface="Nimbus Sans"/>
                <a:ea typeface="Nimbus Sans"/>
                <a:cs typeface="Nimbus Sans"/>
              </a:rPr>
              <a:t>General Counsel reviewed the proposed agreement and did not identify any issues. </a:t>
            </a:r>
            <a:endParaRPr sz="1800" b="1" i="0" dirty="0">
              <a:solidFill>
                <a:srgbClr val="FFFFFF"/>
              </a:solidFill>
              <a:latin typeface="Nimbus Sans"/>
              <a:ea typeface="Nimbus Sans"/>
              <a:cs typeface="Nimbus Sans"/>
            </a:endParaRPr>
          </a:p>
        </p:txBody>
      </p:sp>
      <p:sp>
        <p:nvSpPr>
          <p:cNvPr id="29" name="Rectangle 28">
            <a:extLst>
              <a:ext uri="{FF2B5EF4-FFF2-40B4-BE49-F238E27FC236}">
                <a16:creationId xmlns:a16="http://schemas.microsoft.com/office/drawing/2014/main" id="{E0E5C7DA-F1B1-7577-0AAA-1DD3EB879938}"/>
              </a:ext>
            </a:extLst>
          </p:cNvPr>
          <p:cNvSpPr>
            <a:spLocks noGrp="1"/>
          </p:cNvSpPr>
          <p:nvPr/>
        </p:nvSpPr>
        <p:spPr>
          <a:xfrm>
            <a:off x="742950" y="5867400"/>
            <a:ext cx="10401300" cy="238125"/>
          </a:xfrm>
          <a:prstGeom prst="rect">
            <a:avLst/>
          </a:prstGeom>
          <a:noFill/>
          <a:ln w="0">
            <a:noFill/>
          </a:ln>
        </p:spPr>
        <p:txBody>
          <a:bodyPr wrap="square" lIns="0" tIns="0" rIns="0" bIns="0" anchor="ctr">
            <a:normAutofit/>
          </a:bodyPr>
          <a:lstStyle/>
          <a:p>
            <a:pPr algn="l">
              <a:defRPr sz="1275" b="0" i="0">
                <a:solidFill>
                  <a:srgbClr val="FFFFFF">
                    <a:alpha val="90196"/>
                  </a:srgbClr>
                </a:solidFill>
                <a:latin typeface="Nimbus Sans"/>
                <a:ea typeface="Nimbus Sans"/>
                <a:cs typeface="Nimbus Sans"/>
              </a:defRPr>
            </a:pPr>
            <a:endParaRPr sz="1275" b="0" i="0" dirty="0">
              <a:solidFill>
                <a:srgbClr val="FFFFFF">
                  <a:alpha val="90196"/>
                </a:srgbClr>
              </a:solidFill>
              <a:latin typeface="Nimbus Sans"/>
              <a:ea typeface="Nimbus Sans"/>
              <a:cs typeface="Nimbus Sans"/>
            </a:endParaRPr>
          </a:p>
        </p:txBody>
      </p:sp>
    </p:spTree>
    <p:extLst>
      <p:ext uri="{BB962C8B-B14F-4D97-AF65-F5344CB8AC3E}">
        <p14:creationId xmlns:p14="http://schemas.microsoft.com/office/powerpoint/2010/main" val="539128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29778-7133-0FC0-4096-76DFE73ED6EA}"/>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9B496D53-D558-29B3-B5A1-6A7635D15769}"/>
              </a:ext>
            </a:extLst>
          </p:cNvPr>
          <p:cNvSpPr>
            <a:spLocks noGrp="1"/>
          </p:cNvSpPr>
          <p:nvPr/>
        </p:nvSpPr>
        <p:spPr>
          <a:xfrm>
            <a:off x="0" y="0"/>
            <a:ext cx="12192000" cy="171450"/>
          </a:xfrm>
          <a:prstGeom prst="rect">
            <a:avLst/>
          </a:prstGeom>
          <a:solidFill>
            <a:srgbClr val="0B3157"/>
          </a:solidFill>
          <a:ln w="0">
            <a:noFill/>
          </a:ln>
        </p:spPr>
        <p:txBody>
          <a:bodyPr/>
          <a:lstStyle/>
          <a:p>
            <a:endParaRPr lang="en-US"/>
          </a:p>
        </p:txBody>
      </p:sp>
      <p:sp>
        <p:nvSpPr>
          <p:cNvPr id="2" name="Rectangle 1">
            <a:extLst>
              <a:ext uri="{FF2B5EF4-FFF2-40B4-BE49-F238E27FC236}">
                <a16:creationId xmlns:a16="http://schemas.microsoft.com/office/drawing/2014/main" id="{90F73EAE-DEC9-8FA6-FC1B-08BC256FBAF6}"/>
              </a:ext>
            </a:extLst>
          </p:cNvPr>
          <p:cNvSpPr>
            <a:spLocks noGrp="1"/>
          </p:cNvSpPr>
          <p:nvPr/>
        </p:nvSpPr>
        <p:spPr>
          <a:xfrm>
            <a:off x="0" y="171450"/>
            <a:ext cx="12192000" cy="38100"/>
          </a:xfrm>
          <a:prstGeom prst="rect">
            <a:avLst/>
          </a:prstGeom>
          <a:solidFill>
            <a:srgbClr val="E2B526"/>
          </a:solidFill>
          <a:ln w="0">
            <a:noFill/>
          </a:ln>
        </p:spPr>
        <p:txBody>
          <a:bodyPr/>
          <a:lstStyle/>
          <a:p>
            <a:endParaRPr lang="en-US"/>
          </a:p>
        </p:txBody>
      </p:sp>
      <p:pic>
        <p:nvPicPr>
          <p:cNvPr id="32" name="Picture 31">
            <a:extLst>
              <a:ext uri="{FF2B5EF4-FFF2-40B4-BE49-F238E27FC236}">
                <a16:creationId xmlns:a16="http://schemas.microsoft.com/office/drawing/2014/main" id="{C4C8CA64-3BFD-3E45-8DAC-14E0A48D9785}"/>
              </a:ext>
            </a:extLst>
          </p:cNvPr>
          <p:cNvPicPr>
            <a:picLocks noChangeAspect="1"/>
          </p:cNvPicPr>
          <p:nvPr/>
        </p:nvPicPr>
        <p:blipFill>
          <a:blip r:embed="rId3"/>
          <a:stretch/>
        </p:blipFill>
        <p:spPr>
          <a:xfrm>
            <a:off x="419100" y="323850"/>
            <a:ext cx="533400" cy="533400"/>
          </a:xfrm>
          <a:prstGeom prst="rect">
            <a:avLst/>
          </a:prstGeom>
        </p:spPr>
      </p:pic>
      <p:sp>
        <p:nvSpPr>
          <p:cNvPr id="4" name="Rectangle 3">
            <a:extLst>
              <a:ext uri="{FF2B5EF4-FFF2-40B4-BE49-F238E27FC236}">
                <a16:creationId xmlns:a16="http://schemas.microsoft.com/office/drawing/2014/main" id="{485A5B0E-44C7-1351-4365-85AE01036BF6}"/>
              </a:ext>
            </a:extLst>
          </p:cNvPr>
          <p:cNvSpPr>
            <a:spLocks noGrp="1"/>
          </p:cNvSpPr>
          <p:nvPr/>
        </p:nvSpPr>
        <p:spPr>
          <a:xfrm>
            <a:off x="1143000" y="400050"/>
            <a:ext cx="10382250" cy="438150"/>
          </a:xfrm>
          <a:prstGeom prst="rect">
            <a:avLst/>
          </a:prstGeom>
          <a:noFill/>
          <a:ln w="0">
            <a:noFill/>
          </a:ln>
        </p:spPr>
        <p:txBody>
          <a:bodyPr wrap="square" lIns="0" tIns="0" rIns="0" bIns="0" anchor="ctr">
            <a:normAutofit/>
          </a:bodyPr>
          <a:lstStyle/>
          <a:p>
            <a:pPr algn="l">
              <a:defRPr sz="2850" b="1" i="0">
                <a:solidFill>
                  <a:srgbClr val="0B3157"/>
                </a:solidFill>
                <a:latin typeface="Nimbus Sans"/>
                <a:ea typeface="Nimbus Sans"/>
                <a:cs typeface="Nimbus Sans"/>
              </a:defRPr>
            </a:pPr>
            <a:r>
              <a:rPr lang="en-US" sz="2850" b="1" i="0" dirty="0">
                <a:solidFill>
                  <a:srgbClr val="0B3157"/>
                </a:solidFill>
                <a:latin typeface="Nimbus Sans"/>
                <a:ea typeface="Nimbus Sans"/>
                <a:cs typeface="Nimbus Sans"/>
              </a:rPr>
              <a:t>A One-Year Commitment</a:t>
            </a:r>
            <a:endParaRPr sz="2850" b="1" i="0" dirty="0">
              <a:solidFill>
                <a:srgbClr val="0B3157"/>
              </a:solidFill>
              <a:latin typeface="Nimbus Sans"/>
              <a:ea typeface="Nimbus Sans"/>
              <a:cs typeface="Nimbus Sans"/>
            </a:endParaRPr>
          </a:p>
        </p:txBody>
      </p:sp>
      <p:sp>
        <p:nvSpPr>
          <p:cNvPr id="5" name="Rectangle 4">
            <a:extLst>
              <a:ext uri="{FF2B5EF4-FFF2-40B4-BE49-F238E27FC236}">
                <a16:creationId xmlns:a16="http://schemas.microsoft.com/office/drawing/2014/main" id="{BF6C286B-6172-5744-6952-5B53B57EEFB7}"/>
              </a:ext>
            </a:extLst>
          </p:cNvPr>
          <p:cNvSpPr>
            <a:spLocks noGrp="1"/>
          </p:cNvSpPr>
          <p:nvPr/>
        </p:nvSpPr>
        <p:spPr>
          <a:xfrm>
            <a:off x="1143000" y="866775"/>
            <a:ext cx="10382250" cy="285750"/>
          </a:xfrm>
          <a:prstGeom prst="rect">
            <a:avLst/>
          </a:prstGeom>
          <a:noFill/>
          <a:ln w="0">
            <a:noFill/>
          </a:ln>
        </p:spPr>
        <p:txBody>
          <a:bodyPr wrap="square" lIns="0" tIns="0" rIns="0" bIns="0" anchor="ctr">
            <a:normAutofit/>
          </a:bodyPr>
          <a:lstStyle/>
          <a:p>
            <a:pPr algn="l">
              <a:defRPr sz="1350" b="0" i="0">
                <a:solidFill>
                  <a:srgbClr val="4D5C68"/>
                </a:solidFill>
                <a:latin typeface="Nimbus Sans"/>
                <a:ea typeface="Nimbus Sans"/>
                <a:cs typeface="Nimbus Sans"/>
              </a:defRPr>
            </a:pPr>
            <a:r>
              <a:rPr lang="en-US" sz="1350" dirty="0">
                <a:solidFill>
                  <a:srgbClr val="4D5C68"/>
                </a:solidFill>
                <a:latin typeface="Nimbus Sans"/>
                <a:ea typeface="Nimbus Sans"/>
                <a:cs typeface="Nimbus Sans"/>
              </a:rPr>
              <a:t>Establish the function, evaluate the results, and reassess before making a longer-term commitment.</a:t>
            </a:r>
            <a:endParaRPr sz="1350" b="0" i="0" dirty="0">
              <a:solidFill>
                <a:srgbClr val="4D5C68"/>
              </a:solidFill>
              <a:latin typeface="Nimbus Sans"/>
              <a:ea typeface="Nimbus Sans"/>
              <a:cs typeface="Nimbus Sans"/>
            </a:endParaRPr>
          </a:p>
        </p:txBody>
      </p:sp>
      <p:sp>
        <p:nvSpPr>
          <p:cNvPr id="6" name="Rectangle 5">
            <a:extLst>
              <a:ext uri="{FF2B5EF4-FFF2-40B4-BE49-F238E27FC236}">
                <a16:creationId xmlns:a16="http://schemas.microsoft.com/office/drawing/2014/main" id="{A17B5023-1629-A35B-84F1-4C51F03C2AC8}"/>
              </a:ext>
            </a:extLst>
          </p:cNvPr>
          <p:cNvSpPr>
            <a:spLocks noGrp="1"/>
          </p:cNvSpPr>
          <p:nvPr/>
        </p:nvSpPr>
        <p:spPr>
          <a:xfrm>
            <a:off x="457200" y="6543675"/>
            <a:ext cx="11277600" cy="9525"/>
          </a:xfrm>
          <a:prstGeom prst="rect">
            <a:avLst/>
          </a:prstGeom>
          <a:solidFill>
            <a:srgbClr val="D7DEE3"/>
          </a:solidFill>
          <a:ln w="0">
            <a:noFill/>
          </a:ln>
        </p:spPr>
        <p:txBody>
          <a:bodyPr/>
          <a:lstStyle/>
          <a:p>
            <a:endParaRPr lang="en-US"/>
          </a:p>
        </p:txBody>
      </p:sp>
      <p:sp>
        <p:nvSpPr>
          <p:cNvPr id="7" name="Rectangle 6">
            <a:extLst>
              <a:ext uri="{FF2B5EF4-FFF2-40B4-BE49-F238E27FC236}">
                <a16:creationId xmlns:a16="http://schemas.microsoft.com/office/drawing/2014/main" id="{347DC99D-DAB8-B9BD-179B-1EEC796A3281}"/>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536675"/>
                </a:solidFill>
                <a:latin typeface="Nimbus Sans"/>
                <a:ea typeface="Nimbus Sans"/>
                <a:cs typeface="Nimbus Sans"/>
              </a:defRPr>
            </a:pPr>
            <a:r>
              <a:rPr sz="975" b="1" i="0" dirty="0">
                <a:solidFill>
                  <a:srgbClr val="536675"/>
                </a:solidFill>
                <a:latin typeface="Nimbus Sans"/>
                <a:ea typeface="Nimbus Sans"/>
                <a:cs typeface="Nimbus Sans"/>
              </a:rPr>
              <a:t>RUBIDOUX COMMUNITY SERVICES DISTRICT  |  </a:t>
            </a:r>
            <a:r>
              <a:rPr lang="en-US" sz="975" b="1" dirty="0">
                <a:solidFill>
                  <a:srgbClr val="536675"/>
                </a:solidFill>
                <a:latin typeface="Nimbus Sans"/>
                <a:ea typeface="Nimbus Sans"/>
                <a:cs typeface="Nimbus Sans"/>
              </a:rPr>
              <a:t>October 1, 2026</a:t>
            </a:r>
            <a:endParaRPr sz="975" b="1" i="0" dirty="0">
              <a:solidFill>
                <a:srgbClr val="536675"/>
              </a:solidFill>
              <a:latin typeface="Nimbus Sans"/>
              <a:ea typeface="Nimbus Sans"/>
              <a:cs typeface="Nimbus Sans"/>
            </a:endParaRPr>
          </a:p>
        </p:txBody>
      </p:sp>
      <p:sp>
        <p:nvSpPr>
          <p:cNvPr id="8" name="Rectangle 7">
            <a:extLst>
              <a:ext uri="{FF2B5EF4-FFF2-40B4-BE49-F238E27FC236}">
                <a16:creationId xmlns:a16="http://schemas.microsoft.com/office/drawing/2014/main" id="{76EA875F-A842-467F-2614-99BB72FB7BCB}"/>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536675"/>
                </a:solidFill>
                <a:latin typeface="Nimbus Sans"/>
                <a:ea typeface="Nimbus Sans"/>
                <a:cs typeface="Nimbus Sans"/>
              </a:defRPr>
            </a:pPr>
            <a:r>
              <a:rPr lang="en-US" sz="1050" b="1" i="0" dirty="0">
                <a:solidFill>
                  <a:srgbClr val="536675"/>
                </a:solidFill>
                <a:latin typeface="Nimbus Sans"/>
                <a:ea typeface="Nimbus Sans"/>
                <a:cs typeface="Nimbus Sans"/>
              </a:rPr>
              <a:t>6</a:t>
            </a:r>
            <a:endParaRPr sz="1050" b="1" i="0" dirty="0">
              <a:solidFill>
                <a:srgbClr val="536675"/>
              </a:solidFill>
              <a:latin typeface="Nimbus Sans"/>
              <a:ea typeface="Nimbus Sans"/>
              <a:cs typeface="Nimbus Sans"/>
            </a:endParaRPr>
          </a:p>
        </p:txBody>
      </p:sp>
      <p:sp>
        <p:nvSpPr>
          <p:cNvPr id="9" name="Rectangle: Rounded Corners 8">
            <a:extLst>
              <a:ext uri="{FF2B5EF4-FFF2-40B4-BE49-F238E27FC236}">
                <a16:creationId xmlns:a16="http://schemas.microsoft.com/office/drawing/2014/main" id="{70736810-58F9-8C49-2435-A804316DE08B}"/>
              </a:ext>
            </a:extLst>
          </p:cNvPr>
          <p:cNvSpPr>
            <a:spLocks noGrp="1"/>
          </p:cNvSpPr>
          <p:nvPr/>
        </p:nvSpPr>
        <p:spPr>
          <a:xfrm>
            <a:off x="47625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1" name="Rectangle 10">
            <a:extLst>
              <a:ext uri="{FF2B5EF4-FFF2-40B4-BE49-F238E27FC236}">
                <a16:creationId xmlns:a16="http://schemas.microsoft.com/office/drawing/2014/main" id="{8214893E-5CCF-F793-22AC-91D4630966A5}"/>
              </a:ext>
            </a:extLst>
          </p:cNvPr>
          <p:cNvSpPr>
            <a:spLocks noGrp="1"/>
          </p:cNvSpPr>
          <p:nvPr/>
        </p:nvSpPr>
        <p:spPr>
          <a:xfrm>
            <a:off x="685800"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Budgeted</a:t>
            </a:r>
            <a:endParaRPr sz="1650" b="1" i="0" dirty="0">
              <a:solidFill>
                <a:srgbClr val="0B3157"/>
              </a:solidFill>
              <a:latin typeface="Nimbus Sans"/>
              <a:ea typeface="Nimbus Sans"/>
              <a:cs typeface="Nimbus Sans"/>
            </a:endParaRPr>
          </a:p>
        </p:txBody>
      </p:sp>
      <p:sp>
        <p:nvSpPr>
          <p:cNvPr id="12" name="Rectangle 11">
            <a:extLst>
              <a:ext uri="{FF2B5EF4-FFF2-40B4-BE49-F238E27FC236}">
                <a16:creationId xmlns:a16="http://schemas.microsoft.com/office/drawing/2014/main" id="{A130ADCB-EDEC-5526-5C2A-D746928A1ACB}"/>
              </a:ext>
            </a:extLst>
          </p:cNvPr>
          <p:cNvSpPr>
            <a:spLocks noGrp="1"/>
          </p:cNvSpPr>
          <p:nvPr/>
        </p:nvSpPr>
        <p:spPr>
          <a:xfrm>
            <a:off x="685800" y="2043113"/>
            <a:ext cx="3048000" cy="1334929"/>
          </a:xfrm>
          <a:prstGeom prst="rect">
            <a:avLst/>
          </a:prstGeom>
          <a:noFill/>
          <a:ln w="0">
            <a:noFill/>
          </a:ln>
        </p:spPr>
        <p:txBody>
          <a:bodyPr wrap="square" lIns="0" tIns="0" rIns="0" bIns="0" anchor="ctr">
            <a:normAutofit lnSpcReduction="10000"/>
          </a:bodyPr>
          <a:lstStyle/>
          <a:p>
            <a:pPr>
              <a:defRPr sz="1400">
                <a:solidFill>
                  <a:srgbClr val="262626"/>
                </a:solidFill>
                <a:latin typeface="Aptos"/>
              </a:defRPr>
            </a:pPr>
            <a:r>
              <a:rPr lang="en-US" sz="1600" dirty="0"/>
              <a:t>$50,000 is included in FY 2026|2027 General Fund Budget Line 32 – Consulting Fee: Financial.</a:t>
            </a:r>
          </a:p>
          <a:p>
            <a:pPr>
              <a:defRPr sz="1400">
                <a:solidFill>
                  <a:srgbClr val="262626"/>
                </a:solidFill>
                <a:latin typeface="Aptos"/>
              </a:defRPr>
            </a:pPr>
            <a:endParaRPr lang="en-US" sz="1600" dirty="0"/>
          </a:p>
          <a:p>
            <a:pPr>
              <a:defRPr sz="1400">
                <a:solidFill>
                  <a:srgbClr val="262626"/>
                </a:solidFill>
                <a:latin typeface="Aptos"/>
              </a:defRPr>
            </a:pPr>
            <a:r>
              <a:rPr lang="en-US" sz="1600" dirty="0"/>
              <a:t>$45,000 proposed annual cost.</a:t>
            </a:r>
          </a:p>
        </p:txBody>
      </p:sp>
      <p:sp>
        <p:nvSpPr>
          <p:cNvPr id="13" name="Rectangle 12">
            <a:extLst>
              <a:ext uri="{FF2B5EF4-FFF2-40B4-BE49-F238E27FC236}">
                <a16:creationId xmlns:a16="http://schemas.microsoft.com/office/drawing/2014/main" id="{D837B911-A94C-3DD9-BAD4-D24226F41E25}"/>
              </a:ext>
            </a:extLst>
          </p:cNvPr>
          <p:cNvSpPr>
            <a:spLocks noGrp="1"/>
          </p:cNvSpPr>
          <p:nvPr/>
        </p:nvSpPr>
        <p:spPr>
          <a:xfrm>
            <a:off x="6477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14" name="Rectangle 13">
            <a:extLst>
              <a:ext uri="{FF2B5EF4-FFF2-40B4-BE49-F238E27FC236}">
                <a16:creationId xmlns:a16="http://schemas.microsoft.com/office/drawing/2014/main" id="{E096EB8D-3BA5-4145-9794-4066BC6D96B9}"/>
              </a:ext>
            </a:extLst>
          </p:cNvPr>
          <p:cNvSpPr>
            <a:spLocks noGrp="1"/>
          </p:cNvSpPr>
          <p:nvPr/>
        </p:nvSpPr>
        <p:spPr>
          <a:xfrm>
            <a:off x="6477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15" name="Rectangle: Rounded Corners 14">
            <a:extLst>
              <a:ext uri="{FF2B5EF4-FFF2-40B4-BE49-F238E27FC236}">
                <a16:creationId xmlns:a16="http://schemas.microsoft.com/office/drawing/2014/main" id="{27DEFE2E-E376-CF41-EDDC-C818A5BD9379}"/>
              </a:ext>
            </a:extLst>
          </p:cNvPr>
          <p:cNvSpPr>
            <a:spLocks noGrp="1"/>
          </p:cNvSpPr>
          <p:nvPr/>
        </p:nvSpPr>
        <p:spPr>
          <a:xfrm>
            <a:off x="426720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17" name="Rectangle 16">
            <a:extLst>
              <a:ext uri="{FF2B5EF4-FFF2-40B4-BE49-F238E27FC236}">
                <a16:creationId xmlns:a16="http://schemas.microsoft.com/office/drawing/2014/main" id="{38A9F434-4D2D-DAD3-934B-F6A0F2E3665F}"/>
              </a:ext>
            </a:extLst>
          </p:cNvPr>
          <p:cNvSpPr>
            <a:spLocks noGrp="1"/>
          </p:cNvSpPr>
          <p:nvPr/>
        </p:nvSpPr>
        <p:spPr>
          <a:xfrm>
            <a:off x="4419600" y="1483234"/>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Initial Term</a:t>
            </a:r>
            <a:endParaRPr sz="1650" b="1" i="0" dirty="0">
              <a:solidFill>
                <a:srgbClr val="0B3157"/>
              </a:solidFill>
              <a:latin typeface="Nimbus Sans"/>
              <a:ea typeface="Nimbus Sans"/>
              <a:cs typeface="Nimbus Sans"/>
            </a:endParaRPr>
          </a:p>
        </p:txBody>
      </p:sp>
      <p:sp>
        <p:nvSpPr>
          <p:cNvPr id="18" name="Rectangle 17">
            <a:extLst>
              <a:ext uri="{FF2B5EF4-FFF2-40B4-BE49-F238E27FC236}">
                <a16:creationId xmlns:a16="http://schemas.microsoft.com/office/drawing/2014/main" id="{48DF7F04-C277-56AE-2F9A-FAC3C76D3EF5}"/>
              </a:ext>
            </a:extLst>
          </p:cNvPr>
          <p:cNvSpPr>
            <a:spLocks noGrp="1"/>
          </p:cNvSpPr>
          <p:nvPr/>
        </p:nvSpPr>
        <p:spPr>
          <a:xfrm>
            <a:off x="4419600" y="1766888"/>
            <a:ext cx="3048000" cy="2233612"/>
          </a:xfrm>
          <a:prstGeom prst="rect">
            <a:avLst/>
          </a:prstGeom>
          <a:noFill/>
          <a:ln w="0">
            <a:noFill/>
          </a:ln>
        </p:spPr>
        <p:txBody>
          <a:bodyPr wrap="square" lIns="0" tIns="0" rIns="0" bIns="0" anchor="ctr">
            <a:normAutofit/>
          </a:bodyPr>
          <a:lstStyle/>
          <a:p>
            <a:pPr>
              <a:defRPr sz="1400">
                <a:solidFill>
                  <a:srgbClr val="262626"/>
                </a:solidFill>
                <a:latin typeface="Aptos"/>
              </a:defRPr>
            </a:pPr>
            <a:r>
              <a:rPr lang="en-US" sz="1600" dirty="0"/>
              <a:t>One-year agreement with an option to renew.</a:t>
            </a:r>
          </a:p>
          <a:p>
            <a:pPr>
              <a:defRPr sz="1400">
                <a:solidFill>
                  <a:srgbClr val="262626"/>
                </a:solidFill>
                <a:latin typeface="Aptos"/>
              </a:defRPr>
            </a:pPr>
            <a:endParaRPr lang="en-US" sz="1600" dirty="0"/>
          </a:p>
          <a:p>
            <a:pPr>
              <a:defRPr sz="1400">
                <a:solidFill>
                  <a:srgbClr val="262626"/>
                </a:solidFill>
                <a:latin typeface="Aptos"/>
              </a:defRPr>
            </a:pPr>
            <a:r>
              <a:rPr lang="en-US" sz="1600" dirty="0"/>
              <a:t>The first year provides an opportunity to establish the function and evaluate performance.</a:t>
            </a:r>
          </a:p>
        </p:txBody>
      </p:sp>
      <p:sp>
        <p:nvSpPr>
          <p:cNvPr id="19" name="Rectangle 18">
            <a:extLst>
              <a:ext uri="{FF2B5EF4-FFF2-40B4-BE49-F238E27FC236}">
                <a16:creationId xmlns:a16="http://schemas.microsoft.com/office/drawing/2014/main" id="{C5239C47-B202-037A-93DA-E86C3CDE43CB}"/>
              </a:ext>
            </a:extLst>
          </p:cNvPr>
          <p:cNvSpPr>
            <a:spLocks noGrp="1"/>
          </p:cNvSpPr>
          <p:nvPr/>
        </p:nvSpPr>
        <p:spPr>
          <a:xfrm>
            <a:off x="443865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0" name="Rectangle 19">
            <a:extLst>
              <a:ext uri="{FF2B5EF4-FFF2-40B4-BE49-F238E27FC236}">
                <a16:creationId xmlns:a16="http://schemas.microsoft.com/office/drawing/2014/main" id="{4DB5EC8F-9F37-3E66-4D07-0F5E8799511C}"/>
              </a:ext>
            </a:extLst>
          </p:cNvPr>
          <p:cNvSpPr>
            <a:spLocks noGrp="1"/>
          </p:cNvSpPr>
          <p:nvPr/>
        </p:nvSpPr>
        <p:spPr>
          <a:xfrm>
            <a:off x="443865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1" name="Rectangle: Rounded Corners 20">
            <a:extLst>
              <a:ext uri="{FF2B5EF4-FFF2-40B4-BE49-F238E27FC236}">
                <a16:creationId xmlns:a16="http://schemas.microsoft.com/office/drawing/2014/main" id="{917CF19C-67DF-DC32-7060-289ADABF8CC5}"/>
              </a:ext>
            </a:extLst>
          </p:cNvPr>
          <p:cNvSpPr>
            <a:spLocks noGrp="1"/>
          </p:cNvSpPr>
          <p:nvPr/>
        </p:nvSpPr>
        <p:spPr>
          <a:xfrm>
            <a:off x="8058150" y="1362075"/>
            <a:ext cx="3467100" cy="3581400"/>
          </a:xfrm>
          <a:prstGeom prst="roundRect">
            <a:avLst>
              <a:gd name="adj" fmla="val 3297"/>
            </a:avLst>
          </a:prstGeom>
          <a:solidFill>
            <a:srgbClr val="FFFFFF"/>
          </a:solidFill>
          <a:ln w="9525">
            <a:solidFill>
              <a:srgbClr val="D6DEE4"/>
            </a:solidFill>
            <a:prstDash val="solid"/>
          </a:ln>
        </p:spPr>
        <p:style>
          <a:lnRef idx="0">
            <a:scrgbClr r="0" g="0" b="0"/>
          </a:lnRef>
          <a:fillRef idx="0">
            <a:scrgbClr r="0" g="0" b="0"/>
          </a:fillRef>
          <a:effectRef idx="4">
            <a:scrgbClr r="0" g="0" b="0"/>
          </a:effectRef>
          <a:fontRef idx="major"/>
        </p:style>
        <p:txBody>
          <a:bodyPr/>
          <a:lstStyle/>
          <a:p>
            <a:endParaRPr lang="en-US"/>
          </a:p>
        </p:txBody>
      </p:sp>
      <p:sp>
        <p:nvSpPr>
          <p:cNvPr id="23" name="Rectangle 22">
            <a:extLst>
              <a:ext uri="{FF2B5EF4-FFF2-40B4-BE49-F238E27FC236}">
                <a16:creationId xmlns:a16="http://schemas.microsoft.com/office/drawing/2014/main" id="{0D9311C8-8EF6-B43A-D871-8C742B531C64}"/>
              </a:ext>
            </a:extLst>
          </p:cNvPr>
          <p:cNvSpPr>
            <a:spLocks noGrp="1"/>
          </p:cNvSpPr>
          <p:nvPr/>
        </p:nvSpPr>
        <p:spPr>
          <a:xfrm>
            <a:off x="8239125" y="1481138"/>
            <a:ext cx="3048000" cy="285750"/>
          </a:xfrm>
          <a:prstGeom prst="rect">
            <a:avLst/>
          </a:prstGeom>
          <a:noFill/>
          <a:ln w="0">
            <a:noFill/>
          </a:ln>
        </p:spPr>
        <p:txBody>
          <a:bodyPr wrap="square" lIns="0" tIns="0" rIns="0" bIns="0" anchor="ctr">
            <a:normAutofit/>
          </a:bodyPr>
          <a:lstStyle/>
          <a:p>
            <a:pPr>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What We Measure</a:t>
            </a:r>
            <a:endParaRPr sz="1650" b="1" i="0" dirty="0">
              <a:solidFill>
                <a:srgbClr val="0B3157"/>
              </a:solidFill>
              <a:latin typeface="Nimbus Sans"/>
              <a:ea typeface="Nimbus Sans"/>
              <a:cs typeface="Nimbus Sans"/>
            </a:endParaRPr>
          </a:p>
        </p:txBody>
      </p:sp>
      <p:sp>
        <p:nvSpPr>
          <p:cNvPr id="24" name="Rectangle 23">
            <a:extLst>
              <a:ext uri="{FF2B5EF4-FFF2-40B4-BE49-F238E27FC236}">
                <a16:creationId xmlns:a16="http://schemas.microsoft.com/office/drawing/2014/main" id="{F4648AB3-E3D8-6E62-AB50-E0FE11166DDD}"/>
              </a:ext>
            </a:extLst>
          </p:cNvPr>
          <p:cNvSpPr>
            <a:spLocks noGrp="1"/>
          </p:cNvSpPr>
          <p:nvPr/>
        </p:nvSpPr>
        <p:spPr>
          <a:xfrm>
            <a:off x="8267700" y="2043114"/>
            <a:ext cx="3048000" cy="1619248"/>
          </a:xfrm>
          <a:prstGeom prst="rect">
            <a:avLst/>
          </a:prstGeom>
          <a:noFill/>
          <a:ln w="0">
            <a:noFill/>
          </a:ln>
        </p:spPr>
        <p:txBody>
          <a:bodyPr wrap="square" lIns="0" tIns="0" rIns="0" bIns="0" anchor="ctr">
            <a:noAutofit/>
          </a:bodyPr>
          <a:lstStyle/>
          <a:p>
            <a:pPr marL="285750" indent="-285750">
              <a:buFontTx/>
              <a:buChar char="-"/>
              <a:defRPr sz="1400">
                <a:solidFill>
                  <a:srgbClr val="262626"/>
                </a:solidFill>
                <a:latin typeface="Aptos"/>
              </a:defRPr>
            </a:pPr>
            <a:r>
              <a:rPr lang="en-US" sz="1600" dirty="0"/>
              <a:t>Relationships and access</a:t>
            </a:r>
          </a:p>
          <a:p>
            <a:pPr marL="285750" indent="-285750">
              <a:buFontTx/>
              <a:buChar char="-"/>
              <a:defRPr sz="1400">
                <a:solidFill>
                  <a:srgbClr val="262626"/>
                </a:solidFill>
                <a:latin typeface="Aptos"/>
              </a:defRPr>
            </a:pPr>
            <a:r>
              <a:rPr lang="en-US" sz="1600" dirty="0"/>
              <a:t>Funding opportunities advanced</a:t>
            </a:r>
          </a:p>
          <a:p>
            <a:pPr marL="285750" indent="-285750">
              <a:buFontTx/>
              <a:buChar char="-"/>
              <a:defRPr sz="1400">
                <a:solidFill>
                  <a:srgbClr val="262626"/>
                </a:solidFill>
                <a:latin typeface="Aptos"/>
              </a:defRPr>
            </a:pPr>
            <a:r>
              <a:rPr lang="en-US" sz="1600" dirty="0"/>
              <a:t>CDS/CPF efforts</a:t>
            </a:r>
          </a:p>
          <a:p>
            <a:pPr marL="285750" indent="-285750">
              <a:buFontTx/>
              <a:buChar char="-"/>
              <a:defRPr sz="1400">
                <a:solidFill>
                  <a:srgbClr val="262626"/>
                </a:solidFill>
                <a:latin typeface="Aptos"/>
              </a:defRPr>
            </a:pPr>
            <a:r>
              <a:rPr lang="en-US" sz="1600" dirty="0"/>
              <a:t>Grant support</a:t>
            </a:r>
          </a:p>
          <a:p>
            <a:pPr marL="285750" indent="-285750">
              <a:buFontTx/>
              <a:buChar char="-"/>
              <a:defRPr sz="1400">
                <a:solidFill>
                  <a:srgbClr val="262626"/>
                </a:solidFill>
                <a:latin typeface="Aptos"/>
              </a:defRPr>
            </a:pPr>
            <a:r>
              <a:rPr lang="en-US" sz="1600" dirty="0"/>
              <a:t>Legislative priorities</a:t>
            </a:r>
          </a:p>
          <a:p>
            <a:pPr marL="285750" indent="-285750">
              <a:buFontTx/>
              <a:buChar char="-"/>
              <a:defRPr sz="1400">
                <a:solidFill>
                  <a:srgbClr val="262626"/>
                </a:solidFill>
                <a:latin typeface="Aptos"/>
              </a:defRPr>
            </a:pPr>
            <a:r>
              <a:rPr lang="en-US" sz="1600" dirty="0"/>
              <a:t>Overall value to the District</a:t>
            </a:r>
          </a:p>
        </p:txBody>
      </p:sp>
      <p:sp>
        <p:nvSpPr>
          <p:cNvPr id="25" name="Rectangle 24">
            <a:extLst>
              <a:ext uri="{FF2B5EF4-FFF2-40B4-BE49-F238E27FC236}">
                <a16:creationId xmlns:a16="http://schemas.microsoft.com/office/drawing/2014/main" id="{89F47633-C54E-64E7-989F-FDC01643126B}"/>
              </a:ext>
            </a:extLst>
          </p:cNvPr>
          <p:cNvSpPr>
            <a:spLocks noGrp="1"/>
          </p:cNvSpPr>
          <p:nvPr/>
        </p:nvSpPr>
        <p:spPr>
          <a:xfrm>
            <a:off x="8229600" y="4276725"/>
            <a:ext cx="3124200" cy="247650"/>
          </a:xfrm>
          <a:prstGeom prst="rect">
            <a:avLst/>
          </a:prstGeom>
          <a:noFill/>
          <a:ln w="0">
            <a:noFill/>
          </a:ln>
        </p:spPr>
        <p:txBody>
          <a:bodyPr wrap="square" lIns="0" tIns="0" rIns="0" bIns="0" anchor="t">
            <a:normAutofit/>
          </a:bodyPr>
          <a:lstStyle/>
          <a:p>
            <a:pPr algn="l">
              <a:defRPr sz="1500" b="1" i="0">
                <a:solidFill>
                  <a:srgbClr val="0B3157"/>
                </a:solidFill>
                <a:latin typeface="Nimbus Sans"/>
                <a:ea typeface="Nimbus Sans"/>
                <a:cs typeface="Nimbus Sans"/>
              </a:defRPr>
            </a:pPr>
            <a:endParaRPr sz="1500" b="1" i="0" dirty="0">
              <a:solidFill>
                <a:srgbClr val="0B3157"/>
              </a:solidFill>
              <a:latin typeface="Nimbus Sans"/>
              <a:ea typeface="Nimbus Sans"/>
              <a:cs typeface="Nimbus Sans"/>
            </a:endParaRPr>
          </a:p>
        </p:txBody>
      </p:sp>
      <p:sp>
        <p:nvSpPr>
          <p:cNvPr id="26" name="Rectangle 25">
            <a:extLst>
              <a:ext uri="{FF2B5EF4-FFF2-40B4-BE49-F238E27FC236}">
                <a16:creationId xmlns:a16="http://schemas.microsoft.com/office/drawing/2014/main" id="{97DFE78D-71C3-354F-8305-84E215F4F67A}"/>
              </a:ext>
            </a:extLst>
          </p:cNvPr>
          <p:cNvSpPr>
            <a:spLocks noGrp="1"/>
          </p:cNvSpPr>
          <p:nvPr/>
        </p:nvSpPr>
        <p:spPr>
          <a:xfrm>
            <a:off x="8229600" y="4572000"/>
            <a:ext cx="3124200" cy="266700"/>
          </a:xfrm>
          <a:prstGeom prst="rect">
            <a:avLst/>
          </a:prstGeom>
          <a:noFill/>
          <a:ln w="0">
            <a:noFill/>
          </a:ln>
        </p:spPr>
        <p:txBody>
          <a:bodyPr wrap="square" lIns="0" tIns="0" rIns="0" bIns="0" anchor="t">
            <a:normAutofit/>
          </a:bodyPr>
          <a:lstStyle/>
          <a:p>
            <a:pPr algn="l">
              <a:defRPr sz="1200" b="0" i="0">
                <a:solidFill>
                  <a:srgbClr val="4D5C68"/>
                </a:solidFill>
                <a:latin typeface="Nimbus Sans"/>
                <a:ea typeface="Nimbus Sans"/>
                <a:cs typeface="Nimbus Sans"/>
              </a:defRPr>
            </a:pPr>
            <a:endParaRPr sz="1200" b="0" i="0" dirty="0">
              <a:solidFill>
                <a:srgbClr val="4D5C68"/>
              </a:solidFill>
              <a:latin typeface="Nimbus Sans"/>
              <a:ea typeface="Nimbus Sans"/>
              <a:cs typeface="Nimbus Sans"/>
            </a:endParaRPr>
          </a:p>
        </p:txBody>
      </p:sp>
      <p:sp>
        <p:nvSpPr>
          <p:cNvPr id="27" name="Rectangle: Rounded Corners 26">
            <a:extLst>
              <a:ext uri="{FF2B5EF4-FFF2-40B4-BE49-F238E27FC236}">
                <a16:creationId xmlns:a16="http://schemas.microsoft.com/office/drawing/2014/main" id="{184C9364-6A17-22F8-AB96-4AF2CD4ECD63}"/>
              </a:ext>
            </a:extLst>
          </p:cNvPr>
          <p:cNvSpPr>
            <a:spLocks noGrp="1"/>
          </p:cNvSpPr>
          <p:nvPr/>
        </p:nvSpPr>
        <p:spPr>
          <a:xfrm>
            <a:off x="495300" y="5334000"/>
            <a:ext cx="11029950" cy="933450"/>
          </a:xfrm>
          <a:prstGeom prst="roundRect">
            <a:avLst>
              <a:gd name="adj" fmla="val 14286"/>
            </a:avLst>
          </a:prstGeom>
          <a:solidFill>
            <a:srgbClr val="0B3157"/>
          </a:solidFill>
          <a:ln w="0">
            <a:noFill/>
          </a:ln>
        </p:spPr>
        <p:txBody>
          <a:bodyPr/>
          <a:lstStyle/>
          <a:p>
            <a:endParaRPr lang="en-US"/>
          </a:p>
        </p:txBody>
      </p:sp>
      <p:sp>
        <p:nvSpPr>
          <p:cNvPr id="28" name="Rectangle 27">
            <a:extLst>
              <a:ext uri="{FF2B5EF4-FFF2-40B4-BE49-F238E27FC236}">
                <a16:creationId xmlns:a16="http://schemas.microsoft.com/office/drawing/2014/main" id="{972C9F3E-1F36-D349-249C-498EBABA0289}"/>
              </a:ext>
            </a:extLst>
          </p:cNvPr>
          <p:cNvSpPr>
            <a:spLocks noGrp="1"/>
          </p:cNvSpPr>
          <p:nvPr/>
        </p:nvSpPr>
        <p:spPr>
          <a:xfrm>
            <a:off x="742950" y="5505450"/>
            <a:ext cx="10572750" cy="285750"/>
          </a:xfrm>
          <a:prstGeom prst="rect">
            <a:avLst/>
          </a:prstGeom>
          <a:noFill/>
          <a:ln w="0">
            <a:noFill/>
          </a:ln>
        </p:spPr>
        <p:txBody>
          <a:bodyPr wrap="square" lIns="0" tIns="0" rIns="0" bIns="0" anchor="t">
            <a:normAutofit/>
          </a:bodyPr>
          <a:lstStyle/>
          <a:p>
            <a:pPr algn="l">
              <a:defRPr sz="1800" b="1" i="0">
                <a:solidFill>
                  <a:srgbClr val="FFFFFF"/>
                </a:solidFill>
                <a:latin typeface="Nimbus Sans"/>
                <a:ea typeface="Nimbus Sans"/>
                <a:cs typeface="Nimbus Sans"/>
              </a:defRPr>
            </a:pPr>
            <a:r>
              <a:rPr lang="en-US" b="1" dirty="0">
                <a:solidFill>
                  <a:srgbClr val="FFFFFF"/>
                </a:solidFill>
                <a:latin typeface="Nimbus Sans"/>
                <a:ea typeface="Nimbus Sans"/>
                <a:cs typeface="Nimbus Sans"/>
              </a:rPr>
              <a:t>Bottom line: A defined one-year test of a new capability, using funds already included in the adopted budget. </a:t>
            </a:r>
            <a:endParaRPr sz="1800" b="1" i="0" dirty="0">
              <a:solidFill>
                <a:srgbClr val="FFFFFF"/>
              </a:solidFill>
              <a:latin typeface="Nimbus Sans"/>
              <a:ea typeface="Nimbus Sans"/>
              <a:cs typeface="Nimbus Sans"/>
            </a:endParaRPr>
          </a:p>
        </p:txBody>
      </p:sp>
      <p:sp>
        <p:nvSpPr>
          <p:cNvPr id="29" name="Rectangle 28">
            <a:extLst>
              <a:ext uri="{FF2B5EF4-FFF2-40B4-BE49-F238E27FC236}">
                <a16:creationId xmlns:a16="http://schemas.microsoft.com/office/drawing/2014/main" id="{E2385B2E-9F1F-1636-9CAA-702AEE742F3C}"/>
              </a:ext>
            </a:extLst>
          </p:cNvPr>
          <p:cNvSpPr>
            <a:spLocks noGrp="1"/>
          </p:cNvSpPr>
          <p:nvPr/>
        </p:nvSpPr>
        <p:spPr>
          <a:xfrm>
            <a:off x="742950" y="5867400"/>
            <a:ext cx="10401300" cy="238125"/>
          </a:xfrm>
          <a:prstGeom prst="rect">
            <a:avLst/>
          </a:prstGeom>
          <a:noFill/>
          <a:ln w="0">
            <a:noFill/>
          </a:ln>
        </p:spPr>
        <p:txBody>
          <a:bodyPr wrap="square" lIns="0" tIns="0" rIns="0" bIns="0" anchor="ctr">
            <a:normAutofit/>
          </a:bodyPr>
          <a:lstStyle/>
          <a:p>
            <a:pPr algn="l">
              <a:defRPr sz="1275" b="0" i="0">
                <a:solidFill>
                  <a:srgbClr val="FFFFFF">
                    <a:alpha val="90196"/>
                  </a:srgbClr>
                </a:solidFill>
                <a:latin typeface="Nimbus Sans"/>
                <a:ea typeface="Nimbus Sans"/>
                <a:cs typeface="Nimbus Sans"/>
              </a:defRPr>
            </a:pPr>
            <a:endParaRPr sz="1275" b="0" i="0" dirty="0">
              <a:solidFill>
                <a:srgbClr val="FFFFFF">
                  <a:alpha val="90196"/>
                </a:srgbClr>
              </a:solidFill>
              <a:latin typeface="Nimbus Sans"/>
              <a:ea typeface="Nimbus Sans"/>
              <a:cs typeface="Nimbus Sans"/>
            </a:endParaRPr>
          </a:p>
        </p:txBody>
      </p:sp>
    </p:spTree>
    <p:extLst>
      <p:ext uri="{BB962C8B-B14F-4D97-AF65-F5344CB8AC3E}">
        <p14:creationId xmlns:p14="http://schemas.microsoft.com/office/powerpoint/2010/main" val="1940561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2ED2DDD-4C85-4DA6-8F40-9FE3E057EA5A}"/>
              </a:ext>
            </a:extLst>
          </p:cNvPr>
          <p:cNvSpPr>
            <a:spLocks noGrp="1"/>
          </p:cNvSpPr>
          <p:nvPr/>
        </p:nvSpPr>
        <p:spPr>
          <a:xfrm>
            <a:off x="0" y="0"/>
            <a:ext cx="12192000" cy="171450"/>
          </a:xfrm>
          <a:prstGeom prst="rect">
            <a:avLst/>
          </a:prstGeom>
          <a:solidFill>
            <a:srgbClr val="0B3157"/>
          </a:solidFill>
          <a:ln w="0">
            <a:noFill/>
          </a:ln>
        </p:spPr>
        <p:txBody>
          <a:bodyPr/>
          <a:lstStyle/>
          <a:p>
            <a:endParaRPr lang="en-US"/>
          </a:p>
        </p:txBody>
      </p:sp>
      <p:sp>
        <p:nvSpPr>
          <p:cNvPr id="2" name="Rectangle 1">
            <a:extLst>
              <a:ext uri="{FF2B5EF4-FFF2-40B4-BE49-F238E27FC236}">
                <a16:creationId xmlns:a16="http://schemas.microsoft.com/office/drawing/2014/main" id="{4B7AC056-C9B8-42CA-97F5-EE3F6CC2B954}"/>
              </a:ext>
            </a:extLst>
          </p:cNvPr>
          <p:cNvSpPr>
            <a:spLocks noGrp="1"/>
          </p:cNvSpPr>
          <p:nvPr/>
        </p:nvSpPr>
        <p:spPr>
          <a:xfrm>
            <a:off x="0" y="171450"/>
            <a:ext cx="12192000" cy="38100"/>
          </a:xfrm>
          <a:prstGeom prst="rect">
            <a:avLst/>
          </a:prstGeom>
          <a:solidFill>
            <a:srgbClr val="E2B526"/>
          </a:solidFill>
          <a:ln w="0">
            <a:noFill/>
          </a:ln>
        </p:spPr>
        <p:txBody>
          <a:bodyPr/>
          <a:lstStyle/>
          <a:p>
            <a:endParaRPr lang="en-US"/>
          </a:p>
        </p:txBody>
      </p:sp>
      <p:pic>
        <p:nvPicPr>
          <p:cNvPr id="40" name="Picture 39"/>
          <p:cNvPicPr>
            <a:picLocks noChangeAspect="1"/>
          </p:cNvPicPr>
          <p:nvPr/>
        </p:nvPicPr>
        <p:blipFill>
          <a:blip r:embed="rId3"/>
          <a:stretch/>
        </p:blipFill>
        <p:spPr>
          <a:xfrm>
            <a:off x="419100" y="323850"/>
            <a:ext cx="533400" cy="533400"/>
          </a:xfrm>
          <a:prstGeom prst="rect">
            <a:avLst/>
          </a:prstGeom>
        </p:spPr>
      </p:pic>
      <p:sp>
        <p:nvSpPr>
          <p:cNvPr id="4" name="Rectangle 3">
            <a:extLst>
              <a:ext uri="{FF2B5EF4-FFF2-40B4-BE49-F238E27FC236}">
                <a16:creationId xmlns:a16="http://schemas.microsoft.com/office/drawing/2014/main" id="{37BDE81C-59B9-4786-A5C0-C1FCD4DE6725}"/>
              </a:ext>
            </a:extLst>
          </p:cNvPr>
          <p:cNvSpPr>
            <a:spLocks noGrp="1"/>
          </p:cNvSpPr>
          <p:nvPr/>
        </p:nvSpPr>
        <p:spPr>
          <a:xfrm>
            <a:off x="1143000" y="400050"/>
            <a:ext cx="10382250" cy="438150"/>
          </a:xfrm>
          <a:prstGeom prst="rect">
            <a:avLst/>
          </a:prstGeom>
          <a:noFill/>
          <a:ln w="0">
            <a:noFill/>
          </a:ln>
        </p:spPr>
        <p:txBody>
          <a:bodyPr wrap="square" lIns="0" tIns="0" rIns="0" bIns="0" anchor="ctr">
            <a:normAutofit/>
          </a:bodyPr>
          <a:lstStyle/>
          <a:p>
            <a:pPr algn="l">
              <a:defRPr sz="2850" b="1" i="0">
                <a:solidFill>
                  <a:srgbClr val="0B3157"/>
                </a:solidFill>
                <a:latin typeface="Nimbus Sans"/>
                <a:ea typeface="Nimbus Sans"/>
                <a:cs typeface="Nimbus Sans"/>
              </a:defRPr>
            </a:pPr>
            <a:r>
              <a:rPr sz="2850" b="1" i="0" dirty="0">
                <a:solidFill>
                  <a:srgbClr val="0B3157"/>
                </a:solidFill>
                <a:latin typeface="Nimbus Sans"/>
                <a:ea typeface="Nimbus Sans"/>
                <a:cs typeface="Nimbus Sans"/>
              </a:rPr>
              <a:t>Recommended Board Action</a:t>
            </a:r>
          </a:p>
        </p:txBody>
      </p:sp>
      <p:sp>
        <p:nvSpPr>
          <p:cNvPr id="5" name="Rectangle 4">
            <a:extLst>
              <a:ext uri="{FF2B5EF4-FFF2-40B4-BE49-F238E27FC236}">
                <a16:creationId xmlns:a16="http://schemas.microsoft.com/office/drawing/2014/main" id="{DB7FD13B-4606-4873-840A-871D09669952}"/>
              </a:ext>
            </a:extLst>
          </p:cNvPr>
          <p:cNvSpPr>
            <a:spLocks noGrp="1"/>
          </p:cNvSpPr>
          <p:nvPr/>
        </p:nvSpPr>
        <p:spPr>
          <a:xfrm>
            <a:off x="1143000" y="866775"/>
            <a:ext cx="10382250" cy="285750"/>
          </a:xfrm>
          <a:prstGeom prst="rect">
            <a:avLst/>
          </a:prstGeom>
          <a:noFill/>
          <a:ln w="0">
            <a:noFill/>
          </a:ln>
        </p:spPr>
        <p:txBody>
          <a:bodyPr wrap="square" lIns="0" tIns="0" rIns="0" bIns="0" anchor="ctr">
            <a:normAutofit/>
          </a:bodyPr>
          <a:lstStyle/>
          <a:p>
            <a:pPr algn="l">
              <a:defRPr sz="1350" b="0" i="0">
                <a:solidFill>
                  <a:srgbClr val="4D5C68"/>
                </a:solidFill>
                <a:latin typeface="Nimbus Sans"/>
                <a:ea typeface="Nimbus Sans"/>
                <a:cs typeface="Nimbus Sans"/>
              </a:defRPr>
            </a:pPr>
            <a:r>
              <a:rPr lang="en-US" sz="1350" dirty="0">
                <a:solidFill>
                  <a:srgbClr val="4D5C68"/>
                </a:solidFill>
                <a:latin typeface="Nimbus Sans"/>
                <a:ea typeface="Nimbus Sans"/>
                <a:cs typeface="Nimbus Sans"/>
              </a:rPr>
              <a:t>Staff recommends that the Board of Directors take the following actions:</a:t>
            </a:r>
            <a:endParaRPr sz="1350" b="0" i="0" dirty="0">
              <a:solidFill>
                <a:srgbClr val="4D5C68"/>
              </a:solidFill>
              <a:latin typeface="Nimbus Sans"/>
              <a:ea typeface="Nimbus Sans"/>
              <a:cs typeface="Nimbus Sans"/>
            </a:endParaRPr>
          </a:p>
        </p:txBody>
      </p:sp>
      <p:sp>
        <p:nvSpPr>
          <p:cNvPr id="6" name="Rectangle 5">
            <a:extLst>
              <a:ext uri="{FF2B5EF4-FFF2-40B4-BE49-F238E27FC236}">
                <a16:creationId xmlns:a16="http://schemas.microsoft.com/office/drawing/2014/main" id="{152F988F-A181-4B94-84F7-DB3896ACECD0}"/>
              </a:ext>
            </a:extLst>
          </p:cNvPr>
          <p:cNvSpPr>
            <a:spLocks noGrp="1"/>
          </p:cNvSpPr>
          <p:nvPr/>
        </p:nvSpPr>
        <p:spPr>
          <a:xfrm>
            <a:off x="457200" y="6543675"/>
            <a:ext cx="11277600" cy="9525"/>
          </a:xfrm>
          <a:prstGeom prst="rect">
            <a:avLst/>
          </a:prstGeom>
          <a:solidFill>
            <a:srgbClr val="D7DEE3"/>
          </a:solidFill>
          <a:ln w="0">
            <a:noFill/>
          </a:ln>
        </p:spPr>
        <p:txBody>
          <a:bodyPr/>
          <a:lstStyle/>
          <a:p>
            <a:endParaRPr lang="en-US"/>
          </a:p>
        </p:txBody>
      </p:sp>
      <p:sp>
        <p:nvSpPr>
          <p:cNvPr id="7" name="Rectangle 6">
            <a:extLst>
              <a:ext uri="{FF2B5EF4-FFF2-40B4-BE49-F238E27FC236}">
                <a16:creationId xmlns:a16="http://schemas.microsoft.com/office/drawing/2014/main" id="{5EB8F620-1ACC-49A8-ADB5-C5277C4E7570}"/>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536675"/>
                </a:solidFill>
                <a:latin typeface="Nimbus Sans"/>
                <a:ea typeface="Nimbus Sans"/>
                <a:cs typeface="Nimbus Sans"/>
              </a:defRPr>
            </a:pPr>
            <a:r>
              <a:rPr sz="975" b="1" i="0">
                <a:solidFill>
                  <a:srgbClr val="536675"/>
                </a:solidFill>
                <a:latin typeface="Nimbus Sans"/>
                <a:ea typeface="Nimbus Sans"/>
                <a:cs typeface="Nimbus Sans"/>
              </a:rPr>
              <a:t>RUBIDOUX COMMUNITY SERVICES DISTRICT  |  [MEETING DATE]</a:t>
            </a:r>
          </a:p>
        </p:txBody>
      </p:sp>
      <p:sp>
        <p:nvSpPr>
          <p:cNvPr id="8" name="Rectangle 7">
            <a:extLst>
              <a:ext uri="{FF2B5EF4-FFF2-40B4-BE49-F238E27FC236}">
                <a16:creationId xmlns:a16="http://schemas.microsoft.com/office/drawing/2014/main" id="{F0C6D52A-1879-4401-9984-85DCA8EC2A25}"/>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536675"/>
                </a:solidFill>
                <a:latin typeface="Nimbus Sans"/>
                <a:ea typeface="Nimbus Sans"/>
                <a:cs typeface="Nimbus Sans"/>
              </a:defRPr>
            </a:pPr>
            <a:r>
              <a:rPr lang="en-US" sz="1050" b="1" i="0" dirty="0">
                <a:solidFill>
                  <a:srgbClr val="536675"/>
                </a:solidFill>
                <a:latin typeface="Nimbus Sans"/>
                <a:ea typeface="Nimbus Sans"/>
                <a:cs typeface="Nimbus Sans"/>
              </a:rPr>
              <a:t>7</a:t>
            </a:r>
            <a:endParaRPr sz="1050" b="1" i="0" dirty="0">
              <a:solidFill>
                <a:srgbClr val="536675"/>
              </a:solidFill>
              <a:latin typeface="Nimbus Sans"/>
              <a:ea typeface="Nimbus Sans"/>
              <a:cs typeface="Nimbus Sans"/>
            </a:endParaRPr>
          </a:p>
        </p:txBody>
      </p:sp>
      <p:sp>
        <p:nvSpPr>
          <p:cNvPr id="9" name="Oval 8">
            <a:extLst>
              <a:ext uri="{FF2B5EF4-FFF2-40B4-BE49-F238E27FC236}">
                <a16:creationId xmlns:a16="http://schemas.microsoft.com/office/drawing/2014/main" id="{7836CABE-AAA6-43CC-9441-46A4828E05EB}"/>
              </a:ext>
            </a:extLst>
          </p:cNvPr>
          <p:cNvSpPr>
            <a:spLocks noGrp="1"/>
          </p:cNvSpPr>
          <p:nvPr/>
        </p:nvSpPr>
        <p:spPr>
          <a:xfrm>
            <a:off x="552450" y="1381125"/>
            <a:ext cx="476250" cy="476250"/>
          </a:xfrm>
          <a:prstGeom prst="ellipse">
            <a:avLst/>
          </a:prstGeom>
          <a:solidFill>
            <a:srgbClr val="E2B526"/>
          </a:solidFill>
          <a:ln w="0">
            <a:noFill/>
          </a:ln>
        </p:spPr>
        <p:txBody>
          <a:bodyPr/>
          <a:lstStyle/>
          <a:p>
            <a:endParaRPr lang="en-US"/>
          </a:p>
        </p:txBody>
      </p:sp>
      <p:sp>
        <p:nvSpPr>
          <p:cNvPr id="10" name="Rectangle 9">
            <a:extLst>
              <a:ext uri="{FF2B5EF4-FFF2-40B4-BE49-F238E27FC236}">
                <a16:creationId xmlns:a16="http://schemas.microsoft.com/office/drawing/2014/main" id="{67C4A99D-51CB-4D0E-B289-26E905F0823B}"/>
              </a:ext>
            </a:extLst>
          </p:cNvPr>
          <p:cNvSpPr>
            <a:spLocks noGrp="1"/>
          </p:cNvSpPr>
          <p:nvPr/>
        </p:nvSpPr>
        <p:spPr>
          <a:xfrm>
            <a:off x="552450" y="1381125"/>
            <a:ext cx="476250" cy="476250"/>
          </a:xfrm>
          <a:prstGeom prst="rect">
            <a:avLst/>
          </a:prstGeom>
          <a:noFill/>
          <a:ln w="0">
            <a:noFill/>
          </a:ln>
        </p:spPr>
        <p:txBody>
          <a:bodyPr wrap="square" lIns="0" tIns="0" rIns="0" bIns="0" anchor="ctr">
            <a:normAutofit/>
          </a:bodyPr>
          <a:lstStyle/>
          <a:p>
            <a:pPr algn="ctr">
              <a:defRPr sz="1800" b="1" i="0">
                <a:solidFill>
                  <a:srgbClr val="071F38"/>
                </a:solidFill>
                <a:latin typeface="Nimbus Sans"/>
                <a:ea typeface="Nimbus Sans"/>
                <a:cs typeface="Nimbus Sans"/>
              </a:defRPr>
            </a:pPr>
            <a:r>
              <a:rPr sz="1800" b="1" i="0">
                <a:solidFill>
                  <a:srgbClr val="071F38"/>
                </a:solidFill>
                <a:latin typeface="Nimbus Sans"/>
                <a:ea typeface="Nimbus Sans"/>
                <a:cs typeface="Nimbus Sans"/>
              </a:rPr>
              <a:t>1</a:t>
            </a:r>
          </a:p>
        </p:txBody>
      </p:sp>
      <p:sp>
        <p:nvSpPr>
          <p:cNvPr id="11" name="Rectangle 10">
            <a:extLst>
              <a:ext uri="{FF2B5EF4-FFF2-40B4-BE49-F238E27FC236}">
                <a16:creationId xmlns:a16="http://schemas.microsoft.com/office/drawing/2014/main" id="{BAD362C3-9F79-43F1-BEE6-F3747FEEBDF2}"/>
              </a:ext>
            </a:extLst>
          </p:cNvPr>
          <p:cNvSpPr>
            <a:spLocks noGrp="1"/>
          </p:cNvSpPr>
          <p:nvPr/>
        </p:nvSpPr>
        <p:spPr>
          <a:xfrm>
            <a:off x="1219200" y="1371599"/>
            <a:ext cx="9982200" cy="828676"/>
          </a:xfrm>
          <a:prstGeom prst="rect">
            <a:avLst/>
          </a:prstGeom>
          <a:noFill/>
          <a:ln w="0">
            <a:noFill/>
          </a:ln>
        </p:spPr>
        <p:txBody>
          <a:bodyPr wrap="square" lIns="0" tIns="0" rIns="0" bIns="0" anchor="t">
            <a:normAutofit/>
          </a:bodyPr>
          <a:lstStyle/>
          <a:p>
            <a:pPr algn="l">
              <a:defRPr sz="1650" b="1" i="0">
                <a:solidFill>
                  <a:srgbClr val="0B3157"/>
                </a:solidFill>
                <a:latin typeface="Nimbus Sans"/>
                <a:ea typeface="Nimbus Sans"/>
                <a:cs typeface="Nimbus Sans"/>
              </a:defRPr>
            </a:pPr>
            <a:r>
              <a:rPr lang="en-US" sz="1650" b="1" dirty="0">
                <a:solidFill>
                  <a:srgbClr val="0B3157"/>
                </a:solidFill>
                <a:latin typeface="Nimbus Sans"/>
                <a:ea typeface="Nimbus Sans"/>
                <a:cs typeface="Nimbus Sans"/>
              </a:rPr>
              <a:t>Authorize the General Manager to enter into a Professional Services Agreement with Kiley &amp; Associates to provide federal and state government affairs and legislative advocacy services, and issue a task order for the initial scope of work.</a:t>
            </a:r>
            <a:endParaRPr sz="1650" b="1" i="0" dirty="0">
              <a:solidFill>
                <a:srgbClr val="0B3157"/>
              </a:solidFill>
              <a:latin typeface="Nimbus Sans"/>
              <a:ea typeface="Nimbus Sans"/>
              <a:cs typeface="Nimbus Sans"/>
            </a:endParaRPr>
          </a:p>
        </p:txBody>
      </p:sp>
      <p:sp>
        <p:nvSpPr>
          <p:cNvPr id="13" name="Oval 12">
            <a:extLst>
              <a:ext uri="{FF2B5EF4-FFF2-40B4-BE49-F238E27FC236}">
                <a16:creationId xmlns:a16="http://schemas.microsoft.com/office/drawing/2014/main" id="{974CB3C4-E44C-4D1B-AE6B-24A7C57E27BD}"/>
              </a:ext>
            </a:extLst>
          </p:cNvPr>
          <p:cNvSpPr>
            <a:spLocks noGrp="1"/>
          </p:cNvSpPr>
          <p:nvPr/>
        </p:nvSpPr>
        <p:spPr>
          <a:xfrm>
            <a:off x="552450" y="2352675"/>
            <a:ext cx="476250" cy="476250"/>
          </a:xfrm>
          <a:prstGeom prst="ellipse">
            <a:avLst/>
          </a:prstGeom>
          <a:solidFill>
            <a:srgbClr val="E2B526"/>
          </a:solidFill>
          <a:ln w="0">
            <a:noFill/>
          </a:ln>
        </p:spPr>
        <p:txBody>
          <a:bodyPr/>
          <a:lstStyle/>
          <a:p>
            <a:endParaRPr lang="en-US"/>
          </a:p>
        </p:txBody>
      </p:sp>
      <p:sp>
        <p:nvSpPr>
          <p:cNvPr id="14" name="Rectangle 13">
            <a:extLst>
              <a:ext uri="{FF2B5EF4-FFF2-40B4-BE49-F238E27FC236}">
                <a16:creationId xmlns:a16="http://schemas.microsoft.com/office/drawing/2014/main" id="{80921B5B-B785-4900-8A1A-0B2E577263F8}"/>
              </a:ext>
            </a:extLst>
          </p:cNvPr>
          <p:cNvSpPr>
            <a:spLocks noGrp="1"/>
          </p:cNvSpPr>
          <p:nvPr/>
        </p:nvSpPr>
        <p:spPr>
          <a:xfrm>
            <a:off x="552450" y="2352675"/>
            <a:ext cx="476250" cy="476250"/>
          </a:xfrm>
          <a:prstGeom prst="rect">
            <a:avLst/>
          </a:prstGeom>
          <a:noFill/>
          <a:ln w="0">
            <a:noFill/>
          </a:ln>
        </p:spPr>
        <p:txBody>
          <a:bodyPr wrap="square" lIns="0" tIns="0" rIns="0" bIns="0" anchor="ctr">
            <a:normAutofit/>
          </a:bodyPr>
          <a:lstStyle/>
          <a:p>
            <a:pPr algn="ctr">
              <a:defRPr sz="1800" b="1" i="0">
                <a:solidFill>
                  <a:srgbClr val="071F38"/>
                </a:solidFill>
                <a:latin typeface="Nimbus Sans"/>
                <a:ea typeface="Nimbus Sans"/>
                <a:cs typeface="Nimbus Sans"/>
              </a:defRPr>
            </a:pPr>
            <a:r>
              <a:rPr sz="1800" b="1" i="0">
                <a:solidFill>
                  <a:srgbClr val="071F38"/>
                </a:solidFill>
                <a:latin typeface="Nimbus Sans"/>
                <a:ea typeface="Nimbus Sans"/>
                <a:cs typeface="Nimbus Sans"/>
              </a:rPr>
              <a:t>2</a:t>
            </a:r>
          </a:p>
        </p:txBody>
      </p:sp>
      <p:sp>
        <p:nvSpPr>
          <p:cNvPr id="15" name="Rectangle 14">
            <a:extLst>
              <a:ext uri="{FF2B5EF4-FFF2-40B4-BE49-F238E27FC236}">
                <a16:creationId xmlns:a16="http://schemas.microsoft.com/office/drawing/2014/main" id="{6DB629CE-0356-4120-86C8-5F0353212715}"/>
              </a:ext>
            </a:extLst>
          </p:cNvPr>
          <p:cNvSpPr>
            <a:spLocks noGrp="1"/>
          </p:cNvSpPr>
          <p:nvPr/>
        </p:nvSpPr>
        <p:spPr>
          <a:xfrm>
            <a:off x="1219200" y="2343150"/>
            <a:ext cx="9781032" cy="762000"/>
          </a:xfrm>
          <a:prstGeom prst="rect">
            <a:avLst/>
          </a:prstGeom>
          <a:noFill/>
          <a:ln w="0">
            <a:noFill/>
          </a:ln>
        </p:spPr>
        <p:txBody>
          <a:bodyPr wrap="square" lIns="0" tIns="0" rIns="0" bIns="0" anchor="t">
            <a:normAutofit/>
          </a:bodyPr>
          <a:lstStyle/>
          <a:p>
            <a:pPr algn="l">
              <a:defRPr sz="1650" b="1" i="0">
                <a:solidFill>
                  <a:srgbClr val="0B3157"/>
                </a:solidFill>
                <a:latin typeface="Nimbus Sans"/>
                <a:ea typeface="Nimbus Sans"/>
                <a:cs typeface="Nimbus Sans"/>
              </a:defRPr>
            </a:pPr>
            <a:r>
              <a:rPr lang="en-US" sz="1650" b="1" i="0" dirty="0">
                <a:solidFill>
                  <a:srgbClr val="0B3157"/>
                </a:solidFill>
                <a:latin typeface="Nimbus Sans"/>
                <a:ea typeface="Nimbus Sans"/>
                <a:cs typeface="Nimbus Sans"/>
              </a:rPr>
              <a:t>Authorize the use of the FY 2026|2027 General Fund Budget, Line 32 – Consulting Fee: Financial, for these services. </a:t>
            </a:r>
            <a:endParaRPr sz="1650" b="1" i="0" dirty="0">
              <a:solidFill>
                <a:srgbClr val="0B3157"/>
              </a:solidFill>
              <a:latin typeface="Nimbus Sans"/>
              <a:ea typeface="Nimbus Sans"/>
              <a:cs typeface="Nimbus Sans"/>
            </a:endParaRPr>
          </a:p>
        </p:txBody>
      </p:sp>
      <p:sp>
        <p:nvSpPr>
          <p:cNvPr id="18" name="Rectangle 17">
            <a:extLst>
              <a:ext uri="{FF2B5EF4-FFF2-40B4-BE49-F238E27FC236}">
                <a16:creationId xmlns:a16="http://schemas.microsoft.com/office/drawing/2014/main" id="{227832A9-65E3-4270-8786-4B2D80634D72}"/>
              </a:ext>
            </a:extLst>
          </p:cNvPr>
          <p:cNvSpPr>
            <a:spLocks noGrp="1"/>
          </p:cNvSpPr>
          <p:nvPr/>
        </p:nvSpPr>
        <p:spPr>
          <a:xfrm>
            <a:off x="552450" y="3324225"/>
            <a:ext cx="476250" cy="476250"/>
          </a:xfrm>
          <a:prstGeom prst="rect">
            <a:avLst/>
          </a:prstGeom>
          <a:noFill/>
          <a:ln w="0">
            <a:noFill/>
          </a:ln>
        </p:spPr>
        <p:txBody>
          <a:bodyPr wrap="square" lIns="0" tIns="0" rIns="0" bIns="0" anchor="ctr">
            <a:normAutofit/>
          </a:bodyPr>
          <a:lstStyle/>
          <a:p>
            <a:pPr algn="ctr">
              <a:defRPr sz="1800" b="1" i="0">
                <a:solidFill>
                  <a:srgbClr val="071F38"/>
                </a:solidFill>
                <a:latin typeface="Nimbus Sans"/>
                <a:ea typeface="Nimbus Sans"/>
                <a:cs typeface="Nimbus Sans"/>
              </a:defRPr>
            </a:pPr>
            <a:endParaRPr sz="1800" b="1" i="0" dirty="0">
              <a:solidFill>
                <a:srgbClr val="071F38"/>
              </a:solidFill>
              <a:latin typeface="Nimbus Sans"/>
              <a:ea typeface="Nimbus Sans"/>
              <a:cs typeface="Nimbus Sans"/>
            </a:endParaRPr>
          </a:p>
        </p:txBody>
      </p:sp>
      <p:sp>
        <p:nvSpPr>
          <p:cNvPr id="22" name="Rectangle 21">
            <a:extLst>
              <a:ext uri="{FF2B5EF4-FFF2-40B4-BE49-F238E27FC236}">
                <a16:creationId xmlns:a16="http://schemas.microsoft.com/office/drawing/2014/main" id="{6B643449-076C-400D-A934-2DEE153B4E08}"/>
              </a:ext>
            </a:extLst>
          </p:cNvPr>
          <p:cNvSpPr>
            <a:spLocks noGrp="1"/>
          </p:cNvSpPr>
          <p:nvPr/>
        </p:nvSpPr>
        <p:spPr>
          <a:xfrm>
            <a:off x="552450" y="4295775"/>
            <a:ext cx="476250" cy="476250"/>
          </a:xfrm>
          <a:prstGeom prst="rect">
            <a:avLst/>
          </a:prstGeom>
          <a:noFill/>
          <a:ln w="0">
            <a:noFill/>
          </a:ln>
        </p:spPr>
        <p:txBody>
          <a:bodyPr wrap="square" lIns="0" tIns="0" rIns="0" bIns="0" anchor="ctr">
            <a:normAutofit/>
          </a:bodyPr>
          <a:lstStyle/>
          <a:p>
            <a:pPr algn="ctr">
              <a:defRPr sz="1800" b="1" i="0">
                <a:solidFill>
                  <a:srgbClr val="071F38"/>
                </a:solidFill>
                <a:latin typeface="Nimbus Sans"/>
                <a:ea typeface="Nimbus Sans"/>
                <a:cs typeface="Nimbus Sans"/>
              </a:defRPr>
            </a:pPr>
            <a:endParaRPr sz="1800" b="1" i="0" dirty="0">
              <a:solidFill>
                <a:srgbClr val="071F38"/>
              </a:solidFill>
              <a:latin typeface="Nimbus Sans"/>
              <a:ea typeface="Nimbus Sans"/>
              <a:cs typeface="Nimbus Sans"/>
            </a:endParaRPr>
          </a:p>
        </p:txBody>
      </p:sp>
      <p:sp>
        <p:nvSpPr>
          <p:cNvPr id="36" name="Rectangle: Rounded Corners 35">
            <a:extLst>
              <a:ext uri="{FF2B5EF4-FFF2-40B4-BE49-F238E27FC236}">
                <a16:creationId xmlns:a16="http://schemas.microsoft.com/office/drawing/2014/main" id="{C49B6078-4009-40A7-83EA-22654C34E573}"/>
              </a:ext>
            </a:extLst>
          </p:cNvPr>
          <p:cNvSpPr>
            <a:spLocks noGrp="1"/>
          </p:cNvSpPr>
          <p:nvPr/>
        </p:nvSpPr>
        <p:spPr>
          <a:xfrm>
            <a:off x="523875" y="5619750"/>
            <a:ext cx="11201400" cy="476250"/>
          </a:xfrm>
          <a:prstGeom prst="roundRect">
            <a:avLst>
              <a:gd name="adj" fmla="val 20000"/>
            </a:avLst>
          </a:prstGeom>
          <a:solidFill>
            <a:srgbClr val="0B3157"/>
          </a:solidFill>
          <a:ln w="0">
            <a:noFill/>
          </a:ln>
        </p:spPr>
        <p:txBody>
          <a:bodyPr/>
          <a:lstStyle/>
          <a:p>
            <a:endParaRPr lang="en-US"/>
          </a:p>
        </p:txBody>
      </p:sp>
      <p:sp>
        <p:nvSpPr>
          <p:cNvPr id="37" name="Rectangle 36">
            <a:extLst>
              <a:ext uri="{FF2B5EF4-FFF2-40B4-BE49-F238E27FC236}">
                <a16:creationId xmlns:a16="http://schemas.microsoft.com/office/drawing/2014/main" id="{BF531F8D-D0DE-4D1C-B38E-76C267FC9E06}"/>
              </a:ext>
            </a:extLst>
          </p:cNvPr>
          <p:cNvSpPr>
            <a:spLocks noGrp="1"/>
          </p:cNvSpPr>
          <p:nvPr/>
        </p:nvSpPr>
        <p:spPr>
          <a:xfrm>
            <a:off x="714375" y="5724525"/>
            <a:ext cx="6429375" cy="257175"/>
          </a:xfrm>
          <a:prstGeom prst="rect">
            <a:avLst/>
          </a:prstGeom>
          <a:noFill/>
          <a:ln w="0">
            <a:noFill/>
          </a:ln>
        </p:spPr>
        <p:txBody>
          <a:bodyPr wrap="square" lIns="0" tIns="0" rIns="0" bIns="0" anchor="ctr">
            <a:normAutofit/>
          </a:bodyPr>
          <a:lstStyle/>
          <a:p>
            <a:pPr algn="ctr">
              <a:defRPr sz="1650" b="1" i="0">
                <a:solidFill>
                  <a:srgbClr val="FFFFFF"/>
                </a:solidFill>
                <a:latin typeface="Nimbus Sans"/>
                <a:ea typeface="Nimbus Sans"/>
                <a:cs typeface="Nimbus Sans"/>
              </a:defRPr>
            </a:pPr>
            <a:endParaRPr sz="1650" b="1" i="0" dirty="0">
              <a:solidFill>
                <a:srgbClr val="FFFFFF"/>
              </a:solidFill>
              <a:latin typeface="Nimbus Sans"/>
              <a:ea typeface="Nimbus Sans"/>
              <a:cs typeface="Nimbus Sans"/>
            </a:endParaRPr>
          </a:p>
        </p:txBody>
      </p:sp>
    </p:spTree>
    <p:extLst>
      <p:ext uri="{BB962C8B-B14F-4D97-AF65-F5344CB8AC3E}">
        <p14:creationId xmlns:p14="http://schemas.microsoft.com/office/powerpoint/2010/main" val="1456029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71F38"/>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B69E297-08FB-4BE2-A0B1-A963B6B9E69F}"/>
              </a:ext>
            </a:extLst>
          </p:cNvPr>
          <p:cNvSpPr>
            <a:spLocks noGrp="1"/>
          </p:cNvSpPr>
          <p:nvPr/>
        </p:nvSpPr>
        <p:spPr>
          <a:xfrm>
            <a:off x="0" y="0"/>
            <a:ext cx="12192000" cy="114300"/>
          </a:xfrm>
          <a:prstGeom prst="rect">
            <a:avLst/>
          </a:prstGeom>
          <a:solidFill>
            <a:srgbClr val="E2B526"/>
          </a:solidFill>
          <a:ln w="0">
            <a:noFill/>
          </a:ln>
        </p:spPr>
        <p:txBody>
          <a:bodyPr/>
          <a:lstStyle/>
          <a:p>
            <a:endParaRPr lang="en-US"/>
          </a:p>
        </p:txBody>
      </p:sp>
      <p:sp>
        <p:nvSpPr>
          <p:cNvPr id="2" name="Rectangle 1">
            <a:extLst>
              <a:ext uri="{FF2B5EF4-FFF2-40B4-BE49-F238E27FC236}">
                <a16:creationId xmlns:a16="http://schemas.microsoft.com/office/drawing/2014/main" id="{7A20B52C-B332-40EE-A458-4C9AA607E725}"/>
              </a:ext>
            </a:extLst>
          </p:cNvPr>
          <p:cNvSpPr>
            <a:spLocks noGrp="1"/>
          </p:cNvSpPr>
          <p:nvPr/>
        </p:nvSpPr>
        <p:spPr>
          <a:xfrm>
            <a:off x="0" y="0"/>
            <a:ext cx="7239000" cy="6858000"/>
          </a:xfrm>
          <a:prstGeom prst="rect">
            <a:avLst/>
          </a:prstGeom>
          <a:solidFill>
            <a:srgbClr val="071F38"/>
          </a:solidFill>
          <a:ln w="0">
            <a:noFill/>
          </a:ln>
        </p:spPr>
        <p:txBody>
          <a:bodyPr/>
          <a:lstStyle/>
          <a:p>
            <a:endParaRPr lang="en-US"/>
          </a:p>
        </p:txBody>
      </p:sp>
      <p:sp>
        <p:nvSpPr>
          <p:cNvPr id="3" name="Rectangle 2">
            <a:extLst>
              <a:ext uri="{FF2B5EF4-FFF2-40B4-BE49-F238E27FC236}">
                <a16:creationId xmlns:a16="http://schemas.microsoft.com/office/drawing/2014/main" id="{6FB043BA-D52D-4ED3-8BE2-DBCA27BD8030}"/>
              </a:ext>
            </a:extLst>
          </p:cNvPr>
          <p:cNvSpPr>
            <a:spLocks noGrp="1"/>
          </p:cNvSpPr>
          <p:nvPr/>
        </p:nvSpPr>
        <p:spPr>
          <a:xfrm>
            <a:off x="7239000" y="0"/>
            <a:ext cx="4953000" cy="6858000"/>
          </a:xfrm>
          <a:prstGeom prst="rect">
            <a:avLst/>
          </a:prstGeom>
          <a:solidFill>
            <a:srgbClr val="123B5F"/>
          </a:solidFill>
          <a:ln w="0">
            <a:noFill/>
          </a:ln>
        </p:spPr>
        <p:txBody>
          <a:bodyPr/>
          <a:lstStyle/>
          <a:p>
            <a:endParaRPr lang="en-US"/>
          </a:p>
        </p:txBody>
      </p:sp>
      <p:pic>
        <p:nvPicPr>
          <p:cNvPr id="31" name="Picture 30"/>
          <p:cNvPicPr>
            <a:picLocks noChangeAspect="1"/>
          </p:cNvPicPr>
          <p:nvPr/>
        </p:nvPicPr>
        <p:blipFill>
          <a:blip r:embed="rId3"/>
          <a:stretch/>
        </p:blipFill>
        <p:spPr>
          <a:xfrm>
            <a:off x="2459735" y="268034"/>
            <a:ext cx="1835658" cy="1835658"/>
          </a:xfrm>
          <a:prstGeom prst="rect">
            <a:avLst/>
          </a:prstGeom>
        </p:spPr>
      </p:pic>
      <p:sp>
        <p:nvSpPr>
          <p:cNvPr id="8" name="Rectangle 7">
            <a:extLst>
              <a:ext uri="{FF2B5EF4-FFF2-40B4-BE49-F238E27FC236}">
                <a16:creationId xmlns:a16="http://schemas.microsoft.com/office/drawing/2014/main" id="{DA6E6490-337D-4790-A11D-B0D24AB8F200}"/>
              </a:ext>
            </a:extLst>
          </p:cNvPr>
          <p:cNvSpPr>
            <a:spLocks noGrp="1"/>
          </p:cNvSpPr>
          <p:nvPr/>
        </p:nvSpPr>
        <p:spPr>
          <a:xfrm>
            <a:off x="1257300" y="447675"/>
            <a:ext cx="5286375" cy="257175"/>
          </a:xfrm>
          <a:prstGeom prst="rect">
            <a:avLst/>
          </a:prstGeom>
          <a:noFill/>
          <a:ln w="0">
            <a:noFill/>
          </a:ln>
        </p:spPr>
        <p:txBody>
          <a:bodyPr wrap="square" lIns="0" tIns="0" rIns="0" bIns="0" anchor="ctr">
            <a:normAutofit/>
          </a:bodyPr>
          <a:lstStyle/>
          <a:p>
            <a:pPr algn="l">
              <a:defRPr sz="1275" b="1" i="0">
                <a:solidFill>
                  <a:srgbClr val="E2B526"/>
                </a:solidFill>
                <a:latin typeface="Nimbus Sans"/>
                <a:ea typeface="Nimbus Sans"/>
                <a:cs typeface="Nimbus Sans"/>
              </a:defRPr>
            </a:pPr>
            <a:endParaRPr sz="1275" b="1" i="0" dirty="0">
              <a:solidFill>
                <a:srgbClr val="E2B526"/>
              </a:solidFill>
              <a:latin typeface="Nimbus Sans"/>
              <a:ea typeface="Nimbus Sans"/>
              <a:cs typeface="Nimbus Sans"/>
            </a:endParaRPr>
          </a:p>
        </p:txBody>
      </p:sp>
      <p:sp>
        <p:nvSpPr>
          <p:cNvPr id="13" name="Rectangle: Rounded Corners 12">
            <a:extLst>
              <a:ext uri="{FF2B5EF4-FFF2-40B4-BE49-F238E27FC236}">
                <a16:creationId xmlns:a16="http://schemas.microsoft.com/office/drawing/2014/main" id="{F9A00B5C-4632-453D-94C1-E70EDC10ED9D}"/>
              </a:ext>
            </a:extLst>
          </p:cNvPr>
          <p:cNvSpPr>
            <a:spLocks noGrp="1"/>
          </p:cNvSpPr>
          <p:nvPr/>
        </p:nvSpPr>
        <p:spPr>
          <a:xfrm>
            <a:off x="514350" y="2357437"/>
            <a:ext cx="5905500" cy="1352550"/>
          </a:xfrm>
          <a:prstGeom prst="roundRect">
            <a:avLst>
              <a:gd name="adj" fmla="val 9859"/>
            </a:avLst>
          </a:prstGeom>
          <a:solidFill>
            <a:srgbClr val="FFFFFF">
              <a:alpha val="7059"/>
            </a:srgbClr>
          </a:solidFill>
          <a:ln w="9525">
            <a:solidFill>
              <a:srgbClr val="FFFFFF">
                <a:alpha val="20000"/>
              </a:srgbClr>
            </a:solidFill>
            <a:prstDash val="solid"/>
          </a:ln>
        </p:spPr>
        <p:txBody>
          <a:bodyPr/>
          <a:lstStyle/>
          <a:p>
            <a:endParaRPr lang="en-US"/>
          </a:p>
        </p:txBody>
      </p:sp>
      <p:sp>
        <p:nvSpPr>
          <p:cNvPr id="22" name="Rectangle 21">
            <a:extLst>
              <a:ext uri="{FF2B5EF4-FFF2-40B4-BE49-F238E27FC236}">
                <a16:creationId xmlns:a16="http://schemas.microsoft.com/office/drawing/2014/main" id="{96A20E14-1C13-4D2F-A8F3-15AAC63AB9CE}"/>
              </a:ext>
            </a:extLst>
          </p:cNvPr>
          <p:cNvSpPr>
            <a:spLocks noGrp="1"/>
          </p:cNvSpPr>
          <p:nvPr/>
        </p:nvSpPr>
        <p:spPr>
          <a:xfrm>
            <a:off x="457200" y="6543675"/>
            <a:ext cx="11277600" cy="9525"/>
          </a:xfrm>
          <a:prstGeom prst="rect">
            <a:avLst/>
          </a:prstGeom>
          <a:solidFill>
            <a:srgbClr val="FFFFFF">
              <a:alpha val="20000"/>
            </a:srgbClr>
          </a:solidFill>
          <a:ln w="0">
            <a:noFill/>
          </a:ln>
        </p:spPr>
        <p:txBody>
          <a:bodyPr/>
          <a:lstStyle/>
          <a:p>
            <a:endParaRPr lang="en-US"/>
          </a:p>
        </p:txBody>
      </p:sp>
      <p:sp>
        <p:nvSpPr>
          <p:cNvPr id="23" name="Rectangle 22">
            <a:extLst>
              <a:ext uri="{FF2B5EF4-FFF2-40B4-BE49-F238E27FC236}">
                <a16:creationId xmlns:a16="http://schemas.microsoft.com/office/drawing/2014/main" id="{A02169AB-AB42-43B3-A415-13F8030C6A7E}"/>
              </a:ext>
            </a:extLst>
          </p:cNvPr>
          <p:cNvSpPr>
            <a:spLocks noGrp="1"/>
          </p:cNvSpPr>
          <p:nvPr/>
        </p:nvSpPr>
        <p:spPr>
          <a:xfrm>
            <a:off x="495300" y="6610350"/>
            <a:ext cx="5715000" cy="161925"/>
          </a:xfrm>
          <a:prstGeom prst="rect">
            <a:avLst/>
          </a:prstGeom>
          <a:noFill/>
          <a:ln w="0">
            <a:noFill/>
          </a:ln>
        </p:spPr>
        <p:txBody>
          <a:bodyPr wrap="square" lIns="0" tIns="0" rIns="0" bIns="0" anchor="ctr">
            <a:normAutofit/>
          </a:bodyPr>
          <a:lstStyle/>
          <a:p>
            <a:pPr algn="l">
              <a:defRPr sz="975" b="1" i="0">
                <a:solidFill>
                  <a:srgbClr val="FFFFFF">
                    <a:alpha val="80000"/>
                  </a:srgbClr>
                </a:solidFill>
                <a:latin typeface="Nimbus Sans"/>
                <a:ea typeface="Nimbus Sans"/>
                <a:cs typeface="Nimbus Sans"/>
              </a:defRPr>
            </a:pPr>
            <a:r>
              <a:rPr sz="975" b="1" i="0" dirty="0">
                <a:solidFill>
                  <a:srgbClr val="FFFFFF">
                    <a:alpha val="80000"/>
                  </a:srgbClr>
                </a:solidFill>
                <a:latin typeface="Nimbus Sans"/>
                <a:ea typeface="Nimbus Sans"/>
                <a:cs typeface="Nimbus Sans"/>
              </a:rPr>
              <a:t>RUBIDOUX COMMUNITY SERVICES DISTRICT  |  </a:t>
            </a:r>
            <a:r>
              <a:rPr lang="en-US" sz="975" b="1" dirty="0">
                <a:solidFill>
                  <a:srgbClr val="FFFFFF">
                    <a:alpha val="80000"/>
                  </a:srgbClr>
                </a:solidFill>
                <a:latin typeface="Nimbus Sans"/>
                <a:ea typeface="Nimbus Sans"/>
                <a:cs typeface="Nimbus Sans"/>
              </a:rPr>
              <a:t>October 1, 2026</a:t>
            </a:r>
            <a:endParaRPr sz="975" b="1" i="0" dirty="0">
              <a:solidFill>
                <a:srgbClr val="FFFFFF">
                  <a:alpha val="80000"/>
                </a:srgbClr>
              </a:solidFill>
              <a:latin typeface="Nimbus Sans"/>
              <a:ea typeface="Nimbus Sans"/>
              <a:cs typeface="Nimbus Sans"/>
            </a:endParaRPr>
          </a:p>
        </p:txBody>
      </p:sp>
      <p:sp>
        <p:nvSpPr>
          <p:cNvPr id="24" name="Rectangle 23">
            <a:extLst>
              <a:ext uri="{FF2B5EF4-FFF2-40B4-BE49-F238E27FC236}">
                <a16:creationId xmlns:a16="http://schemas.microsoft.com/office/drawing/2014/main" id="{4CA55990-F8DF-4566-A245-C240208DA91F}"/>
              </a:ext>
            </a:extLst>
          </p:cNvPr>
          <p:cNvSpPr>
            <a:spLocks noGrp="1"/>
          </p:cNvSpPr>
          <p:nvPr/>
        </p:nvSpPr>
        <p:spPr>
          <a:xfrm>
            <a:off x="11287125" y="6591300"/>
            <a:ext cx="438150" cy="190500"/>
          </a:xfrm>
          <a:prstGeom prst="rect">
            <a:avLst/>
          </a:prstGeom>
          <a:noFill/>
          <a:ln w="0">
            <a:noFill/>
          </a:ln>
        </p:spPr>
        <p:txBody>
          <a:bodyPr wrap="square" lIns="0" tIns="0" rIns="0" bIns="0" anchor="ctr">
            <a:normAutofit/>
          </a:bodyPr>
          <a:lstStyle/>
          <a:p>
            <a:pPr algn="r">
              <a:defRPr sz="1050" b="1" i="0">
                <a:solidFill>
                  <a:srgbClr val="FFFFFF">
                    <a:alpha val="80000"/>
                  </a:srgbClr>
                </a:solidFill>
                <a:latin typeface="Nimbus Sans"/>
                <a:ea typeface="Nimbus Sans"/>
                <a:cs typeface="Nimbus Sans"/>
              </a:defRPr>
            </a:pPr>
            <a:r>
              <a:rPr lang="en-US" sz="1050" b="1" i="0" dirty="0">
                <a:solidFill>
                  <a:srgbClr val="FFFFFF">
                    <a:alpha val="80000"/>
                  </a:srgbClr>
                </a:solidFill>
                <a:latin typeface="Nimbus Sans"/>
                <a:ea typeface="Nimbus Sans"/>
                <a:cs typeface="Nimbus Sans"/>
              </a:rPr>
              <a:t>8</a:t>
            </a:r>
            <a:endParaRPr sz="1050" b="1" i="0" dirty="0">
              <a:solidFill>
                <a:srgbClr val="FFFFFF">
                  <a:alpha val="80000"/>
                </a:srgbClr>
              </a:solidFill>
              <a:latin typeface="Nimbus Sans"/>
              <a:ea typeface="Nimbus Sans"/>
              <a:cs typeface="Nimbus Sans"/>
            </a:endParaRPr>
          </a:p>
        </p:txBody>
      </p:sp>
      <p:sp>
        <p:nvSpPr>
          <p:cNvPr id="26" name="Rectangle 25">
            <a:extLst>
              <a:ext uri="{FF2B5EF4-FFF2-40B4-BE49-F238E27FC236}">
                <a16:creationId xmlns:a16="http://schemas.microsoft.com/office/drawing/2014/main" id="{881D5A1E-E3E4-0672-44F8-8861538979F5}"/>
              </a:ext>
            </a:extLst>
          </p:cNvPr>
          <p:cNvSpPr>
            <a:spLocks noGrp="1"/>
          </p:cNvSpPr>
          <p:nvPr/>
        </p:nvSpPr>
        <p:spPr>
          <a:xfrm>
            <a:off x="2459735" y="2809875"/>
            <a:ext cx="4636389" cy="485775"/>
          </a:xfrm>
          <a:prstGeom prst="rect">
            <a:avLst/>
          </a:prstGeom>
          <a:noFill/>
          <a:ln w="0">
            <a:noFill/>
          </a:ln>
        </p:spPr>
        <p:txBody>
          <a:bodyPr wrap="square" lIns="0" tIns="0" rIns="0" bIns="0" anchor="t">
            <a:normAutofit/>
          </a:bodyPr>
          <a:lstStyle/>
          <a:p>
            <a:pPr algn="l">
              <a:lnSpc>
                <a:spcPct val="92000"/>
              </a:lnSpc>
              <a:buNone/>
              <a:defRPr sz="3150" b="1" i="0">
                <a:solidFill>
                  <a:srgbClr val="FFFFFF"/>
                </a:solidFill>
                <a:latin typeface="Nimbus Sans"/>
                <a:ea typeface="Nimbus Sans"/>
                <a:cs typeface="Nimbus Sans"/>
              </a:defRPr>
            </a:pPr>
            <a:r>
              <a:rPr lang="en-US" sz="3150" b="1" i="0" dirty="0">
                <a:solidFill>
                  <a:srgbClr val="FFFFFF"/>
                </a:solidFill>
                <a:latin typeface="Nimbus Sans"/>
                <a:ea typeface="Nimbus Sans"/>
                <a:cs typeface="Nimbus Sans"/>
              </a:rPr>
              <a:t>Questions?</a:t>
            </a:r>
            <a:endParaRPr sz="3150" b="1" i="0" dirty="0">
              <a:solidFill>
                <a:srgbClr val="FFFFFF"/>
              </a:solidFill>
              <a:latin typeface="Nimbus Sans"/>
              <a:ea typeface="Nimbus Sans"/>
              <a:cs typeface="Nimbus Sans"/>
            </a:endParaRPr>
          </a:p>
        </p:txBody>
      </p:sp>
    </p:spTree>
    <p:extLst>
      <p:ext uri="{BB962C8B-B14F-4D97-AF65-F5344CB8AC3E}">
        <p14:creationId xmlns:p14="http://schemas.microsoft.com/office/powerpoint/2010/main" val="166513857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1258</Words>
  <Application>Microsoft Office PowerPoint</Application>
  <DocSecurity>0</DocSecurity>
  <PresentationFormat>Widescreen</PresentationFormat>
  <Paragraphs>126</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Aptos</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Brian Laddusaw</cp:lastModifiedBy>
  <cp:revision>2</cp:revision>
  <dcterms:created xsi:type="dcterms:W3CDTF">2026-09-25T21:05:58Z</dcterms:created>
  <dcterms:modified xsi:type="dcterms:W3CDTF">2026-10-01T21:46:09Z</dcterms:modified>
</cp:coreProperties>
</file>