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29" r:id="rId2"/>
    <p:sldId id="358" r:id="rId3"/>
    <p:sldId id="370" r:id="rId4"/>
    <p:sldId id="394" r:id="rId5"/>
    <p:sldId id="374" r:id="rId6"/>
    <p:sldId id="383" r:id="rId7"/>
    <p:sldId id="395" r:id="rId8"/>
    <p:sldId id="397" r:id="rId9"/>
    <p:sldId id="396" r:id="rId10"/>
    <p:sldId id="369" r:id="rId11"/>
    <p:sldId id="320" r:id="rId12"/>
    <p:sldId id="319" r:id="rId13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0033CC"/>
    <a:srgbClr val="000099"/>
    <a:srgbClr val="0086EA"/>
    <a:srgbClr val="292929"/>
    <a:srgbClr val="000000"/>
    <a:srgbClr val="003399"/>
    <a:srgbClr val="CC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78" autoAdjust="0"/>
  </p:normalViewPr>
  <p:slideViewPr>
    <p:cSldViewPr>
      <p:cViewPr varScale="1">
        <p:scale>
          <a:sx n="102" d="100"/>
          <a:sy n="102" d="100"/>
        </p:scale>
        <p:origin x="180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673" y="1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296E7364-FD99-42E2-939A-8A468BA4C380}" type="datetimeFigureOut">
              <a:rPr lang="en-US" smtClean="0"/>
              <a:t>6/26/2025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673" y="8829847"/>
            <a:ext cx="3038155" cy="464978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F241D799-8E5F-4FCD-B852-A9FBD33682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844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673" y="0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E13A8810-3BB5-4FDF-AB62-02243E4AB83A}" type="datetimeFigureOut">
              <a:rPr lang="en-US" smtClean="0"/>
              <a:t>6/26/2025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2875" y="1162050"/>
            <a:ext cx="4184650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355" y="4473243"/>
            <a:ext cx="5607691" cy="3661502"/>
          </a:xfrm>
          <a:prstGeom prst="rect">
            <a:avLst/>
          </a:prstGeom>
        </p:spPr>
        <p:txBody>
          <a:bodyPr vert="horz" lIns="90690" tIns="45345" rIns="90690" bIns="4534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673" y="8829846"/>
            <a:ext cx="3038155" cy="466554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88F27417-1DE2-4B56-AFF3-2EC3419FC72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3833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DB2E57-16CD-6F87-C6AC-5BE0978D9E5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1573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D60D2E-791D-9BB2-051D-9E0A910D68F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392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A7C56F-9879-BFE4-DFF9-5378889ED76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5945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498266" y="6007934"/>
            <a:ext cx="10207760" cy="850066"/>
          </a:xfrm>
          <a:prstGeom prst="rect">
            <a:avLst/>
          </a:prstGeom>
        </p:spPr>
      </p:pic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7887F70-AA86-3908-67B6-990401112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972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823FBB-001A-0C85-5779-DC6022AB31A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6677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0A1F8A-DC40-9AD7-726D-DB9133F28A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882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3CF36356-BDD5-6FB9-2A4C-3E8023FC9A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58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D30AAC9-9B87-34F0-F6EB-0568B6CD80A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7574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3">
            <a:extLst>
              <a:ext uri="{FF2B5EF4-FFF2-40B4-BE49-F238E27FC236}">
                <a16:creationId xmlns:a16="http://schemas.microsoft.com/office/drawing/2014/main" id="{21A3EAF8-AD64-3781-1029-A9C5472536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96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A33B25E0-D69E-896E-47C4-B721D78981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25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4D91289-914C-445B-D704-9C1288C100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298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E84F75DE-7643-8147-94ED-38D7E02E3D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6163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Line 12"/>
          <p:cNvSpPr>
            <a:spLocks noChangeShapeType="1"/>
          </p:cNvSpPr>
          <p:nvPr userDrawn="1"/>
        </p:nvSpPr>
        <p:spPr bwMode="auto">
          <a:xfrm>
            <a:off x="0" y="990600"/>
            <a:ext cx="9144000" cy="0"/>
          </a:xfrm>
          <a:prstGeom prst="line">
            <a:avLst/>
          </a:prstGeom>
          <a:noFill/>
          <a:ln w="762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27" name="Picture 16" descr="water drip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28" name="Group 10"/>
          <p:cNvGrpSpPr>
            <a:grpSpLocks/>
          </p:cNvGrpSpPr>
          <p:nvPr userDrawn="1"/>
        </p:nvGrpSpPr>
        <p:grpSpPr bwMode="auto">
          <a:xfrm>
            <a:off x="152400" y="381000"/>
            <a:ext cx="1295400" cy="1295400"/>
            <a:chOff x="152400" y="381000"/>
            <a:chExt cx="1295400" cy="1295400"/>
          </a:xfrm>
        </p:grpSpPr>
        <p:pic>
          <p:nvPicPr>
            <p:cNvPr id="1042" name="Picture 18" descr="RCSD Logo for ppt"/>
            <p:cNvPicPr>
              <a:picLocks noChangeAspect="1" noChangeArrowheads="1"/>
            </p:cNvPicPr>
            <p:nvPr userDrawn="1"/>
          </p:nvPicPr>
          <p:blipFill>
            <a:blip r:embed="rId15">
              <a:clrChange>
                <a:clrFrom>
                  <a:srgbClr val="18FF25"/>
                </a:clrFrom>
                <a:clrTo>
                  <a:srgbClr val="18FF25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152400" y="381000"/>
              <a:ext cx="1295400" cy="1295400"/>
            </a:xfrm>
            <a:prstGeom prst="rect">
              <a:avLst/>
            </a:prstGeom>
            <a:noFill/>
            <a:effectLst>
              <a:outerShdw dist="35921" dir="2700000" algn="ctr" rotWithShape="0">
                <a:srgbClr val="292929">
                  <a:alpha val="50000"/>
                </a:srgbClr>
              </a:outerShdw>
            </a:effectLst>
          </p:spPr>
        </p:pic>
        <p:sp>
          <p:nvSpPr>
            <p:cNvPr id="1044" name="AutoShape 20"/>
            <p:cNvSpPr>
              <a:spLocks noChangeArrowheads="1"/>
            </p:cNvSpPr>
            <p:nvPr userDrawn="1"/>
          </p:nvSpPr>
          <p:spPr bwMode="auto">
            <a:xfrm>
              <a:off x="152400" y="381000"/>
              <a:ext cx="1295400" cy="1295400"/>
            </a:xfrm>
            <a:custGeom>
              <a:avLst/>
              <a:gdLst>
                <a:gd name="G0" fmla="+- 975 0 0"/>
                <a:gd name="G1" fmla="+- 21600 0 975"/>
                <a:gd name="G2" fmla="+- 21600 0 975"/>
                <a:gd name="G3" fmla="*/ G0 2929 10000"/>
                <a:gd name="G4" fmla="+- 21600 0 G3"/>
                <a:gd name="G5" fmla="+- 21600 0 G3"/>
                <a:gd name="T0" fmla="*/ 10800 w 21600"/>
                <a:gd name="T1" fmla="*/ 0 h 21600"/>
                <a:gd name="T2" fmla="*/ 3163 w 21600"/>
                <a:gd name="T3" fmla="*/ 3163 h 21600"/>
                <a:gd name="T4" fmla="*/ 0 w 21600"/>
                <a:gd name="T5" fmla="*/ 10800 h 21600"/>
                <a:gd name="T6" fmla="*/ 3163 w 21600"/>
                <a:gd name="T7" fmla="*/ 18437 h 21600"/>
                <a:gd name="T8" fmla="*/ 10800 w 21600"/>
                <a:gd name="T9" fmla="*/ 21600 h 21600"/>
                <a:gd name="T10" fmla="*/ 18437 w 21600"/>
                <a:gd name="T11" fmla="*/ 18437 h 21600"/>
                <a:gd name="T12" fmla="*/ 21600 w 21600"/>
                <a:gd name="T13" fmla="*/ 10800 h 21600"/>
                <a:gd name="T14" fmla="*/ 18437 w 21600"/>
                <a:gd name="T15" fmla="*/ 3163 h 21600"/>
                <a:gd name="T16" fmla="*/ 3163 w 21600"/>
                <a:gd name="T17" fmla="*/ 3163 h 21600"/>
                <a:gd name="T18" fmla="*/ 18437 w 21600"/>
                <a:gd name="T19" fmla="*/ 18437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T16" t="T17" r="T18" b="T19"/>
              <a:pathLst>
                <a:path w="21600" h="21600">
                  <a:moveTo>
                    <a:pt x="0" y="10800"/>
                  </a:moveTo>
                  <a:cubicBezTo>
                    <a:pt x="0" y="4835"/>
                    <a:pt x="4835" y="0"/>
                    <a:pt x="10800" y="0"/>
                  </a:cubicBezTo>
                  <a:cubicBezTo>
                    <a:pt x="16765" y="0"/>
                    <a:pt x="21600" y="4835"/>
                    <a:pt x="21600" y="10800"/>
                  </a:cubicBezTo>
                  <a:cubicBezTo>
                    <a:pt x="21600" y="16765"/>
                    <a:pt x="16765" y="21600"/>
                    <a:pt x="10800" y="21600"/>
                  </a:cubicBezTo>
                  <a:cubicBezTo>
                    <a:pt x="4835" y="21600"/>
                    <a:pt x="0" y="16765"/>
                    <a:pt x="0" y="10800"/>
                  </a:cubicBezTo>
                  <a:close/>
                  <a:moveTo>
                    <a:pt x="975" y="10800"/>
                  </a:moveTo>
                  <a:cubicBezTo>
                    <a:pt x="975" y="16226"/>
                    <a:pt x="5374" y="20625"/>
                    <a:pt x="10800" y="20625"/>
                  </a:cubicBezTo>
                  <a:cubicBezTo>
                    <a:pt x="16226" y="20625"/>
                    <a:pt x="20625" y="16226"/>
                    <a:pt x="20625" y="10800"/>
                  </a:cubicBezTo>
                  <a:cubicBezTo>
                    <a:pt x="20625" y="5374"/>
                    <a:pt x="16226" y="975"/>
                    <a:pt x="10800" y="975"/>
                  </a:cubicBezTo>
                  <a:cubicBezTo>
                    <a:pt x="5374" y="975"/>
                    <a:pt x="975" y="5374"/>
                    <a:pt x="975" y="10800"/>
                  </a:cubicBezTo>
                  <a:close/>
                </a:path>
              </a:pathLst>
            </a:custGeom>
            <a:gradFill rotWithShape="1">
              <a:gsLst>
                <a:gs pos="0">
                  <a:srgbClr val="FFCC00"/>
                </a:gs>
                <a:gs pos="100000">
                  <a:srgbClr val="FFCC00">
                    <a:gamma/>
                    <a:shade val="46275"/>
                    <a:invGamma/>
                  </a:srgb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 dirty="0"/>
            </a:p>
          </p:txBody>
        </p:sp>
      </p:grpSp>
      <p:sp>
        <p:nvSpPr>
          <p:cNvPr id="2" name="Slide Number Placeholder 3">
            <a:extLst>
              <a:ext uri="{FF2B5EF4-FFF2-40B4-BE49-F238E27FC236}">
                <a16:creationId xmlns:a16="http://schemas.microsoft.com/office/drawing/2014/main" id="{BC9AB982-05B4-A8CF-CB60-48DF57EFA12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58200" y="6400800"/>
            <a:ext cx="533400" cy="320675"/>
          </a:xfrm>
          <a:prstGeom prst="rect">
            <a:avLst/>
          </a:prstGeom>
        </p:spPr>
        <p:txBody>
          <a:bodyPr/>
          <a:lstStyle/>
          <a:p>
            <a:fld id="{05F10A6A-6FF3-4C95-9872-E7DC035CC0A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955E1B-01AE-4F1D-97A6-605E0EFDEC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81000" y="1066800"/>
            <a:ext cx="8458200" cy="2667000"/>
          </a:xfrm>
        </p:spPr>
        <p:txBody>
          <a:bodyPr/>
          <a:lstStyle/>
          <a:p>
            <a:pPr algn="l"/>
            <a:br>
              <a:rPr lang="en-US" sz="3600" b="1" dirty="0">
                <a:solidFill>
                  <a:schemeClr val="accent2"/>
                </a:solidFill>
              </a:rPr>
            </a:br>
            <a:br>
              <a:rPr lang="en-US" dirty="0">
                <a:solidFill>
                  <a:schemeClr val="accent2"/>
                </a:solidFill>
                <a:latin typeface="Calibri" panose="020F0502020204030204" pitchFamily="34" charset="0"/>
              </a:rPr>
            </a:br>
            <a:r>
              <a:rPr lang="en-US" sz="2800" b="1" u="sng" dirty="0">
                <a:solidFill>
                  <a:schemeClr val="accent2"/>
                </a:solidFill>
              </a:rPr>
              <a:t>Director Memorandum 2025-60</a:t>
            </a:r>
            <a:br>
              <a:rPr lang="en-US" sz="2800" b="1" u="sng" dirty="0">
                <a:solidFill>
                  <a:schemeClr val="accent2"/>
                </a:solidFill>
              </a:rPr>
            </a:br>
            <a:r>
              <a:rPr lang="en-US" sz="2800" b="1" dirty="0">
                <a:solidFill>
                  <a:schemeClr val="accent2"/>
                </a:solidFill>
              </a:rPr>
              <a:t>Consideration to Adopt Amendment No. 3 to the Burrtec Contract</a:t>
            </a:r>
            <a:endParaRPr lang="en-US" sz="2800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396D3-E760-4B33-A841-82A67801ED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4724400"/>
            <a:ext cx="6400800" cy="1676400"/>
          </a:xfrm>
        </p:spPr>
        <p:txBody>
          <a:bodyPr/>
          <a:lstStyle/>
          <a:p>
            <a:pPr algn="l"/>
            <a:endParaRPr lang="en-US" sz="1600" i="1" dirty="0">
              <a:solidFill>
                <a:srgbClr val="0033CC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i="1" dirty="0">
              <a:solidFill>
                <a:schemeClr val="accent2"/>
              </a:solidFill>
            </a:endParaRPr>
          </a:p>
          <a:p>
            <a:endParaRPr lang="en-US" sz="1400" dirty="0">
              <a:solidFill>
                <a:schemeClr val="accent2"/>
              </a:solidFill>
            </a:endParaRPr>
          </a:p>
          <a:p>
            <a:r>
              <a:rPr lang="en-US" sz="1400" dirty="0">
                <a:solidFill>
                  <a:schemeClr val="accent2"/>
                </a:solidFill>
              </a:rPr>
              <a:t>June 26, 2025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BA49A44-741D-EE0A-40EF-3199DCAE86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144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339AD4-3AEA-656F-EFE2-C81130C73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F8A31-2D6D-9A1E-CD5B-39FB335267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Other Considerations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DF2821-1954-7D53-7EA8-5FF026083F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382000" cy="4572000"/>
          </a:xfrm>
        </p:spPr>
        <p:txBody>
          <a:bodyPr/>
          <a:lstStyle/>
          <a:p>
            <a:pPr algn="just"/>
            <a:r>
              <a:rPr lang="en-US" sz="1800" dirty="0">
                <a:solidFill>
                  <a:schemeClr val="accent2"/>
                </a:solidFill>
              </a:rPr>
              <a:t>Amendment No. 3 supported by: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Solid Waste Committee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Staff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Burrtec representatives</a:t>
            </a: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From a customer standpoint: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Provides additional services, most of which are free (used battery, oil, street sweeping)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Provides long-term rate stability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Agreement Overview Summary on website for customer clarity (Attachment 4)</a:t>
            </a: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1800" dirty="0">
                <a:solidFill>
                  <a:schemeClr val="accent2"/>
                </a:solidFill>
              </a:rPr>
              <a:t>Reviewed by General Counsel</a:t>
            </a: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ctr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CB60DF-5FA9-CB84-B83E-58B12A45B58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91927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07684B-CF7E-42EF-ABD5-BABF2C309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Recommendation</a:t>
            </a:r>
            <a:endParaRPr lang="en-US" sz="2400" b="1" u="sng" dirty="0">
              <a:solidFill>
                <a:schemeClr val="accent2"/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D33158-3E36-D379-38FE-FBE9621F65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endParaRPr lang="en-US" sz="1800" dirty="0">
              <a:solidFill>
                <a:schemeClr val="accent2"/>
              </a:solidFill>
              <a:effectLst/>
              <a:ea typeface="Calibri" panose="020F0502020204030204" pitchFamily="34" charset="0"/>
            </a:endParaRPr>
          </a:p>
          <a:p>
            <a:pPr algn="just"/>
            <a:r>
              <a:rPr lang="en-US" sz="2000" b="0" i="0" dirty="0">
                <a:solidFill>
                  <a:schemeClr val="accent2"/>
                </a:solidFill>
              </a:rPr>
              <a:t>Sign and execute Amendment No. 3 to the </a:t>
            </a:r>
            <a:r>
              <a:rPr lang="en-US" sz="2000" b="0" i="1" dirty="0">
                <a:solidFill>
                  <a:schemeClr val="accent2"/>
                </a:solidFill>
              </a:rPr>
              <a:t>“Contract Services Agreement for Refuse Collection, Disposal, and Recycling Services in the Rubidoux Community Services District” </a:t>
            </a:r>
            <a:r>
              <a:rPr lang="en-US" sz="2000" b="0" i="0" dirty="0">
                <a:solidFill>
                  <a:schemeClr val="accent2"/>
                </a:solidFill>
              </a:rPr>
              <a:t>with Burrtec Waste Industries, Inc.</a:t>
            </a:r>
            <a:endParaRPr lang="en-US" sz="2000" b="0" i="0" dirty="0">
              <a:solidFill>
                <a:schemeClr val="accent2"/>
              </a:solidFill>
              <a:effectLst/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57036C-8765-1BD5-8FA3-CDAA8FADD8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9224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4"/>
          <p:cNvSpPr txBox="1"/>
          <p:nvPr/>
        </p:nvSpPr>
        <p:spPr>
          <a:xfrm>
            <a:off x="2819400" y="5638800"/>
            <a:ext cx="3505200" cy="533401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Rubidoux Community Services District</a:t>
            </a:r>
          </a:p>
          <a:p>
            <a:pPr algn="ctr" defTabSz="457200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Office: 951.684.7580</a:t>
            </a:r>
          </a:p>
          <a:p>
            <a:pPr algn="ctr">
              <a:defRPr lang="en-US"/>
            </a:pPr>
            <a:r>
              <a:rPr lang="en-US" sz="1000" dirty="0">
                <a:solidFill>
                  <a:srgbClr val="193B73"/>
                </a:solidFill>
                <a:latin typeface="Arial" charset="77"/>
                <a:ea typeface="Arial" charset="77"/>
                <a:cs typeface="Arial" charset="77"/>
              </a:rPr>
              <a:t>www.rcsd.org</a:t>
            </a:r>
          </a:p>
        </p:txBody>
      </p:sp>
      <p:grpSp>
        <p:nvGrpSpPr>
          <p:cNvPr id="15" name="Group 14"/>
          <p:cNvGrpSpPr/>
          <p:nvPr/>
        </p:nvGrpSpPr>
        <p:grpSpPr>
          <a:xfrm>
            <a:off x="2590799" y="2286000"/>
            <a:ext cx="3962402" cy="1020618"/>
            <a:chOff x="2057399" y="1981200"/>
            <a:chExt cx="5029201" cy="1295400"/>
          </a:xfrm>
          <a:effectLst>
            <a:reflection blurRad="25400" stA="50000" endA="300" endPos="60000" dir="5400000" sy="-100000" algn="bl" rotWithShape="0"/>
          </a:effectLst>
        </p:grpSpPr>
        <p:sp>
          <p:nvSpPr>
            <p:cNvPr id="16" name="Rounded Rectangle 15"/>
            <p:cNvSpPr/>
            <p:nvPr/>
          </p:nvSpPr>
          <p:spPr>
            <a:xfrm>
              <a:off x="2057400" y="1981200"/>
              <a:ext cx="5029200" cy="1295400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accent2"/>
                </a:solidFill>
              </a:endParaRP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2057399" y="1981200"/>
              <a:ext cx="5029201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5400" dirty="0">
                  <a:solidFill>
                    <a:schemeClr val="accent2"/>
                  </a:solidFill>
                </a:rPr>
                <a:t>Questions</a:t>
              </a:r>
            </a:p>
          </p:txBody>
        </p:sp>
      </p:grpSp>
      <p:sp>
        <p:nvSpPr>
          <p:cNvPr id="18" name="Slide Number Placeholder 1"/>
          <p:cNvSpPr>
            <a:spLocks noGrp="1"/>
          </p:cNvSpPr>
          <p:nvPr/>
        </p:nvSpPr>
        <p:spPr>
          <a:xfrm>
            <a:off x="76200" y="6324602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65E0F86-530E-0543-A407-2D1212571E0B}" type="slidenum">
              <a:rPr lang="en-US"/>
              <a:t>12</a:t>
            </a:fld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012FFD02-7CA1-F0D7-3740-5AFD6E1890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3131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C5EB5E-5F2F-A1FB-E8F1-4A2C90817F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27762-72C9-0620-4D90-DD8977F31D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066800"/>
            <a:ext cx="89154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  <a:br>
              <a:rPr lang="en-US" sz="2400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B85D9-4FC9-2F86-512D-13DE546CBF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8600" y="1752600"/>
            <a:ext cx="8686800" cy="5029200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January 2008 – Burrtec Solid Waste Agreement (“Agreement”) (Attachment 1)</a:t>
            </a:r>
          </a:p>
          <a:p>
            <a:pPr marL="0" indent="0">
              <a:buNone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May 2024 – Amendments 1 and 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Amendment 1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Adjusted CPI measurement to annual average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Cleaned up outdated language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Adjusted billing fee to $4,500 with annual CPI adjustments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Amendment 2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Necessitated by SB 1383</a:t>
            </a:r>
          </a:p>
          <a:p>
            <a:pPr marL="914400" lvl="2" indent="0">
              <a:buNone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Note: City of Jurupa Valley (“City”)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Exclusive agreement with Burrtec (July 2012)(Exp. June 2035)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Provided to “other” City residents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 defTabSz="571500"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ABBFA1D-6AEC-3278-B993-C4A845C2BF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7580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DA9DBB-9C04-71C9-D386-5A4947E9D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11D04-F56D-89B4-ED67-53933793F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066800"/>
            <a:ext cx="89154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  <a:br>
              <a:rPr lang="en-US" sz="2400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B7EA3C6-B97C-CA0F-08DA-8C27EBDD05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468959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Agreement – Expired December 31, 2022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But…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“Wind-down” language – rolling 4-year term</a:t>
            </a:r>
          </a:p>
          <a:p>
            <a:pPr marL="914400" lvl="2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Requires a formal written-notice of non-renewal (this was never submitted)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 defTabSz="571500"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23AE8C7-8B09-288A-26EF-A724ABE660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33600" y="3172295"/>
            <a:ext cx="4391025" cy="192405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AC06879-ADFE-C5F9-00C8-F085ACB63D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2467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049367-11EA-002B-90DA-5FA16B6B30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B49B9-0E2A-B36E-5CA7-BB1BA71936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" y="1066800"/>
            <a:ext cx="89154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  <a:br>
              <a:rPr lang="en-US" sz="2400" u="sng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en-US" sz="2400" u="sng" dirty="0">
              <a:solidFill>
                <a:schemeClr val="accent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8D5686-0C6B-B783-4C1D-55A52B2C27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752600"/>
            <a:ext cx="8686800" cy="4689597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Why extension?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Outdated (17-year-old) agreement provides risks such as: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Misunderstandings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Disputes</a:t>
            </a:r>
          </a:p>
          <a:p>
            <a:pPr lvl="2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Legal exposure</a:t>
            </a:r>
          </a:p>
          <a:p>
            <a:pPr marL="914400" lvl="2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Evolving industry standards (regulatory, market, technological) changes have outpaced the current contract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accent2"/>
                </a:solidFill>
                <a:ea typeface="Times New Roman" panose="02020603050405020304" pitchFamily="18" charset="0"/>
              </a:rPr>
              <a:t>The Agreement predates the incorporation of Jurupa Valley where each jurisdiction has separate services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endParaRPr lang="en-US" sz="20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lvl="2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>
              <a:buNone/>
            </a:pPr>
            <a:endParaRPr lang="en-US" sz="1400" dirty="0">
              <a:solidFill>
                <a:schemeClr val="accent2"/>
              </a:solidFill>
              <a:ea typeface="Times New Roman" panose="02020603050405020304" pitchFamily="18" charset="0"/>
            </a:endParaRPr>
          </a:p>
          <a:p>
            <a:pPr marL="914400" lvl="2" indent="0" defTabSz="571500">
              <a:buNone/>
            </a:pPr>
            <a:endParaRPr lang="en-US" sz="1600" dirty="0">
              <a:solidFill>
                <a:schemeClr val="accent2"/>
              </a:solidFill>
            </a:endParaRPr>
          </a:p>
          <a:p>
            <a:pPr marL="457200" lvl="1" indent="0">
              <a:buNone/>
            </a:pPr>
            <a:r>
              <a:rPr lang="en-US" sz="1600" dirty="0">
                <a:solidFill>
                  <a:schemeClr val="accent2"/>
                </a:solidFill>
              </a:rPr>
              <a:t>	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1800" dirty="0">
              <a:solidFill>
                <a:schemeClr val="accent2"/>
              </a:solidFill>
              <a:ea typeface="Times New Roman" panose="02020603050405020304" pitchFamily="18" charset="0"/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1E926B-38F1-8F53-AE99-D3D2661523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42498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774296-E7D4-9A7C-BEE0-4167176BC1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C1A86-5177-6B85-A01A-9D5BB596E7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8534DA-578E-021E-0B47-8317EFFAA3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1905000"/>
            <a:ext cx="8534400" cy="4419600"/>
          </a:xfrm>
        </p:spPr>
        <p:txBody>
          <a:bodyPr/>
          <a:lstStyle/>
          <a:p>
            <a:pPr algn="just"/>
            <a:r>
              <a:rPr lang="en-US" sz="2000" dirty="0">
                <a:solidFill>
                  <a:schemeClr val="accent2"/>
                </a:solidFill>
              </a:rPr>
              <a:t>May 19, 2025 – Solid Waste Committee (Murphy and Skerbelis):</a:t>
            </a:r>
          </a:p>
          <a:p>
            <a:pPr algn="just"/>
            <a:endParaRPr lang="en-US" sz="2000" dirty="0">
              <a:solidFill>
                <a:schemeClr val="accent2"/>
              </a:solidFill>
            </a:endParaRPr>
          </a:p>
          <a:p>
            <a:pPr lvl="1" algn="just"/>
            <a:r>
              <a:rPr lang="en-US" sz="2000" dirty="0">
                <a:solidFill>
                  <a:schemeClr val="accent2"/>
                </a:solidFill>
              </a:rPr>
              <a:t>Reviewed and supported the draft language of Amendment No. 3 (Attachment 2)</a:t>
            </a:r>
          </a:p>
          <a:p>
            <a:pPr lvl="1" algn="just"/>
            <a:endParaRPr lang="en-US" sz="2000" dirty="0">
              <a:solidFill>
                <a:schemeClr val="accent2"/>
              </a:solidFill>
            </a:endParaRPr>
          </a:p>
          <a:p>
            <a:pPr lvl="1" algn="just"/>
            <a:r>
              <a:rPr lang="en-US" sz="2000" dirty="0">
                <a:solidFill>
                  <a:schemeClr val="accent2"/>
                </a:solidFill>
              </a:rPr>
              <a:t>Recommended it be presented to the full Board for consideration at the June 26, 2025, Special Board Meeting</a:t>
            </a: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3" algn="just"/>
            <a:endParaRPr lang="en-US" sz="6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0E9F3B-F59D-E478-13D8-C9ACA3B303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410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97A72-D6AA-321C-D71B-67A1ACAB7D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6B329C-9CEB-6DE2-291B-77496529F7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Amendment No.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D89B91-9FEA-5511-E6E3-F8F7710AA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724400"/>
          </a:xfrm>
        </p:spPr>
        <p:txBody>
          <a:bodyPr/>
          <a:lstStyle/>
          <a:p>
            <a:pPr algn="just"/>
            <a:r>
              <a:rPr lang="en-US" sz="2000" dirty="0">
                <a:solidFill>
                  <a:schemeClr val="accent2"/>
                </a:solidFill>
              </a:rPr>
              <a:t>Section 1.0 – Term of Agreement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Extended to December 31, 2035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Extended annually for 1-year (after 2035) with a 7-year “wind-down” clause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algn="just"/>
            <a:r>
              <a:rPr lang="en-US" sz="2000" dirty="0">
                <a:solidFill>
                  <a:schemeClr val="accent2"/>
                </a:solidFill>
              </a:rPr>
              <a:t>Section 2.10 – Free Service to the District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Expanded bulky-item pickup program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Battery recycling drop off (AA, AAA, etc.) at District office (</a:t>
            </a:r>
            <a:r>
              <a:rPr lang="en-US" sz="1600" dirty="0">
                <a:solidFill>
                  <a:srgbClr val="FF0000"/>
                </a:solidFill>
              </a:rPr>
              <a:t>new</a:t>
            </a:r>
            <a:r>
              <a:rPr lang="en-US" sz="1600" dirty="0">
                <a:solidFill>
                  <a:schemeClr val="accent2"/>
                </a:solidFill>
              </a:rPr>
              <a:t>)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Barrel roll out service (for disabled or physically challenged SFR accounts with no other abled body person available)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Holiday tree recycling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Up to 5 roll-off containers or front-end loaders 2x per year for community cleanup efforts (</a:t>
            </a:r>
            <a:r>
              <a:rPr lang="en-US" sz="1600" dirty="0">
                <a:solidFill>
                  <a:srgbClr val="FF0000"/>
                </a:solidFill>
              </a:rPr>
              <a:t>new</a:t>
            </a:r>
            <a:r>
              <a:rPr lang="en-US" sz="1600" dirty="0">
                <a:solidFill>
                  <a:schemeClr val="accent2"/>
                </a:solidFill>
              </a:rPr>
              <a:t>)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Additional green waste (that is tied and bundled not to exceed 4 feet in length and 18 inches in diameter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Residential used oil collection (up to 2 gallons per visit, 4x per year) (</a:t>
            </a:r>
            <a:r>
              <a:rPr lang="en-US" sz="1600" dirty="0">
                <a:solidFill>
                  <a:srgbClr val="FF0000"/>
                </a:solidFill>
              </a:rPr>
              <a:t>new</a:t>
            </a:r>
            <a:r>
              <a:rPr lang="en-US" sz="1600" dirty="0">
                <a:solidFill>
                  <a:schemeClr val="accent2"/>
                </a:solidFill>
              </a:rPr>
              <a:t>)</a:t>
            </a: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914400" lvl="2" indent="0" algn="just">
              <a:buNone/>
            </a:pPr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67F634-80AE-0096-DABF-7BCA184F6D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007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F28444-08E9-55F3-0127-73DDB5CE4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D46322-D5C9-6B47-B588-5632F17FAA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Amendment No.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BE0372-D506-669C-74B3-61F95F6316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724400"/>
          </a:xfrm>
        </p:spPr>
        <p:txBody>
          <a:bodyPr/>
          <a:lstStyle/>
          <a:p>
            <a:pPr algn="just"/>
            <a:r>
              <a:rPr lang="en-US" sz="2000" dirty="0">
                <a:solidFill>
                  <a:schemeClr val="accent2"/>
                </a:solidFill>
              </a:rPr>
              <a:t>Section 2.18 – Street Sweeping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2x per month at </a:t>
            </a:r>
            <a:r>
              <a:rPr lang="en-US" sz="1600" u="sng" dirty="0">
                <a:solidFill>
                  <a:schemeClr val="accent2"/>
                </a:solidFill>
              </a:rPr>
              <a:t>no cost</a:t>
            </a:r>
            <a:r>
              <a:rPr lang="en-US" sz="1600" dirty="0">
                <a:solidFill>
                  <a:schemeClr val="accent2"/>
                </a:solidFill>
              </a:rPr>
              <a:t> on all public streets with curb and gutter 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Removes Jurupa Valley’s involvement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Staff working to replace existing signage – Unit price $65</a:t>
            </a: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r>
              <a:rPr lang="en-US" sz="3600" dirty="0">
                <a:solidFill>
                  <a:schemeClr val="accent2"/>
                </a:solidFill>
              </a:rPr>
              <a:t>					MAP</a:t>
            </a:r>
            <a:r>
              <a:rPr lang="en-US" sz="1600" dirty="0">
                <a:solidFill>
                  <a:schemeClr val="accent2"/>
                </a:solidFill>
              </a:rPr>
              <a:t>(Attachment 3)</a:t>
            </a: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914400" lvl="2" indent="0" algn="just">
              <a:buNone/>
            </a:pPr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741FD3-7FB9-4548-E4D3-C7570A887B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Arrow: Right 4">
            <a:extLst>
              <a:ext uri="{FF2B5EF4-FFF2-40B4-BE49-F238E27FC236}">
                <a16:creationId xmlns:a16="http://schemas.microsoft.com/office/drawing/2014/main" id="{FBA7B6EC-FBAD-9882-4C87-F72171DCD521}"/>
              </a:ext>
            </a:extLst>
          </p:cNvPr>
          <p:cNvSpPr/>
          <p:nvPr/>
        </p:nvSpPr>
        <p:spPr>
          <a:xfrm>
            <a:off x="7696200" y="4495800"/>
            <a:ext cx="914400" cy="8382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4407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5FD3CB-36D2-0DC6-D901-089EA06CA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C49166-87ED-5A7A-D505-23C6CEB8B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Amendment No.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7BA1B6-0D54-C577-B7F9-4C4E00B3A1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724400"/>
          </a:xfrm>
        </p:spPr>
        <p:txBody>
          <a:bodyPr/>
          <a:lstStyle/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914400" lvl="2" indent="0" algn="just">
              <a:buNone/>
            </a:pPr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1B506A-506C-ECC6-E1AD-44BFF2DA15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77FF5B-0C0F-6BB5-2DF8-5A3F086C51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600" y="1427768"/>
            <a:ext cx="7162800" cy="5353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7163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731755-3D9D-92DD-A06D-7833217F3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74663-F3A9-FC89-4B37-2A0CCEC95F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066800"/>
            <a:ext cx="7696200" cy="685800"/>
          </a:xfrm>
        </p:spPr>
        <p:txBody>
          <a:bodyPr/>
          <a:lstStyle/>
          <a:p>
            <a:r>
              <a:rPr lang="en-US" sz="2400" b="1" dirty="0">
                <a:solidFill>
                  <a:schemeClr val="accent2"/>
                </a:solidFill>
              </a:rPr>
              <a:t>Amendment No.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44AEFF-9C8B-4489-5E5A-344EB8F263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905000"/>
            <a:ext cx="8229600" cy="4724400"/>
          </a:xfrm>
        </p:spPr>
        <p:txBody>
          <a:bodyPr/>
          <a:lstStyle/>
          <a:p>
            <a:pPr algn="just"/>
            <a:r>
              <a:rPr lang="en-US" sz="2000" dirty="0">
                <a:solidFill>
                  <a:schemeClr val="accent2"/>
                </a:solidFill>
              </a:rPr>
              <a:t>Section 3.2 – Change in the Cost of Doing Business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CPI (service cost) capped at 4.0% annually</a:t>
            </a:r>
          </a:p>
          <a:p>
            <a:pPr lvl="1" algn="just"/>
            <a:r>
              <a:rPr lang="en-US" sz="1600" dirty="0">
                <a:solidFill>
                  <a:schemeClr val="accent2"/>
                </a:solidFill>
              </a:rPr>
              <a:t>90-gallon residential rate must not exceed Jurupa Valley by more than 2.0%</a:t>
            </a: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2" algn="just"/>
            <a:r>
              <a:rPr lang="en-US" sz="1600" dirty="0">
                <a:solidFill>
                  <a:schemeClr val="accent2"/>
                </a:solidFill>
              </a:rPr>
              <a:t>For example: $38.92 x 2.0% = $0.78</a:t>
            </a:r>
          </a:p>
          <a:p>
            <a:pPr lvl="1" algn="just"/>
            <a:endParaRPr lang="en-US" sz="1600" dirty="0">
              <a:solidFill>
                <a:schemeClr val="accent2"/>
              </a:solidFill>
            </a:endParaRPr>
          </a:p>
          <a:p>
            <a:pPr lvl="1" algn="just"/>
            <a:endParaRPr lang="en-US" sz="1400" dirty="0">
              <a:solidFill>
                <a:schemeClr val="accent2"/>
              </a:solidFill>
            </a:endParaRPr>
          </a:p>
          <a:p>
            <a:pPr marL="914400" lvl="2" indent="0" algn="just">
              <a:buNone/>
            </a:pPr>
            <a:endParaRPr lang="en-US" sz="14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457200" lvl="1" indent="0" algn="just">
              <a:buNone/>
            </a:pPr>
            <a:endParaRPr lang="en-US" sz="1800" dirty="0">
              <a:solidFill>
                <a:schemeClr val="accent2"/>
              </a:solidFill>
            </a:endParaRPr>
          </a:p>
          <a:p>
            <a:pPr lvl="1" algn="just"/>
            <a:endParaRPr lang="en-US" sz="1800" dirty="0">
              <a:solidFill>
                <a:schemeClr val="accent2"/>
              </a:solidFill>
            </a:endParaRPr>
          </a:p>
          <a:p>
            <a:pPr marL="0" indent="0" algn="just">
              <a:buNone/>
            </a:pPr>
            <a:endParaRPr lang="en-US" sz="1800" b="0" i="0" dirty="0">
              <a:solidFill>
                <a:schemeClr val="accent2"/>
              </a:solidFill>
              <a:effectLst/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  <a:p>
            <a:pPr marL="0" indent="0">
              <a:buNone/>
            </a:pP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B0E9A2-D67A-EC53-371F-DBC6437A73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05F10A6A-6FF3-4C95-9872-E7DC035CC0AC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391725"/>
      </p:ext>
    </p:extLst>
  </p:cSld>
  <p:clrMapOvr>
    <a:masterClrMapping/>
  </p:clrMapOvr>
</p:sld>
</file>

<file path=ppt/theme/theme1.xml><?xml version="1.0" encoding="utf-8"?>
<a:theme xmlns:a="http://schemas.openxmlformats.org/drawingml/2006/main" name="RCSD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4676</TotalTime>
  <Words>595</Words>
  <Application>Microsoft Office PowerPoint</Application>
  <PresentationFormat>On-screen Show (4:3)</PresentationFormat>
  <Paragraphs>196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RCSD</vt:lpstr>
      <vt:lpstr>  Director Memorandum 2025-60 Consideration to Adopt Amendment No. 3 to the Burrtec Contract</vt:lpstr>
      <vt:lpstr>Background </vt:lpstr>
      <vt:lpstr>Background </vt:lpstr>
      <vt:lpstr>Background </vt:lpstr>
      <vt:lpstr>Background</vt:lpstr>
      <vt:lpstr>Amendment No. 3</vt:lpstr>
      <vt:lpstr>Amendment No. 3</vt:lpstr>
      <vt:lpstr>Amendment No. 3</vt:lpstr>
      <vt:lpstr>Amendment No. 3</vt:lpstr>
      <vt:lpstr>Other Considerations</vt:lpstr>
      <vt:lpstr>Recommendation</vt:lpstr>
      <vt:lpstr>PowerPoint Presentation</vt:lpstr>
    </vt:vector>
  </TitlesOfParts>
  <Company>Michael Merino Architects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Brian Jennings</dc:creator>
  <cp:lastModifiedBy>Brian Laddusaw</cp:lastModifiedBy>
  <cp:revision>309</cp:revision>
  <cp:lastPrinted>2025-02-06T23:13:02Z</cp:lastPrinted>
  <dcterms:created xsi:type="dcterms:W3CDTF">2009-05-29T18:33:58Z</dcterms:created>
  <dcterms:modified xsi:type="dcterms:W3CDTF">2025-06-26T21:55:50Z</dcterms:modified>
</cp:coreProperties>
</file>