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85" r:id="rId3"/>
    <p:sldId id="263" r:id="rId4"/>
    <p:sldId id="265" r:id="rId5"/>
    <p:sldId id="286" r:id="rId6"/>
    <p:sldId id="256" r:id="rId7"/>
    <p:sldId id="271" r:id="rId8"/>
    <p:sldId id="272" r:id="rId9"/>
    <p:sldId id="259" r:id="rId10"/>
    <p:sldId id="273" r:id="rId11"/>
    <p:sldId id="274" r:id="rId12"/>
    <p:sldId id="288" r:id="rId13"/>
    <p:sldId id="289" r:id="rId14"/>
    <p:sldId id="28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6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EDE099-44DF-4C58-B232-5ED31943C35D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3237F8-02D6-48AC-855B-2886C4B1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039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237F8-02D6-48AC-855B-2886C4B1706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88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90485-7759-2BD2-9AFD-96830DA07E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475323-68DF-76F4-CD82-C26720276D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385DC9-DA8B-0A59-02DC-BF70C4645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1760A8-A6A4-C6A7-9AEF-FCB78CE4E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763D3-2203-C8CB-0CAF-F6D1AD963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623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69B9F-E2E2-58A3-05E6-06B906892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C0C7C-A437-3E59-7653-E9F4C4F7F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426AE-72A9-BCBD-0A3D-6A7F034A0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8FCB5-44EA-92E5-CA35-02A45CEA5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FF521-8042-A7CE-3C93-A04F7256D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769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D5C0E-D118-6A83-9BDB-5F1187814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1EDEEB-FB65-6FB5-F191-BC1EF3AAB8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BE8964-FFDA-389F-F3D9-897147125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F55A99-3DCC-4418-E7BD-AF1E094FA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B82419-61C8-3F0F-3F4D-DF0842730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303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6D35A-C3B6-EBAE-C191-0C0A11DFE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3FA1B-12A7-266F-C64B-676B48AA47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FB7120-1E97-FDD4-9229-3728F97D74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8F3F4C-2C80-2FFE-B568-4F289673E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5A6CAC-0B30-1C5A-A8AA-15EEB7BFC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F3C72C-21FE-C92A-0A6E-E3FA2E6AC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668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D353D-D831-4300-9F1D-08126A358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92410B-6D08-2FEB-19CB-B445E704D5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D5F07D-3B76-2E9B-2477-A5E951F4F3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6AA013-B567-571C-329F-32DA81FFA1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C3DC11-7D58-55E9-354C-FA46932962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EA3336-1A77-ADE4-FFE0-F8E18BBEF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20F684-8436-3771-0AE5-F54B242B9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85D3E0-291C-0A44-DC1B-05EF67845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576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E9B51-3A07-0319-4670-E522DE103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A3B429-E533-28E1-65FE-75AA4F5B6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E55A9F-9FB4-33C0-B35A-AF365E8D0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650AE8-43E6-A498-9209-67B35C336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67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63C33F-02E3-E48B-28C8-53C710C71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62A742-E8FC-46A8-D9E6-ABFAB965B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642F4F-EB2F-B5E1-026C-866596BED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344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48D37-D8C2-E9E2-D616-E76902BAA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67F4E-0E90-78BD-31AB-0345A4888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76D8C2-9C8A-E9A9-4C80-B64CA5D1BD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E355F-90C3-3248-2E17-E3D170F7D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915AAD-8E3F-5E2F-B9A2-A10A9C6E2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A0E035-EE35-B035-DA25-7CF4D9E82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38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58004-F407-E621-35B3-60E614F41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B80D40-0139-44D5-2739-0DC421E39C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3E9118-B28C-F9B2-34C1-D5D61FCD27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F1D16D-8E5A-A68A-9BA0-CD75846A0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F99A2-1B1D-DC9F-EC01-1A580157C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9F10ED-7F30-6BD9-07DB-CF6059BD1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485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5AD5-D923-09A6-F864-E200D7F5C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4CECFB-D8BA-4D41-F512-2922A2212E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F3154D-5359-F89B-15C8-665F6AA82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6A315-8C8D-63D6-399E-1E5F61A7E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DCDA88-5043-C19C-F238-D69786D05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871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59ACA0-0496-1A1F-9780-D0208CF18B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423DDC-CD2B-D6E6-FBAE-A756789B3E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1779E-219A-E75C-EBED-038C98B4B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81CE45-EB60-E1A9-9B00-4F39EE34D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CAAFC3-A2FA-20A0-C7D1-8D78B0361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8823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2691664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077347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02865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9338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047381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074335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039785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105832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09148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937612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342152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664355" y="6007934"/>
            <a:ext cx="13610347" cy="850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557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84B08A-7247-E940-8ABD-690745B94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F9E4A-D9F0-EBAB-8E8E-956F241DF0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38B83A-7384-7843-1237-4773D2BDFB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A4714-C357-BF41-9DB9-2DE065D08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8BFE8-BB05-97BF-9B18-2B366DC2B4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03C4D93-60C3-42FA-8283-68FB0C7CA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Line 12"/>
          <p:cNvSpPr>
            <a:spLocks noChangeShapeType="1"/>
          </p:cNvSpPr>
          <p:nvPr userDrawn="1"/>
        </p:nvSpPr>
        <p:spPr bwMode="auto">
          <a:xfrm>
            <a:off x="0" y="990600"/>
            <a:ext cx="12192000" cy="0"/>
          </a:xfrm>
          <a:prstGeom prst="line">
            <a:avLst/>
          </a:prstGeom>
          <a:noFill/>
          <a:ln w="76200">
            <a:solidFill>
              <a:srgbClr val="FFCC00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 sz="1800" dirty="0"/>
          </a:p>
        </p:txBody>
      </p:sp>
      <p:pic>
        <p:nvPicPr>
          <p:cNvPr id="1027" name="Picture 16" descr="water drip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028" name="Group 10"/>
          <p:cNvGrpSpPr>
            <a:grpSpLocks/>
          </p:cNvGrpSpPr>
          <p:nvPr userDrawn="1"/>
        </p:nvGrpSpPr>
        <p:grpSpPr bwMode="auto">
          <a:xfrm>
            <a:off x="203200" y="381000"/>
            <a:ext cx="1727200" cy="1295400"/>
            <a:chOff x="152400" y="381000"/>
            <a:chExt cx="1295400" cy="1295400"/>
          </a:xfrm>
        </p:grpSpPr>
        <p:pic>
          <p:nvPicPr>
            <p:cNvPr id="1042" name="Picture 18" descr="RCSD Logo for ppt"/>
            <p:cNvPicPr>
              <a:picLocks noChangeAspect="1" noChangeArrowheads="1"/>
            </p:cNvPicPr>
            <p:nvPr userDrawn="1"/>
          </p:nvPicPr>
          <p:blipFill>
            <a:blip r:embed="rId15">
              <a:clrChange>
                <a:clrFrom>
                  <a:srgbClr val="18FF25"/>
                </a:clrFrom>
                <a:clrTo>
                  <a:srgbClr val="18FF25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52400" y="381000"/>
              <a:ext cx="1295400" cy="1295400"/>
            </a:xfrm>
            <a:prstGeom prst="rect">
              <a:avLst/>
            </a:prstGeom>
            <a:noFill/>
            <a:effectLst>
              <a:outerShdw dist="35921" dir="2700000" algn="ctr" rotWithShape="0">
                <a:srgbClr val="292929">
                  <a:alpha val="50000"/>
                </a:srgbClr>
              </a:outerShdw>
            </a:effectLst>
          </p:spPr>
        </p:pic>
        <p:sp>
          <p:nvSpPr>
            <p:cNvPr id="1044" name="AutoShape 20"/>
            <p:cNvSpPr>
              <a:spLocks noChangeArrowheads="1"/>
            </p:cNvSpPr>
            <p:nvPr userDrawn="1"/>
          </p:nvSpPr>
          <p:spPr bwMode="auto">
            <a:xfrm>
              <a:off x="152400" y="381000"/>
              <a:ext cx="1295400" cy="1295400"/>
            </a:xfrm>
            <a:custGeom>
              <a:avLst/>
              <a:gdLst>
                <a:gd name="G0" fmla="+- 975 0 0"/>
                <a:gd name="G1" fmla="+- 21600 0 975"/>
                <a:gd name="G2" fmla="+- 21600 0 975"/>
                <a:gd name="G3" fmla="*/ G0 2929 10000"/>
                <a:gd name="G4" fmla="+- 21600 0 G3"/>
                <a:gd name="G5" fmla="+- 21600 0 G3"/>
                <a:gd name="T0" fmla="*/ 10800 w 21600"/>
                <a:gd name="T1" fmla="*/ 0 h 21600"/>
                <a:gd name="T2" fmla="*/ 3163 w 21600"/>
                <a:gd name="T3" fmla="*/ 3163 h 21600"/>
                <a:gd name="T4" fmla="*/ 0 w 21600"/>
                <a:gd name="T5" fmla="*/ 10800 h 21600"/>
                <a:gd name="T6" fmla="*/ 3163 w 21600"/>
                <a:gd name="T7" fmla="*/ 18437 h 21600"/>
                <a:gd name="T8" fmla="*/ 10800 w 21600"/>
                <a:gd name="T9" fmla="*/ 21600 h 21600"/>
                <a:gd name="T10" fmla="*/ 18437 w 21600"/>
                <a:gd name="T11" fmla="*/ 18437 h 21600"/>
                <a:gd name="T12" fmla="*/ 21600 w 21600"/>
                <a:gd name="T13" fmla="*/ 10800 h 21600"/>
                <a:gd name="T14" fmla="*/ 18437 w 21600"/>
                <a:gd name="T15" fmla="*/ 3163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975" y="10800"/>
                  </a:moveTo>
                  <a:cubicBezTo>
                    <a:pt x="975" y="16226"/>
                    <a:pt x="5374" y="20625"/>
                    <a:pt x="10800" y="20625"/>
                  </a:cubicBezTo>
                  <a:cubicBezTo>
                    <a:pt x="16226" y="20625"/>
                    <a:pt x="20625" y="16226"/>
                    <a:pt x="20625" y="10800"/>
                  </a:cubicBezTo>
                  <a:cubicBezTo>
                    <a:pt x="20625" y="5374"/>
                    <a:pt x="16226" y="975"/>
                    <a:pt x="10800" y="975"/>
                  </a:cubicBezTo>
                  <a:cubicBezTo>
                    <a:pt x="5374" y="975"/>
                    <a:pt x="975" y="5374"/>
                    <a:pt x="975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CC00"/>
                </a:gs>
                <a:gs pos="100000">
                  <a:srgbClr val="FFCC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sz="1800" dirty="0"/>
            </a:p>
          </p:txBody>
        </p:sp>
      </p:grpSp>
    </p:spTree>
    <p:extLst>
      <p:ext uri="{BB962C8B-B14F-4D97-AF65-F5344CB8AC3E}">
        <p14:creationId xmlns:p14="http://schemas.microsoft.com/office/powerpoint/2010/main" val="1853923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55E1B-01AE-4F1D-97A6-605E0EFDEC0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US" sz="3200" b="1" i="1" u="sng" dirty="0">
                <a:solidFill>
                  <a:schemeClr val="accent2"/>
                </a:solidFill>
                <a:latin typeface="Calibri" panose="020F0502020204030204" pitchFamily="34" charset="0"/>
              </a:rPr>
              <a:t>RCSD Anita B. Smith Water Treatment Plant Pump Optimization</a:t>
            </a:r>
            <a:br>
              <a:rPr lang="en-US" sz="2400" b="1" dirty="0">
                <a:solidFill>
                  <a:schemeClr val="accent2"/>
                </a:solidFill>
                <a:latin typeface="Calibri" panose="020F0502020204030204" pitchFamily="34" charset="0"/>
              </a:rPr>
            </a:br>
            <a:br>
              <a:rPr lang="en-US" i="1" dirty="0">
                <a:solidFill>
                  <a:schemeClr val="accent2"/>
                </a:solidFill>
                <a:latin typeface="Calibri" panose="020F0502020204030204" pitchFamily="34" charset="0"/>
              </a:rPr>
            </a:br>
            <a:endParaRPr lang="en-US" dirty="0">
              <a:solidFill>
                <a:schemeClr val="accent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5396D3-E760-4B33-A841-82A67801ED6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endParaRPr lang="en-US" sz="1600" i="1" dirty="0">
              <a:solidFill>
                <a:srgbClr val="0033CC"/>
              </a:solidFill>
            </a:endParaRPr>
          </a:p>
          <a:p>
            <a:pPr algn="l"/>
            <a:r>
              <a:rPr lang="en-US" sz="1600" i="1" dirty="0">
                <a:solidFill>
                  <a:schemeClr val="accent2"/>
                </a:solidFill>
              </a:rPr>
              <a:t>RCSD Staff</a:t>
            </a:r>
          </a:p>
          <a:p>
            <a:pPr algn="l"/>
            <a:r>
              <a:rPr lang="en-US" sz="1600" i="1" dirty="0">
                <a:solidFill>
                  <a:schemeClr val="accent2"/>
                </a:solidFill>
              </a:rPr>
              <a:t>March 4, 2026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0DD62A-E978-966F-5CEC-974BA2694CD9}"/>
              </a:ext>
            </a:extLst>
          </p:cNvPr>
          <p:cNvSpPr txBox="1"/>
          <p:nvPr/>
        </p:nvSpPr>
        <p:spPr>
          <a:xfrm>
            <a:off x="10259190" y="6477001"/>
            <a:ext cx="381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1200" dirty="0">
                <a:solidFill>
                  <a:srgbClr val="000000"/>
                </a:solidFill>
                <a:latin typeface="Arial" charset="0"/>
              </a:rP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4444" y="278986"/>
            <a:ext cx="4774096" cy="1325563"/>
          </a:xfrm>
        </p:spPr>
        <p:txBody>
          <a:bodyPr/>
          <a:lstStyle/>
          <a:p>
            <a:r>
              <a:rPr b="1" dirty="0"/>
              <a:t>Project Overvie</a:t>
            </a:r>
            <a:r>
              <a:rPr lang="en-US" b="1" dirty="0"/>
              <a:t>w</a:t>
            </a:r>
            <a:r>
              <a:rPr b="1" dirty="0"/>
              <a:t> </a:t>
            </a:r>
            <a:r>
              <a:rPr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Rubidoux Community Services District energy efficiency project</a:t>
            </a:r>
          </a:p>
          <a:p>
            <a:r>
              <a:rPr lang="en-US" dirty="0"/>
              <a:t>Modernization of pumping system at the Anita B. Smith Water Treatment Facility</a:t>
            </a:r>
          </a:p>
          <a:p>
            <a:r>
              <a:rPr lang="en-US" dirty="0"/>
              <a:t>Eliminate redundant booster pumping infrastructure</a:t>
            </a:r>
          </a:p>
          <a:p>
            <a:r>
              <a:rPr lang="en-US" dirty="0"/>
              <a:t>Install high-efficiency pumps, motors, and Variable Frequency   Drives (VFDs)</a:t>
            </a:r>
          </a:p>
          <a:p>
            <a:r>
              <a:rPr lang="en-US" dirty="0"/>
              <a:t>Convert system from two-stage pumping to single-stage pumping</a:t>
            </a:r>
          </a:p>
          <a:p>
            <a:r>
              <a:rPr lang="en-US" dirty="0"/>
              <a:t>Maintain full treatment and regulatory compliance</a:t>
            </a:r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46E57C-0063-9639-BDA6-B8EB24212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E8A1AC-F8ED-0E12-1549-E2FB19D8A51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135"/>
          <a:stretch>
            <a:fillRect/>
          </a:stretch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B44FE50-E822-BA75-EE1E-8622CEB156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45"/>
          <a:stretch>
            <a:fillRect/>
          </a:stretch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788" y="583809"/>
            <a:ext cx="3518636" cy="5795888"/>
          </a:xfrm>
        </p:spPr>
        <p:txBody>
          <a:bodyPr>
            <a:noAutofit/>
          </a:bodyPr>
          <a:lstStyle/>
          <a:p>
            <a:r>
              <a:rPr lang="en-US" sz="1800" b="1" dirty="0"/>
              <a:t>Air stripper originally installed for historical VOC treatment</a:t>
            </a:r>
          </a:p>
          <a:p>
            <a:endParaRPr lang="en-US" sz="1800" b="1" dirty="0"/>
          </a:p>
          <a:p>
            <a:r>
              <a:rPr lang="en-US" sz="1800" b="1" dirty="0"/>
              <a:t>VOCs have not been detected in source water for decades</a:t>
            </a:r>
          </a:p>
          <a:p>
            <a:endParaRPr lang="en-US" sz="1800" b="1" dirty="0"/>
          </a:p>
          <a:p>
            <a:r>
              <a:rPr lang="en-US" sz="1800" b="1" dirty="0"/>
              <a:t>Granular Activated Carbon (GAC) treatment remains in place</a:t>
            </a:r>
          </a:p>
          <a:p>
            <a:endParaRPr lang="en-US" sz="1800" b="1" dirty="0"/>
          </a:p>
          <a:p>
            <a:r>
              <a:rPr lang="en-US" sz="1800" b="1" dirty="0"/>
              <a:t>GAC can adsorb many organic contaminants if they reappear</a:t>
            </a:r>
          </a:p>
          <a:p>
            <a:endParaRPr lang="en-US" sz="1800" b="1" dirty="0"/>
          </a:p>
          <a:p>
            <a:r>
              <a:rPr lang="en-US" sz="1800" b="1" dirty="0"/>
              <a:t>Treatment barriers remain in place to maintain water quality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D9DE268-7F0F-A5FF-3405-E7B3D9694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550DF5-10C1-1C94-C77B-EDFE779F17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788" b="2203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2CE8CA7-7FDD-64F8-09FC-A744F441A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697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199A8CC-D647-B148-53F0-7E5C99223A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5854" y="0"/>
            <a:ext cx="9238203" cy="685800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A204D05-08BA-77A6-3C92-E6B7A80BEC29}"/>
              </a:ext>
            </a:extLst>
          </p:cNvPr>
          <p:cNvCxnSpPr>
            <a:cxnSpLocks/>
          </p:cNvCxnSpPr>
          <p:nvPr/>
        </p:nvCxnSpPr>
        <p:spPr>
          <a:xfrm>
            <a:off x="1948070" y="2120348"/>
            <a:ext cx="1000539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484C1BD-BBB7-ED10-5EFD-324A831AC5BC}"/>
              </a:ext>
            </a:extLst>
          </p:cNvPr>
          <p:cNvCxnSpPr>
            <a:cxnSpLocks/>
          </p:cNvCxnSpPr>
          <p:nvPr/>
        </p:nvCxnSpPr>
        <p:spPr>
          <a:xfrm>
            <a:off x="1948069" y="3525078"/>
            <a:ext cx="1000539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rapezoid 9">
            <a:extLst>
              <a:ext uri="{FF2B5EF4-FFF2-40B4-BE49-F238E27FC236}">
                <a16:creationId xmlns:a16="http://schemas.microsoft.com/office/drawing/2014/main" id="{9A5A617C-1ED6-B1DF-62F3-A1A9759CE52A}"/>
              </a:ext>
            </a:extLst>
          </p:cNvPr>
          <p:cNvSpPr/>
          <p:nvPr/>
        </p:nvSpPr>
        <p:spPr>
          <a:xfrm>
            <a:off x="1676399" y="2017645"/>
            <a:ext cx="271670" cy="205406"/>
          </a:xfrm>
          <a:prstGeom prst="trapezoi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rapezoid 10">
            <a:extLst>
              <a:ext uri="{FF2B5EF4-FFF2-40B4-BE49-F238E27FC236}">
                <a16:creationId xmlns:a16="http://schemas.microsoft.com/office/drawing/2014/main" id="{F4DD10D8-EBB2-41C9-67CF-83A61FFAD5D7}"/>
              </a:ext>
            </a:extLst>
          </p:cNvPr>
          <p:cNvSpPr/>
          <p:nvPr/>
        </p:nvSpPr>
        <p:spPr>
          <a:xfrm>
            <a:off x="1676399" y="3429000"/>
            <a:ext cx="271670" cy="205406"/>
          </a:xfrm>
          <a:prstGeom prst="trapezoi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Diamond 11">
            <a:extLst>
              <a:ext uri="{FF2B5EF4-FFF2-40B4-BE49-F238E27FC236}">
                <a16:creationId xmlns:a16="http://schemas.microsoft.com/office/drawing/2014/main" id="{B3234E47-20DB-95E3-62E5-6504CB4189F7}"/>
              </a:ext>
            </a:extLst>
          </p:cNvPr>
          <p:cNvSpPr/>
          <p:nvPr/>
        </p:nvSpPr>
        <p:spPr>
          <a:xfrm>
            <a:off x="1596887" y="1391476"/>
            <a:ext cx="447260" cy="619543"/>
          </a:xfrm>
          <a:prstGeom prst="diamond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4</a:t>
            </a:r>
          </a:p>
        </p:txBody>
      </p:sp>
      <p:sp>
        <p:nvSpPr>
          <p:cNvPr id="13" name="Diamond 12">
            <a:extLst>
              <a:ext uri="{FF2B5EF4-FFF2-40B4-BE49-F238E27FC236}">
                <a16:creationId xmlns:a16="http://schemas.microsoft.com/office/drawing/2014/main" id="{72A32F37-C101-ECA6-49A2-D2EC2DA5A4B4}"/>
              </a:ext>
            </a:extLst>
          </p:cNvPr>
          <p:cNvSpPr/>
          <p:nvPr/>
        </p:nvSpPr>
        <p:spPr>
          <a:xfrm>
            <a:off x="1596887" y="2796205"/>
            <a:ext cx="447260" cy="619543"/>
          </a:xfrm>
          <a:prstGeom prst="diamond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82F1CC3-C2B1-732C-E9ED-49EB2FD06146}"/>
              </a:ext>
            </a:extLst>
          </p:cNvPr>
          <p:cNvSpPr txBox="1"/>
          <p:nvPr/>
        </p:nvSpPr>
        <p:spPr>
          <a:xfrm>
            <a:off x="384311" y="1268944"/>
            <a:ext cx="14279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Well #4</a:t>
            </a:r>
          </a:p>
          <a:p>
            <a:r>
              <a:rPr lang="en-US" sz="1400" dirty="0"/>
              <a:t>(1100 GPM)</a:t>
            </a:r>
          </a:p>
          <a:p>
            <a:r>
              <a:rPr lang="en-US" sz="1400" dirty="0"/>
              <a:t>100HP US Motor No VFD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3F25B7-8D28-6ED7-96B5-F4863ADA4EFB}"/>
              </a:ext>
            </a:extLst>
          </p:cNvPr>
          <p:cNvSpPr txBox="1"/>
          <p:nvPr/>
        </p:nvSpPr>
        <p:spPr>
          <a:xfrm>
            <a:off x="446322" y="2796205"/>
            <a:ext cx="14279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Well #6</a:t>
            </a:r>
          </a:p>
          <a:p>
            <a:r>
              <a:rPr lang="en-US" sz="1400" dirty="0"/>
              <a:t>(2200 GPM)</a:t>
            </a:r>
          </a:p>
          <a:p>
            <a:r>
              <a:rPr lang="en-US" sz="1400" dirty="0"/>
              <a:t>200HP US Motor No VFD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4D567B8-5063-5CA8-8451-0B53BE7C87C1}"/>
              </a:ext>
            </a:extLst>
          </p:cNvPr>
          <p:cNvSpPr txBox="1"/>
          <p:nvPr/>
        </p:nvSpPr>
        <p:spPr>
          <a:xfrm>
            <a:off x="3120887" y="1966459"/>
            <a:ext cx="61550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dirty="0"/>
              <a:t>GAC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FE8B3A-CEEE-0B85-8E60-993CFB795B04}"/>
              </a:ext>
            </a:extLst>
          </p:cNvPr>
          <p:cNvSpPr txBox="1"/>
          <p:nvPr/>
        </p:nvSpPr>
        <p:spPr>
          <a:xfrm>
            <a:off x="3103961" y="3371189"/>
            <a:ext cx="61550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dirty="0"/>
              <a:t>GAC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167CB2C-C436-D215-B7F7-E1B1E53EE247}"/>
              </a:ext>
            </a:extLst>
          </p:cNvPr>
          <p:cNvSpPr txBox="1"/>
          <p:nvPr/>
        </p:nvSpPr>
        <p:spPr>
          <a:xfrm>
            <a:off x="7871792" y="4431364"/>
            <a:ext cx="141135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dirty="0"/>
              <a:t>AIR STRIPPER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C488ABF-AF58-AADA-958A-C0D1E39A2B10}"/>
              </a:ext>
            </a:extLst>
          </p:cNvPr>
          <p:cNvSpPr txBox="1"/>
          <p:nvPr/>
        </p:nvSpPr>
        <p:spPr>
          <a:xfrm>
            <a:off x="5797827" y="556182"/>
            <a:ext cx="3869635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b="1" dirty="0"/>
              <a:t>CURRENT PROCESS FLOW CHART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B7A9FDA-4940-0787-BEC0-AAEC14CC4754}"/>
              </a:ext>
            </a:extLst>
          </p:cNvPr>
          <p:cNvSpPr txBox="1"/>
          <p:nvPr/>
        </p:nvSpPr>
        <p:spPr>
          <a:xfrm>
            <a:off x="9283148" y="5193073"/>
            <a:ext cx="1885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BOOSTER #1 (200HP)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0BF108A-9686-6D2E-DD3F-F65F732C6A2D}"/>
              </a:ext>
            </a:extLst>
          </p:cNvPr>
          <p:cNvSpPr txBox="1"/>
          <p:nvPr/>
        </p:nvSpPr>
        <p:spPr>
          <a:xfrm>
            <a:off x="9283148" y="5644682"/>
            <a:ext cx="1885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BOOSTER #2 (200HP) Back-up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0403000-38AA-9C64-92AA-E24F6E1155DB}"/>
              </a:ext>
            </a:extLst>
          </p:cNvPr>
          <p:cNvSpPr txBox="1"/>
          <p:nvPr/>
        </p:nvSpPr>
        <p:spPr>
          <a:xfrm>
            <a:off x="9283148" y="6098614"/>
            <a:ext cx="1885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BOOSTER #3 (100HP)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246CADE-38FA-5EB0-50E5-855EEF12A094}"/>
              </a:ext>
            </a:extLst>
          </p:cNvPr>
          <p:cNvSpPr txBox="1"/>
          <p:nvPr/>
        </p:nvSpPr>
        <p:spPr>
          <a:xfrm>
            <a:off x="1666468" y="290392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6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BD9D8C8-EE8C-5245-5215-6DEAB3E8C2ED}"/>
              </a:ext>
            </a:extLst>
          </p:cNvPr>
          <p:cNvSpPr txBox="1"/>
          <p:nvPr/>
        </p:nvSpPr>
        <p:spPr>
          <a:xfrm>
            <a:off x="4197058" y="4784710"/>
            <a:ext cx="11378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IX Bypass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ABF09AF-4BFD-7681-C0B2-11EF19F8F28B}"/>
              </a:ext>
            </a:extLst>
          </p:cNvPr>
          <p:cNvCxnSpPr>
            <a:cxnSpLocks/>
          </p:cNvCxnSpPr>
          <p:nvPr/>
        </p:nvCxnSpPr>
        <p:spPr>
          <a:xfrm flipV="1">
            <a:off x="4696691" y="4599709"/>
            <a:ext cx="0" cy="27709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788604AD-1D3C-B91A-C291-C5FACA41BD7A}"/>
              </a:ext>
            </a:extLst>
          </p:cNvPr>
          <p:cNvSpPr txBox="1"/>
          <p:nvPr/>
        </p:nvSpPr>
        <p:spPr>
          <a:xfrm>
            <a:off x="3949862" y="1791856"/>
            <a:ext cx="746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(43 PSI)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16AADC-4CD1-B7F4-2BA2-F7C5208D87A0}"/>
              </a:ext>
            </a:extLst>
          </p:cNvPr>
          <p:cNvSpPr txBox="1"/>
          <p:nvPr/>
        </p:nvSpPr>
        <p:spPr>
          <a:xfrm>
            <a:off x="2058447" y="3306030"/>
            <a:ext cx="7834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(48 PSI)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C0727D-50D1-0666-4FF2-B4BFFC1FD979}"/>
              </a:ext>
            </a:extLst>
          </p:cNvPr>
          <p:cNvSpPr txBox="1"/>
          <p:nvPr/>
        </p:nvSpPr>
        <p:spPr>
          <a:xfrm>
            <a:off x="2079263" y="1879145"/>
            <a:ext cx="7834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(48 PSI)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B696D36-59D4-CD9E-0CE3-482B8FFD30FF}"/>
              </a:ext>
            </a:extLst>
          </p:cNvPr>
          <p:cNvCxnSpPr>
            <a:cxnSpLocks/>
            <a:stCxn id="2" idx="2"/>
          </p:cNvCxnSpPr>
          <p:nvPr/>
        </p:nvCxnSpPr>
        <p:spPr>
          <a:xfrm flipH="1">
            <a:off x="4075043" y="2068855"/>
            <a:ext cx="248234" cy="15419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8086D386-1227-7D87-6C13-5C99FF53D717}"/>
              </a:ext>
            </a:extLst>
          </p:cNvPr>
          <p:cNvSpPr txBox="1"/>
          <p:nvPr/>
        </p:nvSpPr>
        <p:spPr>
          <a:xfrm>
            <a:off x="4817611" y="2626927"/>
            <a:ext cx="7422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(36 PSI)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121837-56F2-C07B-F2F7-16D5AC0D1B9E}"/>
              </a:ext>
            </a:extLst>
          </p:cNvPr>
          <p:cNvSpPr txBox="1"/>
          <p:nvPr/>
        </p:nvSpPr>
        <p:spPr>
          <a:xfrm>
            <a:off x="5188750" y="6252502"/>
            <a:ext cx="3048109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dirty="0"/>
              <a:t>(80-90 PSI) </a:t>
            </a:r>
            <a:r>
              <a:rPr lang="en-US" sz="1200" dirty="0"/>
              <a:t>Depending</a:t>
            </a:r>
            <a:r>
              <a:rPr lang="en-US" sz="1400" dirty="0"/>
              <a:t> on Tank Levels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2C59CFC3-307E-4027-3E9E-258F9BFD2C07}"/>
              </a:ext>
            </a:extLst>
          </p:cNvPr>
          <p:cNvCxnSpPr>
            <a:cxnSpLocks/>
          </p:cNvCxnSpPr>
          <p:nvPr/>
        </p:nvCxnSpPr>
        <p:spPr>
          <a:xfrm flipH="1" flipV="1">
            <a:off x="6500191" y="5711687"/>
            <a:ext cx="318052" cy="65010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149E40A4-C1CB-8049-5895-17CA22CCA9ED}"/>
              </a:ext>
            </a:extLst>
          </p:cNvPr>
          <p:cNvSpPr txBox="1"/>
          <p:nvPr/>
        </p:nvSpPr>
        <p:spPr>
          <a:xfrm>
            <a:off x="9376329" y="3785033"/>
            <a:ext cx="2597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After  both IX processes (19 PSI) Due to elevation of inlet on Air Stripping Tower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C946633F-096C-9146-1DC0-9F34FEE9213C}"/>
              </a:ext>
            </a:extLst>
          </p:cNvPr>
          <p:cNvCxnSpPr>
            <a:cxnSpLocks/>
          </p:cNvCxnSpPr>
          <p:nvPr/>
        </p:nvCxnSpPr>
        <p:spPr>
          <a:xfrm flipH="1">
            <a:off x="7967870" y="3995530"/>
            <a:ext cx="1408459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DA323-C3B3-04C2-B3D0-6742A8BA6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955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3C080-189A-708A-A8F4-E7724EF59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Current Typical Operating Pumping Load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F2145-CC4A-5DAD-EFDF-3671757D6A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Well Pumps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• Well 6 – 200 HP</a:t>
            </a:r>
            <a:br>
              <a:rPr lang="en-US" dirty="0"/>
            </a:br>
            <a:r>
              <a:rPr lang="en-US" dirty="0"/>
              <a:t>• Well 4 – 100 HP</a:t>
            </a:r>
          </a:p>
          <a:p>
            <a:pPr marL="0" indent="0">
              <a:buNone/>
            </a:pPr>
            <a:r>
              <a:rPr lang="en-US" b="1" dirty="0"/>
              <a:t>Booster Pumps (Lead/Lag Operation)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• 200 HP Lead Booster</a:t>
            </a:r>
            <a:br>
              <a:rPr lang="en-US" dirty="0"/>
            </a:br>
            <a:r>
              <a:rPr lang="en-US" dirty="0"/>
              <a:t>• 100 HP Lag Booster</a:t>
            </a:r>
          </a:p>
          <a:p>
            <a:pPr marL="0" indent="0">
              <a:buNone/>
            </a:pPr>
            <a:r>
              <a:rPr lang="en-US" b="1" dirty="0"/>
              <a:t>Typical Operating Load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≈ 600 HP</a:t>
            </a:r>
            <a:endParaRPr lang="en-US" dirty="0"/>
          </a:p>
          <a:p>
            <a:pPr marL="0" indent="0">
              <a:buNone/>
            </a:pPr>
            <a:r>
              <a:rPr lang="en-US" i="1" dirty="0"/>
              <a:t>(Additional 200 HP booster maintained as standby redundancy)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7E952B-827F-3872-3533-2876D472B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669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22F55-6DE3-8289-27A8-7992CFD07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1748" y="0"/>
            <a:ext cx="8570843" cy="1325563"/>
          </a:xfrm>
        </p:spPr>
        <p:txBody>
          <a:bodyPr/>
          <a:lstStyle/>
          <a:p>
            <a:r>
              <a:rPr lang="en-US" b="1" dirty="0"/>
              <a:t>Proposed Pumping Configuration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06F8F-DA33-EDBA-0B4D-9F51E71D8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43878"/>
            <a:ext cx="11141765" cy="509546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The project will: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dirty="0"/>
              <a:t>• Remove the air stripper from normal operation</a:t>
            </a:r>
          </a:p>
          <a:p>
            <a:pPr marL="0" indent="0">
              <a:buNone/>
            </a:pPr>
            <a:br>
              <a:rPr lang="en-US" dirty="0"/>
            </a:br>
            <a:r>
              <a:rPr lang="en-US" dirty="0"/>
              <a:t>• Eliminate the booster pumping station</a:t>
            </a:r>
          </a:p>
          <a:p>
            <a:pPr marL="0" indent="0">
              <a:buNone/>
            </a:pPr>
            <a:br>
              <a:rPr lang="en-US" dirty="0"/>
            </a:br>
            <a:r>
              <a:rPr lang="en-US" dirty="0"/>
              <a:t>• Install new pumps sized for system pressure</a:t>
            </a:r>
          </a:p>
          <a:p>
            <a:pPr marL="0" indent="0">
              <a:buNone/>
            </a:pPr>
            <a:br>
              <a:rPr lang="en-US" dirty="0"/>
            </a:br>
            <a:r>
              <a:rPr lang="en-US" dirty="0"/>
              <a:t>• Install VFDs on both Well 6 and Well 4</a:t>
            </a:r>
          </a:p>
          <a:p>
            <a:pPr marL="0" indent="0">
              <a:buNone/>
            </a:pPr>
            <a:br>
              <a:rPr lang="en-US" dirty="0"/>
            </a:br>
            <a:r>
              <a:rPr lang="en-US" dirty="0"/>
              <a:t>• Deliver treated water directly to the distribution system</a:t>
            </a:r>
          </a:p>
          <a:p>
            <a:pPr marL="0" indent="0">
              <a:buNone/>
            </a:pPr>
            <a:r>
              <a:rPr lang="en-US" dirty="0"/>
              <a:t>   This converts the facility to single-stage pumping.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7416A2-733F-8999-FA42-7EC8AB43E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5494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DA680D-D86B-43E8-757D-1FF438AB26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4781103-EAF0-2511-BBC4-38855DF457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9558" y="0"/>
            <a:ext cx="9238203" cy="685800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C66D77D-87B7-F3C0-D294-D9D9C6699745}"/>
              </a:ext>
            </a:extLst>
          </p:cNvPr>
          <p:cNvCxnSpPr>
            <a:cxnSpLocks/>
          </p:cNvCxnSpPr>
          <p:nvPr/>
        </p:nvCxnSpPr>
        <p:spPr>
          <a:xfrm>
            <a:off x="1948070" y="2120348"/>
            <a:ext cx="1000539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05C70F8-0CDA-C31D-7CEE-00C5006121E3}"/>
              </a:ext>
            </a:extLst>
          </p:cNvPr>
          <p:cNvCxnSpPr>
            <a:cxnSpLocks/>
          </p:cNvCxnSpPr>
          <p:nvPr/>
        </p:nvCxnSpPr>
        <p:spPr>
          <a:xfrm>
            <a:off x="1948069" y="3525078"/>
            <a:ext cx="1000539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rapezoid 9">
            <a:extLst>
              <a:ext uri="{FF2B5EF4-FFF2-40B4-BE49-F238E27FC236}">
                <a16:creationId xmlns:a16="http://schemas.microsoft.com/office/drawing/2014/main" id="{8BBCF73D-CBA2-1A57-1644-8AF8B50FFB38}"/>
              </a:ext>
            </a:extLst>
          </p:cNvPr>
          <p:cNvSpPr/>
          <p:nvPr/>
        </p:nvSpPr>
        <p:spPr>
          <a:xfrm>
            <a:off x="1676399" y="2017645"/>
            <a:ext cx="271670" cy="205406"/>
          </a:xfrm>
          <a:prstGeom prst="trapezoi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rapezoid 10">
            <a:extLst>
              <a:ext uri="{FF2B5EF4-FFF2-40B4-BE49-F238E27FC236}">
                <a16:creationId xmlns:a16="http://schemas.microsoft.com/office/drawing/2014/main" id="{9B97DB1E-86D1-9FFA-A48F-1768D40D79AF}"/>
              </a:ext>
            </a:extLst>
          </p:cNvPr>
          <p:cNvSpPr/>
          <p:nvPr/>
        </p:nvSpPr>
        <p:spPr>
          <a:xfrm>
            <a:off x="1676399" y="3429000"/>
            <a:ext cx="271670" cy="205406"/>
          </a:xfrm>
          <a:prstGeom prst="trapezoi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Diamond 11">
            <a:extLst>
              <a:ext uri="{FF2B5EF4-FFF2-40B4-BE49-F238E27FC236}">
                <a16:creationId xmlns:a16="http://schemas.microsoft.com/office/drawing/2014/main" id="{7B6805AA-C2D2-DA23-CC6C-5885700DCFEE}"/>
              </a:ext>
            </a:extLst>
          </p:cNvPr>
          <p:cNvSpPr/>
          <p:nvPr/>
        </p:nvSpPr>
        <p:spPr>
          <a:xfrm>
            <a:off x="1596887" y="1391476"/>
            <a:ext cx="447260" cy="619543"/>
          </a:xfrm>
          <a:prstGeom prst="diamond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4</a:t>
            </a:r>
          </a:p>
        </p:txBody>
      </p:sp>
      <p:sp>
        <p:nvSpPr>
          <p:cNvPr id="13" name="Diamond 12">
            <a:extLst>
              <a:ext uri="{FF2B5EF4-FFF2-40B4-BE49-F238E27FC236}">
                <a16:creationId xmlns:a16="http://schemas.microsoft.com/office/drawing/2014/main" id="{73289CDE-FAEB-B78F-234E-314A6781CA64}"/>
              </a:ext>
            </a:extLst>
          </p:cNvPr>
          <p:cNvSpPr/>
          <p:nvPr/>
        </p:nvSpPr>
        <p:spPr>
          <a:xfrm>
            <a:off x="1596887" y="2796205"/>
            <a:ext cx="447260" cy="619543"/>
          </a:xfrm>
          <a:prstGeom prst="diamond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6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6DBB29-1655-6223-A56C-976B0976F9BB}"/>
              </a:ext>
            </a:extLst>
          </p:cNvPr>
          <p:cNvSpPr txBox="1"/>
          <p:nvPr/>
        </p:nvSpPr>
        <p:spPr>
          <a:xfrm>
            <a:off x="-14252" y="36840"/>
            <a:ext cx="174988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Well #4</a:t>
            </a:r>
          </a:p>
          <a:p>
            <a:r>
              <a:rPr lang="en-US" sz="1400" dirty="0"/>
              <a:t>(1100 GPM)</a:t>
            </a:r>
          </a:p>
          <a:p>
            <a:r>
              <a:rPr lang="en-US" sz="1400" dirty="0"/>
              <a:t>150HP US Motor, (or whatever HP deemed necessary), VFD and new pump to accommodate additional head pressure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2110C73-84BB-D4DE-E861-12D6D3ED4A4A}"/>
              </a:ext>
            </a:extLst>
          </p:cNvPr>
          <p:cNvSpPr txBox="1"/>
          <p:nvPr/>
        </p:nvSpPr>
        <p:spPr>
          <a:xfrm>
            <a:off x="3120887" y="1966459"/>
            <a:ext cx="61550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dirty="0"/>
              <a:t>GAC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242A6C6-0A34-A2BD-4FC5-CFDD52B16172}"/>
              </a:ext>
            </a:extLst>
          </p:cNvPr>
          <p:cNvSpPr txBox="1"/>
          <p:nvPr/>
        </p:nvSpPr>
        <p:spPr>
          <a:xfrm>
            <a:off x="3103961" y="3371189"/>
            <a:ext cx="61550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dirty="0"/>
              <a:t>GAC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63B36A8-C438-0E15-8758-7FC41BE8D5E8}"/>
              </a:ext>
            </a:extLst>
          </p:cNvPr>
          <p:cNvSpPr txBox="1"/>
          <p:nvPr/>
        </p:nvSpPr>
        <p:spPr>
          <a:xfrm>
            <a:off x="8001086" y="4433687"/>
            <a:ext cx="141135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dirty="0"/>
              <a:t>AIR STRIPPER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E60C6B1-77FD-F01E-9CDF-929F2442019D}"/>
              </a:ext>
            </a:extLst>
          </p:cNvPr>
          <p:cNvSpPr txBox="1"/>
          <p:nvPr/>
        </p:nvSpPr>
        <p:spPr>
          <a:xfrm>
            <a:off x="5818156" y="547155"/>
            <a:ext cx="3869635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b="1" dirty="0"/>
              <a:t>PROPOSED PROCESS FLOW CHART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CE71FC3-6DB3-E326-3A26-F8128D95F83C}"/>
              </a:ext>
            </a:extLst>
          </p:cNvPr>
          <p:cNvSpPr txBox="1"/>
          <p:nvPr/>
        </p:nvSpPr>
        <p:spPr>
          <a:xfrm>
            <a:off x="9279612" y="5193073"/>
            <a:ext cx="24066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BOOSTER #1 (200HP) with VFD to Manage AS Level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80B7861-67B5-D678-C68B-1CA72C248F33}"/>
              </a:ext>
            </a:extLst>
          </p:cNvPr>
          <p:cNvSpPr txBox="1"/>
          <p:nvPr/>
        </p:nvSpPr>
        <p:spPr>
          <a:xfrm>
            <a:off x="9283148" y="5644682"/>
            <a:ext cx="1885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BOOSTER #2 (200HP)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9614503-9ECB-921E-B6C5-044C41BB56AD}"/>
              </a:ext>
            </a:extLst>
          </p:cNvPr>
          <p:cNvSpPr txBox="1"/>
          <p:nvPr/>
        </p:nvSpPr>
        <p:spPr>
          <a:xfrm>
            <a:off x="9283148" y="6098614"/>
            <a:ext cx="1885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BOOSTER #3 (100HP)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A8A396-36E6-FE6A-C4D7-C6304B74F5A4}"/>
              </a:ext>
            </a:extLst>
          </p:cNvPr>
          <p:cNvSpPr txBox="1"/>
          <p:nvPr/>
        </p:nvSpPr>
        <p:spPr>
          <a:xfrm>
            <a:off x="4765964" y="6281878"/>
            <a:ext cx="3048109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dirty="0"/>
              <a:t>(80-90 PSI) </a:t>
            </a:r>
            <a:r>
              <a:rPr lang="en-US" sz="1200" dirty="0"/>
              <a:t>Depending</a:t>
            </a:r>
            <a:r>
              <a:rPr lang="en-US" sz="1400" dirty="0"/>
              <a:t> on Tank Levels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8428FB0-8886-7969-1C53-C296D36ED3B5}"/>
              </a:ext>
            </a:extLst>
          </p:cNvPr>
          <p:cNvCxnSpPr>
            <a:cxnSpLocks/>
          </p:cNvCxnSpPr>
          <p:nvPr/>
        </p:nvCxnSpPr>
        <p:spPr>
          <a:xfrm flipV="1">
            <a:off x="2312504" y="2120347"/>
            <a:ext cx="0" cy="33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D402978B-C799-B220-7FCF-A1EC1931139E}"/>
              </a:ext>
            </a:extLst>
          </p:cNvPr>
          <p:cNvSpPr txBox="1"/>
          <p:nvPr/>
        </p:nvSpPr>
        <p:spPr>
          <a:xfrm>
            <a:off x="1980141" y="2409230"/>
            <a:ext cx="7095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(48 PSI)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DA7CE49-B98F-C980-1BFC-7A2EC9FD6455}"/>
              </a:ext>
            </a:extLst>
          </p:cNvPr>
          <p:cNvSpPr txBox="1"/>
          <p:nvPr/>
        </p:nvSpPr>
        <p:spPr>
          <a:xfrm>
            <a:off x="1980141" y="3869632"/>
            <a:ext cx="7834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(48 PSI)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06613C8-5025-02AB-BA7D-5A194DC241B0}"/>
              </a:ext>
            </a:extLst>
          </p:cNvPr>
          <p:cNvCxnSpPr>
            <a:cxnSpLocks/>
          </p:cNvCxnSpPr>
          <p:nvPr/>
        </p:nvCxnSpPr>
        <p:spPr>
          <a:xfrm flipV="1">
            <a:off x="2290549" y="3531703"/>
            <a:ext cx="0" cy="33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C0F1B641-8EB6-5F3D-2981-185C1343279A}"/>
              </a:ext>
            </a:extLst>
          </p:cNvPr>
          <p:cNvSpPr txBox="1"/>
          <p:nvPr/>
        </p:nvSpPr>
        <p:spPr>
          <a:xfrm>
            <a:off x="4019135" y="2214709"/>
            <a:ext cx="746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(43 PSI)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01B054E5-ECDA-12C4-205F-ED837A2A5A7E}"/>
              </a:ext>
            </a:extLst>
          </p:cNvPr>
          <p:cNvCxnSpPr>
            <a:cxnSpLocks/>
          </p:cNvCxnSpPr>
          <p:nvPr/>
        </p:nvCxnSpPr>
        <p:spPr>
          <a:xfrm flipH="1">
            <a:off x="4254200" y="2459940"/>
            <a:ext cx="75345" cy="34455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46316B08-429E-54C6-CA74-31733CAFA490}"/>
              </a:ext>
            </a:extLst>
          </p:cNvPr>
          <p:cNvCxnSpPr>
            <a:cxnSpLocks/>
          </p:cNvCxnSpPr>
          <p:nvPr/>
        </p:nvCxnSpPr>
        <p:spPr>
          <a:xfrm flipV="1">
            <a:off x="6460767" y="5708375"/>
            <a:ext cx="0" cy="57350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D14764A9-83D3-B434-B09A-4A7CA82B8F0C}"/>
              </a:ext>
            </a:extLst>
          </p:cNvPr>
          <p:cNvSpPr txBox="1"/>
          <p:nvPr/>
        </p:nvSpPr>
        <p:spPr>
          <a:xfrm>
            <a:off x="4910376" y="3058906"/>
            <a:ext cx="7422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(36 PSI)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7D5EDF6A-0435-6B42-8F91-B6DA422E12D7}"/>
              </a:ext>
            </a:extLst>
          </p:cNvPr>
          <p:cNvCxnSpPr>
            <a:cxnSpLocks/>
            <a:stCxn id="36" idx="0"/>
          </p:cNvCxnSpPr>
          <p:nvPr/>
        </p:nvCxnSpPr>
        <p:spPr>
          <a:xfrm flipH="1" flipV="1">
            <a:off x="5220786" y="2830606"/>
            <a:ext cx="60730" cy="22830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14BAC69B-649F-7958-6D0A-2D79CFB5078D}"/>
              </a:ext>
            </a:extLst>
          </p:cNvPr>
          <p:cNvCxnSpPr>
            <a:cxnSpLocks/>
          </p:cNvCxnSpPr>
          <p:nvPr/>
        </p:nvCxnSpPr>
        <p:spPr>
          <a:xfrm flipH="1">
            <a:off x="8049491" y="4008131"/>
            <a:ext cx="415636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6FB46487-9162-1820-D23F-AC224DEC2941}"/>
              </a:ext>
            </a:extLst>
          </p:cNvPr>
          <p:cNvSpPr txBox="1"/>
          <p:nvPr/>
        </p:nvSpPr>
        <p:spPr>
          <a:xfrm>
            <a:off x="8416636" y="3863008"/>
            <a:ext cx="2597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(19 PSI) Due to elevation of inlet on Air Stripping Tower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DFF1B9A-67E4-0C53-0F19-D2B23B20A4F9}"/>
              </a:ext>
            </a:extLst>
          </p:cNvPr>
          <p:cNvSpPr txBox="1"/>
          <p:nvPr/>
        </p:nvSpPr>
        <p:spPr>
          <a:xfrm>
            <a:off x="7716" y="3185271"/>
            <a:ext cx="174988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Well #6</a:t>
            </a:r>
          </a:p>
          <a:p>
            <a:r>
              <a:rPr lang="en-US" sz="1400" dirty="0"/>
              <a:t>(2200 GPM)</a:t>
            </a:r>
          </a:p>
          <a:p>
            <a:r>
              <a:rPr lang="en-US" sz="1400" dirty="0"/>
              <a:t>250HP US Motor (or whatever HP deemed necessary), VFD and new pump to accommodate additional head pressure</a:t>
            </a:r>
          </a:p>
        </p:txBody>
      </p: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2A744A53-5A9C-F49F-D043-678A1982FC5D}"/>
              </a:ext>
            </a:extLst>
          </p:cNvPr>
          <p:cNvCxnSpPr/>
          <p:nvPr/>
        </p:nvCxnSpPr>
        <p:spPr>
          <a:xfrm>
            <a:off x="7290226" y="2864922"/>
            <a:ext cx="0" cy="281407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8560D161-BD28-72D8-C540-7A9DAC632B02}"/>
              </a:ext>
            </a:extLst>
          </p:cNvPr>
          <p:cNvCxnSpPr>
            <a:cxnSpLocks/>
          </p:cNvCxnSpPr>
          <p:nvPr/>
        </p:nvCxnSpPr>
        <p:spPr>
          <a:xfrm>
            <a:off x="4254200" y="4599709"/>
            <a:ext cx="302636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D1AD2225-1A5B-ABCA-2919-5B4A2C5F9AAE}"/>
              </a:ext>
            </a:extLst>
          </p:cNvPr>
          <p:cNvSpPr txBox="1"/>
          <p:nvPr/>
        </p:nvSpPr>
        <p:spPr>
          <a:xfrm>
            <a:off x="4197058" y="4801983"/>
            <a:ext cx="11378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IX Bypass</a:t>
            </a:r>
          </a:p>
        </p:txBody>
      </p: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C1BFB1EF-39E8-6F00-C2CB-BE62BABD3A7A}"/>
              </a:ext>
            </a:extLst>
          </p:cNvPr>
          <p:cNvCxnSpPr>
            <a:cxnSpLocks/>
            <a:stCxn id="54" idx="0"/>
          </p:cNvCxnSpPr>
          <p:nvPr/>
        </p:nvCxnSpPr>
        <p:spPr>
          <a:xfrm flipV="1">
            <a:off x="4765964" y="4624398"/>
            <a:ext cx="0" cy="17758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9" name="Multiplication Sign 58">
            <a:extLst>
              <a:ext uri="{FF2B5EF4-FFF2-40B4-BE49-F238E27FC236}">
                <a16:creationId xmlns:a16="http://schemas.microsoft.com/office/drawing/2014/main" id="{981921A5-6EAC-F8E5-F157-344AD8A09667}"/>
              </a:ext>
            </a:extLst>
          </p:cNvPr>
          <p:cNvSpPr/>
          <p:nvPr/>
        </p:nvSpPr>
        <p:spPr>
          <a:xfrm>
            <a:off x="7275977" y="2734633"/>
            <a:ext cx="245363" cy="228300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Multiplication Sign 59">
            <a:extLst>
              <a:ext uri="{FF2B5EF4-FFF2-40B4-BE49-F238E27FC236}">
                <a16:creationId xmlns:a16="http://schemas.microsoft.com/office/drawing/2014/main" id="{76A1ED58-3AC4-5A7D-1F17-9279A578E28B}"/>
              </a:ext>
            </a:extLst>
          </p:cNvPr>
          <p:cNvSpPr/>
          <p:nvPr/>
        </p:nvSpPr>
        <p:spPr>
          <a:xfrm>
            <a:off x="7291732" y="4485559"/>
            <a:ext cx="245363" cy="228300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4A2E3C8E-BA70-3459-F9E2-FB0A730323EC}"/>
              </a:ext>
            </a:extLst>
          </p:cNvPr>
          <p:cNvCxnSpPr/>
          <p:nvPr/>
        </p:nvCxnSpPr>
        <p:spPr>
          <a:xfrm>
            <a:off x="6227618" y="2830606"/>
            <a:ext cx="104835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C1AA94A8-A746-8715-5762-9D81C0E0DD77}"/>
              </a:ext>
            </a:extLst>
          </p:cNvPr>
          <p:cNvCxnSpPr>
            <a:cxnSpLocks/>
          </p:cNvCxnSpPr>
          <p:nvPr/>
        </p:nvCxnSpPr>
        <p:spPr>
          <a:xfrm>
            <a:off x="6227618" y="5678998"/>
            <a:ext cx="106411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9" name="Oval 68">
            <a:extLst>
              <a:ext uri="{FF2B5EF4-FFF2-40B4-BE49-F238E27FC236}">
                <a16:creationId xmlns:a16="http://schemas.microsoft.com/office/drawing/2014/main" id="{8DB52266-110F-5163-045E-36E3FA6C4363}"/>
              </a:ext>
            </a:extLst>
          </p:cNvPr>
          <p:cNvSpPr/>
          <p:nvPr/>
        </p:nvSpPr>
        <p:spPr>
          <a:xfrm>
            <a:off x="7367450" y="3591034"/>
            <a:ext cx="4665693" cy="3211548"/>
          </a:xfrm>
          <a:prstGeom prst="ellipse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45000"/>
                  <a:lumOff val="55000"/>
                  <a:alpha val="0"/>
                </a:schemeClr>
              </a:gs>
              <a:gs pos="0">
                <a:schemeClr val="accent1">
                  <a:lumMod val="30000"/>
                  <a:lumOff val="70000"/>
                  <a:alpha val="14000"/>
                </a:schemeClr>
              </a:gs>
            </a:gsLst>
            <a:lin ang="5400000" scaled="1"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3E10017B-BEDC-FE05-D499-61FACD6796CE}"/>
              </a:ext>
            </a:extLst>
          </p:cNvPr>
          <p:cNvCxnSpPr>
            <a:cxnSpLocks/>
          </p:cNvCxnSpPr>
          <p:nvPr/>
        </p:nvCxnSpPr>
        <p:spPr>
          <a:xfrm flipH="1">
            <a:off x="10093036" y="3371189"/>
            <a:ext cx="150895" cy="21984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7" name="TextBox 76">
            <a:extLst>
              <a:ext uri="{FF2B5EF4-FFF2-40B4-BE49-F238E27FC236}">
                <a16:creationId xmlns:a16="http://schemas.microsoft.com/office/drawing/2014/main" id="{8029A9DA-FCAD-C7DD-C63E-72A4407D3C0F}"/>
              </a:ext>
            </a:extLst>
          </p:cNvPr>
          <p:cNvSpPr txBox="1"/>
          <p:nvPr/>
        </p:nvSpPr>
        <p:spPr>
          <a:xfrm>
            <a:off x="10204890" y="1989489"/>
            <a:ext cx="1987109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Air Stripper and Boosters no longer necessary in this operational scenario </a:t>
            </a:r>
          </a:p>
        </p:txBody>
      </p:sp>
      <p:sp>
        <p:nvSpPr>
          <p:cNvPr id="3" name="Multiplication Sign 2">
            <a:extLst>
              <a:ext uri="{FF2B5EF4-FFF2-40B4-BE49-F238E27FC236}">
                <a16:creationId xmlns:a16="http://schemas.microsoft.com/office/drawing/2014/main" id="{A7643E66-512C-A19C-2955-9DC066627A77}"/>
              </a:ext>
            </a:extLst>
          </p:cNvPr>
          <p:cNvSpPr/>
          <p:nvPr/>
        </p:nvSpPr>
        <p:spPr>
          <a:xfrm>
            <a:off x="7322343" y="5564848"/>
            <a:ext cx="245363" cy="228300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9ECE4DF-C618-4203-FFF3-96C460E112FF}"/>
              </a:ext>
            </a:extLst>
          </p:cNvPr>
          <p:cNvCxnSpPr>
            <a:cxnSpLocks/>
          </p:cNvCxnSpPr>
          <p:nvPr/>
        </p:nvCxnSpPr>
        <p:spPr>
          <a:xfrm>
            <a:off x="7290226" y="3197405"/>
            <a:ext cx="1506" cy="66560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896DCAEB-65B1-EF12-15F3-E68DA4A9A3DC}"/>
              </a:ext>
            </a:extLst>
          </p:cNvPr>
          <p:cNvCxnSpPr/>
          <p:nvPr/>
        </p:nvCxnSpPr>
        <p:spPr>
          <a:xfrm>
            <a:off x="7291732" y="4324673"/>
            <a:ext cx="0" cy="72440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936795-6653-B38B-F5EC-FA5A8209E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655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79D59-967F-EE6F-83B9-D42B2D02B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0305" y="-303007"/>
            <a:ext cx="10515600" cy="1325563"/>
          </a:xfrm>
        </p:spPr>
        <p:txBody>
          <a:bodyPr/>
          <a:lstStyle/>
          <a:p>
            <a:r>
              <a:rPr lang="en-US" b="1" dirty="0"/>
              <a:t>Before vs After Energy 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25AF1-B919-911E-F01A-0327D7ADC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777" y="766918"/>
            <a:ext cx="6108024" cy="575678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900" b="1" dirty="0"/>
              <a:t>Current Typical Operation</a:t>
            </a:r>
            <a:endParaRPr lang="en-US" sz="3900" dirty="0"/>
          </a:p>
          <a:p>
            <a:pPr marL="0" indent="0">
              <a:buNone/>
            </a:pPr>
            <a:r>
              <a:rPr lang="en-US" sz="2900" b="1" dirty="0"/>
              <a:t>Wells:</a:t>
            </a:r>
          </a:p>
          <a:p>
            <a:r>
              <a:rPr lang="en-US" sz="2900" dirty="0"/>
              <a:t>4 - 100 HP </a:t>
            </a:r>
            <a:endParaRPr lang="en-US" sz="2900" b="1" dirty="0"/>
          </a:p>
          <a:p>
            <a:r>
              <a:rPr lang="en-US" sz="2900" dirty="0"/>
              <a:t>6 - 200 HP</a:t>
            </a:r>
          </a:p>
          <a:p>
            <a:pPr marL="0" indent="0">
              <a:buNone/>
            </a:pPr>
            <a:r>
              <a:rPr lang="en-US" sz="2900" b="1" dirty="0"/>
              <a:t>Booster Pumps</a:t>
            </a:r>
          </a:p>
          <a:p>
            <a:r>
              <a:rPr lang="en-US" sz="2900" dirty="0"/>
              <a:t>1-100 HP</a:t>
            </a:r>
          </a:p>
          <a:p>
            <a:r>
              <a:rPr lang="en-US" sz="2900" dirty="0"/>
              <a:t>2-200 HP</a:t>
            </a:r>
          </a:p>
          <a:p>
            <a:r>
              <a:rPr lang="en-US" sz="2900" dirty="0"/>
              <a:t>3-200 HP</a:t>
            </a:r>
          </a:p>
          <a:p>
            <a:pPr marL="0" indent="0">
              <a:buNone/>
            </a:pPr>
            <a:r>
              <a:rPr lang="en-US" sz="2900" b="1" dirty="0"/>
              <a:t>Total:</a:t>
            </a:r>
            <a:br>
              <a:rPr lang="en-US" sz="2900" dirty="0"/>
            </a:br>
            <a:r>
              <a:rPr lang="en-US" sz="2900" b="1" dirty="0"/>
              <a:t>≈ 600 HP + 200 HP Backup =  800HP to maintain for the life cycle of the treatment plant</a:t>
            </a:r>
            <a:endParaRPr lang="en-US" sz="2900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F26492-D8CC-E981-23E6-4B70E5B6A751}"/>
              </a:ext>
            </a:extLst>
          </p:cNvPr>
          <p:cNvSpPr txBox="1"/>
          <p:nvPr/>
        </p:nvSpPr>
        <p:spPr>
          <a:xfrm>
            <a:off x="6400801" y="1022556"/>
            <a:ext cx="60960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dirty="0"/>
              <a:t>Proposed Operation</a:t>
            </a:r>
            <a:endParaRPr lang="en-US" sz="1800" dirty="0"/>
          </a:p>
          <a:p>
            <a:pPr marL="0" indent="0">
              <a:buNone/>
            </a:pPr>
            <a:r>
              <a:rPr lang="en-US" sz="1800" dirty="0"/>
              <a:t>Wells Only (VFD controlled)</a:t>
            </a:r>
          </a:p>
          <a:p>
            <a:r>
              <a:rPr lang="en-US" sz="1800" dirty="0"/>
              <a:t>4 - 150 HP </a:t>
            </a:r>
            <a:endParaRPr lang="en-US" sz="1800" b="1" dirty="0"/>
          </a:p>
          <a:p>
            <a:r>
              <a:rPr lang="en-US" sz="1800" dirty="0"/>
              <a:t>6 - 300 HP</a:t>
            </a:r>
          </a:p>
          <a:p>
            <a:pPr marL="0" indent="0">
              <a:buNone/>
            </a:pPr>
            <a:r>
              <a:rPr lang="en-US" sz="1800" b="1" dirty="0"/>
              <a:t>Total:</a:t>
            </a:r>
            <a:br>
              <a:rPr lang="en-US" sz="1800" dirty="0"/>
            </a:br>
            <a:r>
              <a:rPr lang="en-US" sz="1800" b="1" dirty="0"/>
              <a:t>≈ 450 HP</a:t>
            </a:r>
            <a:br>
              <a:rPr lang="en-US" sz="1800" dirty="0"/>
            </a:br>
            <a:endParaRPr lang="en-US" sz="1800" dirty="0"/>
          </a:p>
          <a:p>
            <a:pPr marL="0" indent="0">
              <a:buNone/>
            </a:pPr>
            <a:r>
              <a:rPr lang="en-US" sz="1800" b="1" dirty="0"/>
              <a:t>Estimated Reduction ≈ 200 HP</a:t>
            </a:r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r>
              <a:rPr lang="en-US" sz="1800" dirty="0"/>
              <a:t>• Estimated </a:t>
            </a:r>
            <a:r>
              <a:rPr lang="en-US" sz="1800" b="1" dirty="0"/>
              <a:t>~600,000 – 900,000 </a:t>
            </a:r>
            <a:r>
              <a:rPr lang="en-US" sz="1800" dirty="0"/>
              <a:t>kWh per year energy savings</a:t>
            </a:r>
          </a:p>
          <a:p>
            <a:pPr marL="0" indent="0">
              <a:buNone/>
            </a:pPr>
            <a:r>
              <a:rPr lang="en-US" sz="1800" dirty="0"/>
              <a:t>• Reduced operating cost and electrical demand</a:t>
            </a:r>
          </a:p>
          <a:p>
            <a:pPr marL="0" indent="0">
              <a:buNone/>
            </a:pPr>
            <a:r>
              <a:rPr lang="en-US" sz="1800" dirty="0"/>
              <a:t>• Improved energy efficiency for municipal water delivery</a:t>
            </a:r>
          </a:p>
          <a:p>
            <a:endParaRPr lang="en-US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F4B5C0-4FB2-9C31-7087-10BD75073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4606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44BE9-450E-D651-8A15-3B5942DFF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8148" y="66951"/>
            <a:ext cx="4184374" cy="1325563"/>
          </a:xfrm>
        </p:spPr>
        <p:txBody>
          <a:bodyPr/>
          <a:lstStyle/>
          <a:p>
            <a:r>
              <a:rPr lang="en-US" b="1" dirty="0"/>
              <a:t>Project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36A6F-B6B0-7744-7011-4BAB2AD2D6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• Eliminates booster pumping infrastructure</a:t>
            </a:r>
          </a:p>
          <a:p>
            <a:pPr marL="0" indent="0">
              <a:buNone/>
            </a:pPr>
            <a:br>
              <a:rPr lang="en-US" dirty="0"/>
            </a:br>
            <a:r>
              <a:rPr lang="en-US" dirty="0"/>
              <a:t>• Reduces energy consumption and electrical demand</a:t>
            </a:r>
          </a:p>
          <a:p>
            <a:pPr marL="0" indent="0">
              <a:buNone/>
            </a:pPr>
            <a:br>
              <a:rPr lang="en-US" dirty="0"/>
            </a:br>
            <a:r>
              <a:rPr lang="en-US" dirty="0"/>
              <a:t>• Simplifies plant hydraulics and operations</a:t>
            </a:r>
          </a:p>
          <a:p>
            <a:pPr marL="0" indent="0">
              <a:buNone/>
            </a:pPr>
            <a:br>
              <a:rPr lang="en-US" dirty="0"/>
            </a:br>
            <a:r>
              <a:rPr lang="en-US" dirty="0"/>
              <a:t>• Improves pressure control using VFD technology</a:t>
            </a:r>
          </a:p>
          <a:p>
            <a:pPr marL="0" indent="0">
              <a:buNone/>
            </a:pPr>
            <a:br>
              <a:rPr lang="en-US" dirty="0"/>
            </a:br>
            <a:r>
              <a:rPr lang="en-US" dirty="0"/>
              <a:t>• Modernizes water infrastructure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4DD4AD-F7D8-025A-1DAD-955C059C3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8013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0FD671D-D990-7F15-C118-CF5C634E3E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1622" b="161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1E29C-8D8D-87AF-4EE1-713BFFCE6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Well 18 Failure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5AC8AB-3CC4-3F76-8740-6ECE1703F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939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D2FD65F-98FA-6849-E271-FEDEBC118B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143500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00F7167-8EF9-CD9E-5B57-300F489EBE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6623" y="1154522"/>
            <a:ext cx="6065274" cy="454895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A8DC465-ADA7-2522-13FA-AE7F8D082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042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B0E8CE3-9492-EBD6-303F-AE0D1FDC3D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675" y="643466"/>
            <a:ext cx="4178299" cy="5571066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2BF460FC-0A70-E43E-13FE-370B163F6E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2025" y="643467"/>
            <a:ext cx="4178299" cy="557106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023412-1295-D12E-0738-11E14053B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C4D93-60C3-42FA-8283-68FB0C7CAD8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5982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RCSD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40967</TotalTime>
  <Words>622</Words>
  <Application>Microsoft Office PowerPoint</Application>
  <PresentationFormat>Widescreen</PresentationFormat>
  <Paragraphs>123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RCSD</vt:lpstr>
      <vt:lpstr>RCSD Anita B. Smith Water Treatment Plant Pump Optimization  </vt:lpstr>
      <vt:lpstr>Project Overview  </vt:lpstr>
      <vt:lpstr>PowerPoint Presentation</vt:lpstr>
      <vt:lpstr>PowerPoint Presentation</vt:lpstr>
      <vt:lpstr>PowerPoint Presentation</vt:lpstr>
      <vt:lpstr>Current Typical Operating Pumping Load</vt:lpstr>
      <vt:lpstr>Proposed Pumping Configuration</vt:lpstr>
      <vt:lpstr>PowerPoint Presentation</vt:lpstr>
      <vt:lpstr>Before vs After Energy Comparison</vt:lpstr>
      <vt:lpstr>Project Benefits</vt:lpstr>
      <vt:lpstr>Well 18 Failure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Brandon Thomas</dc:creator>
  <cp:lastModifiedBy>Brian Laddusaw</cp:lastModifiedBy>
  <cp:revision>5</cp:revision>
  <dcterms:created xsi:type="dcterms:W3CDTF">2026-03-04T14:11:49Z</dcterms:created>
  <dcterms:modified xsi:type="dcterms:W3CDTF">2026-04-20T22:55:32Z</dcterms:modified>
</cp:coreProperties>
</file>