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5" r:id="rId2"/>
    <p:sldId id="334" r:id="rId3"/>
    <p:sldId id="330" r:id="rId4"/>
    <p:sldId id="320" r:id="rId5"/>
    <p:sldId id="331" r:id="rId6"/>
    <p:sldId id="332" r:id="rId7"/>
    <p:sldId id="335" r:id="rId8"/>
    <p:sldId id="333" r:id="rId9"/>
    <p:sldId id="319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6EA"/>
    <a:srgbClr val="003399"/>
    <a:srgbClr val="0000CC"/>
    <a:srgbClr val="0033CC"/>
    <a:srgbClr val="000099"/>
    <a:srgbClr val="292929"/>
    <a:srgbClr val="0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2178" autoAdjust="0"/>
  </p:normalViewPr>
  <p:slideViewPr>
    <p:cSldViewPr>
      <p:cViewPr varScale="1">
        <p:scale>
          <a:sx n="112" d="100"/>
          <a:sy n="112" d="100"/>
        </p:scale>
        <p:origin x="121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49" cy="480223"/>
          </a:xfrm>
          <a:prstGeom prst="rect">
            <a:avLst/>
          </a:prstGeom>
        </p:spPr>
        <p:txBody>
          <a:bodyPr vert="horz" lIns="94073" tIns="47036" rIns="94073" bIns="4703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11" y="1"/>
            <a:ext cx="3170249" cy="480223"/>
          </a:xfrm>
          <a:prstGeom prst="rect">
            <a:avLst/>
          </a:prstGeom>
        </p:spPr>
        <p:txBody>
          <a:bodyPr vert="horz" lIns="94073" tIns="47036" rIns="94073" bIns="47036" rtlCol="0"/>
          <a:lstStyle>
            <a:lvl1pPr algn="r">
              <a:defRPr sz="1200"/>
            </a:lvl1pPr>
          </a:lstStyle>
          <a:p>
            <a:fld id="{296E7364-FD99-42E2-939A-8A468BA4C380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50"/>
            <a:ext cx="3170249" cy="480223"/>
          </a:xfrm>
          <a:prstGeom prst="rect">
            <a:avLst/>
          </a:prstGeom>
        </p:spPr>
        <p:txBody>
          <a:bodyPr vert="horz" lIns="94073" tIns="47036" rIns="94073" bIns="4703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11" y="9119350"/>
            <a:ext cx="3170249" cy="480223"/>
          </a:xfrm>
          <a:prstGeom prst="rect">
            <a:avLst/>
          </a:prstGeom>
        </p:spPr>
        <p:txBody>
          <a:bodyPr vert="horz" lIns="94073" tIns="47036" rIns="94073" bIns="47036" rtlCol="0" anchor="b"/>
          <a:lstStyle>
            <a:lvl1pPr algn="r">
              <a:defRPr sz="1200"/>
            </a:lvl1pPr>
          </a:lstStyle>
          <a:p>
            <a:fld id="{F241D799-8E5F-4FCD-B852-A9FBD33682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49" cy="481851"/>
          </a:xfrm>
          <a:prstGeom prst="rect">
            <a:avLst/>
          </a:prstGeom>
        </p:spPr>
        <p:txBody>
          <a:bodyPr vert="horz" lIns="94073" tIns="47036" rIns="94073" bIns="4703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11" y="0"/>
            <a:ext cx="3170249" cy="481851"/>
          </a:xfrm>
          <a:prstGeom prst="rect">
            <a:avLst/>
          </a:prstGeom>
        </p:spPr>
        <p:txBody>
          <a:bodyPr vert="horz" lIns="94073" tIns="47036" rIns="94073" bIns="47036" rtlCol="0"/>
          <a:lstStyle>
            <a:lvl1pPr algn="r">
              <a:defRPr sz="1200"/>
            </a:lvl1pPr>
          </a:lstStyle>
          <a:p>
            <a:fld id="{E13A8810-3BB5-4FDF-AB62-02243E4AB83A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73" tIns="47036" rIns="94073" bIns="4703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49" y="4619907"/>
            <a:ext cx="5851504" cy="3781551"/>
          </a:xfrm>
          <a:prstGeom prst="rect">
            <a:avLst/>
          </a:prstGeom>
        </p:spPr>
        <p:txBody>
          <a:bodyPr vert="horz" lIns="94073" tIns="47036" rIns="94073" bIns="470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49"/>
            <a:ext cx="3170249" cy="481851"/>
          </a:xfrm>
          <a:prstGeom prst="rect">
            <a:avLst/>
          </a:prstGeom>
        </p:spPr>
        <p:txBody>
          <a:bodyPr vert="horz" lIns="94073" tIns="47036" rIns="94073" bIns="4703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11" y="9119349"/>
            <a:ext cx="3170249" cy="481851"/>
          </a:xfrm>
          <a:prstGeom prst="rect">
            <a:avLst/>
          </a:prstGeom>
        </p:spPr>
        <p:txBody>
          <a:bodyPr vert="horz" lIns="94073" tIns="47036" rIns="94073" bIns="47036" rtlCol="0" anchor="b"/>
          <a:lstStyle>
            <a:lvl1pPr algn="r">
              <a:defRPr sz="1200"/>
            </a:lvl1pPr>
          </a:lstStyle>
          <a:p>
            <a:fld id="{88F27417-1DE2-4B56-AFF3-2EC3419FC7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8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27417-1DE2-4B56-AFF3-2EC3419FC7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7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157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3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59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266" y="6007934"/>
            <a:ext cx="10207760" cy="8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67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88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5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57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796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25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98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761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7" name="Picture 16" descr="water dri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8" name="Group 10"/>
          <p:cNvGrpSpPr>
            <a:grpSpLocks/>
          </p:cNvGrpSpPr>
          <p:nvPr userDrawn="1"/>
        </p:nvGrpSpPr>
        <p:grpSpPr bwMode="auto">
          <a:xfrm>
            <a:off x="152400" y="381000"/>
            <a:ext cx="1295400" cy="1295400"/>
            <a:chOff x="152400" y="381000"/>
            <a:chExt cx="1295400" cy="1295400"/>
          </a:xfrm>
        </p:grpSpPr>
        <p:pic>
          <p:nvPicPr>
            <p:cNvPr id="1042" name="Picture 18" descr="RCSD Logo for ppt"/>
            <p:cNvPicPr>
              <a:picLocks noChangeAspect="1" noChangeArrowheads="1"/>
            </p:cNvPicPr>
            <p:nvPr userDrawn="1"/>
          </p:nvPicPr>
          <p:blipFill>
            <a:blip r:embed="rId15">
              <a:clrChange>
                <a:clrFrom>
                  <a:srgbClr val="18FF25"/>
                </a:clrFrom>
                <a:clrTo>
                  <a:srgbClr val="18FF2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381000"/>
              <a:ext cx="1295400" cy="129540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292929">
                  <a:alpha val="50000"/>
                </a:srgbClr>
              </a:outerShdw>
            </a:effectLst>
          </p:spPr>
        </p:pic>
        <p:sp>
          <p:nvSpPr>
            <p:cNvPr id="1044" name="AutoShape 20"/>
            <p:cNvSpPr>
              <a:spLocks noChangeArrowheads="1"/>
            </p:cNvSpPr>
            <p:nvPr userDrawn="1"/>
          </p:nvSpPr>
          <p:spPr bwMode="auto">
            <a:xfrm>
              <a:off x="152400" y="381000"/>
              <a:ext cx="1295400" cy="1295400"/>
            </a:xfrm>
            <a:custGeom>
              <a:avLst/>
              <a:gdLst>
                <a:gd name="G0" fmla="+- 975 0 0"/>
                <a:gd name="G1" fmla="+- 21600 0 975"/>
                <a:gd name="G2" fmla="+- 21600 0 975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975" y="10800"/>
                  </a:moveTo>
                  <a:cubicBezTo>
                    <a:pt x="975" y="16226"/>
                    <a:pt x="5374" y="20625"/>
                    <a:pt x="10800" y="20625"/>
                  </a:cubicBezTo>
                  <a:cubicBezTo>
                    <a:pt x="16226" y="20625"/>
                    <a:pt x="20625" y="16226"/>
                    <a:pt x="20625" y="10800"/>
                  </a:cubicBezTo>
                  <a:cubicBezTo>
                    <a:pt x="20625" y="5374"/>
                    <a:pt x="16226" y="975"/>
                    <a:pt x="10800" y="975"/>
                  </a:cubicBezTo>
                  <a:cubicBezTo>
                    <a:pt x="5374" y="975"/>
                    <a:pt x="975" y="5374"/>
                    <a:pt x="97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5E1B-01AE-4F1D-97A6-605E0EFDE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95144"/>
            <a:ext cx="7772400" cy="3191256"/>
          </a:xfrm>
        </p:spPr>
        <p:txBody>
          <a:bodyPr/>
          <a:lstStyle/>
          <a:p>
            <a:br>
              <a:rPr lang="en-US" sz="3600" b="1" dirty="0">
                <a:solidFill>
                  <a:schemeClr val="accent6"/>
                </a:solidFill>
              </a:rPr>
            </a:br>
            <a:br>
              <a:rPr lang="en-US" sz="3600" b="1" dirty="0">
                <a:solidFill>
                  <a:schemeClr val="accent6"/>
                </a:solidFill>
              </a:rPr>
            </a:br>
            <a:r>
              <a:rPr lang="en-US" sz="3600" b="1" dirty="0">
                <a:solidFill>
                  <a:schemeClr val="accent6"/>
                </a:solidFill>
              </a:rPr>
              <a:t>Well 8 Rehabilitation </a:t>
            </a:r>
            <a:br>
              <a:rPr lang="en-US" dirty="0">
                <a:solidFill>
                  <a:srgbClr val="0000CC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396D3-E760-4B33-A841-82A67801E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876800"/>
            <a:ext cx="6400800" cy="1676400"/>
          </a:xfrm>
        </p:spPr>
        <p:txBody>
          <a:bodyPr/>
          <a:lstStyle/>
          <a:p>
            <a:endParaRPr lang="en-US" sz="1400" dirty="0">
              <a:solidFill>
                <a:srgbClr val="003399"/>
              </a:solidFill>
            </a:endParaRPr>
          </a:p>
          <a:p>
            <a:r>
              <a:rPr lang="en-US" sz="1800" dirty="0"/>
              <a:t>Staff Presentation </a:t>
            </a:r>
          </a:p>
          <a:p>
            <a:r>
              <a:rPr lang="en-US" sz="1800" dirty="0"/>
              <a:t>12-18-2025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9064F-2108-266C-B78B-F33908BCBC0D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896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51A5-B9DC-112B-A504-A98154A5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6"/>
                </a:solidFill>
              </a:rPr>
              <a:t>Background</a:t>
            </a:r>
            <a:br>
              <a:rPr lang="en-US" sz="3600" b="1" dirty="0">
                <a:solidFill>
                  <a:schemeClr val="accent6"/>
                </a:solidFill>
              </a:rPr>
            </a:b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6CB-3B4C-53EF-B114-AC0A8365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1836477"/>
            <a:ext cx="4953000" cy="52959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Well 8 Rehabilitation, Chemical Treatment &amp; Pump Replacement</a:t>
            </a:r>
            <a:endParaRPr lang="en-US" sz="28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800" dirty="0"/>
              <a:t>Primary groundwater production well (Daly Ave.)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800" dirty="0"/>
              <a:t>Constructed in 1998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800" dirty="0"/>
              <a:t>Experiencing reduced capacity and efficiency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03514-C262-61F9-7AB4-1D31F776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57800" y="1676400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62F49-7B56-E0CE-1125-0EAEF4C3C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71867-7F35-BCF9-3775-044049EC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28" y="990600"/>
            <a:ext cx="4801472" cy="58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BC2B8-47A9-AE04-4E48-740E9948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7800" y="1146371"/>
            <a:ext cx="8534400" cy="533400"/>
          </a:xfrm>
        </p:spPr>
        <p:txBody>
          <a:bodyPr/>
          <a:lstStyle/>
          <a:p>
            <a:r>
              <a:rPr lang="en-US" sz="2800" b="1" dirty="0">
                <a:solidFill>
                  <a:schemeClr val="accent6"/>
                </a:solidFill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A9153-EDFF-68B0-3126-DCDB5F60D531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57F6DF-57FB-92FC-32B7-4290304E16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75" y="1835542"/>
            <a:ext cx="434025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Original design capacity: ~1,800 GPM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Long-term production trend: 1,200–1,250 GPM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Recent pumping rate: 1,214 GPM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major rehabilitation since original construction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(27 years)</a:t>
            </a:r>
          </a:p>
        </p:txBody>
      </p:sp>
    </p:spTree>
    <p:extLst>
      <p:ext uri="{BB962C8B-B14F-4D97-AF65-F5344CB8AC3E}">
        <p14:creationId xmlns:p14="http://schemas.microsoft.com/office/powerpoint/2010/main" val="251010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D087-A8DD-DB9A-9EB3-79D47EA62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0600"/>
            <a:ext cx="8458200" cy="93880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Condition Assessment</a:t>
            </a:r>
            <a:br>
              <a:rPr lang="en-US" b="1" dirty="0"/>
            </a:b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D2415C6-FCB7-4B99-6A81-A3973AB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4" y="164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65FD0-C233-B490-32A7-F8AD76D64CB3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2FB561F-F7D6-C991-9BD3-9EFBC5430AA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18448" y="1829855"/>
            <a:ext cx="41148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800" b="1" dirty="0"/>
              <a:t>BESST Dynamic Flow &amp; Chemistry Profile (Feb 2024)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Casing structurally sound</a:t>
            </a:r>
          </a:p>
          <a:p>
            <a:endParaRPr lang="en-US" sz="1800" dirty="0"/>
          </a:p>
          <a:p>
            <a:r>
              <a:rPr lang="en-US" sz="1800" dirty="0"/>
              <a:t>Significant mineral scale and screen encrustation</a:t>
            </a:r>
          </a:p>
          <a:p>
            <a:endParaRPr lang="en-US" sz="1800" dirty="0"/>
          </a:p>
          <a:p>
            <a:r>
              <a:rPr lang="en-US" sz="1800" dirty="0"/>
              <a:t>75% of production from bottom 15 feet of screen</a:t>
            </a:r>
          </a:p>
          <a:p>
            <a:endParaRPr lang="en-US" sz="1800" dirty="0"/>
          </a:p>
          <a:p>
            <a:r>
              <a:rPr lang="en-US" sz="1800" dirty="0"/>
              <a:t>Reduced inflow from upper screened intervals</a:t>
            </a:r>
          </a:p>
          <a:p>
            <a:endParaRPr lang="en-US" sz="1800" dirty="0"/>
          </a:p>
          <a:p>
            <a:r>
              <a:rPr lang="en-US" sz="1800" dirty="0"/>
              <a:t>Rehabilitation recommended to restore performance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E3050A-F58D-DC47-070B-6DDC2AB6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388" y="1829855"/>
            <a:ext cx="42671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General Pump Video Inspection (Nov 2025)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ody"/>
              </a:rPr>
              <a:t>Hard scale buildup throughout screened interval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ody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ody"/>
              </a:rPr>
              <a:t> Pump bowl pinhole corrosion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ody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ody"/>
              </a:rPr>
              <a:t> Degraded column pipe sections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ody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ody"/>
              </a:rPr>
              <a:t> Pump assembly leaning against casing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ody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ody"/>
              </a:rPr>
              <a:t> Full pump replacement recommended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F9E268D-C9A2-DB68-7212-0D0914610AA2}"/>
              </a:ext>
            </a:extLst>
          </p:cNvPr>
          <p:cNvSpPr/>
          <p:nvPr/>
        </p:nvSpPr>
        <p:spPr>
          <a:xfrm>
            <a:off x="5029200" y="6176318"/>
            <a:ext cx="228600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E029-4047-444D-5A09-1EB48666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0" y="9144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6"/>
                </a:solidFill>
              </a:rPr>
              <a:t>Proposed</a:t>
            </a:r>
            <a:br>
              <a:rPr lang="en-US" sz="3600" b="1" dirty="0">
                <a:solidFill>
                  <a:schemeClr val="accent6"/>
                </a:solidFill>
              </a:rPr>
            </a:br>
            <a:r>
              <a:rPr lang="en-US" sz="3600" b="1" dirty="0">
                <a:solidFill>
                  <a:schemeClr val="accent6"/>
                </a:solidFill>
              </a:rPr>
              <a:t> Scope of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6EAE5-42D3-5558-A138-5F23A899AFB0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75C9F1A-96D3-B372-19AB-06AB25D6EA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-1137" y="2258198"/>
            <a:ext cx="479237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Mechanical brushing and bailing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Airburst treatment to reopen perforations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treatment to dissolve mineral scale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Replacement of pump assembly: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Water-lubricated bowls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Column pipe and line shaft components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Alignment, startup, and performance verification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45FEA-3847-80A2-6A98-24856C51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237" y="1066800"/>
            <a:ext cx="4352763" cy="58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FDA6-8B57-A915-11E4-09490350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6"/>
                </a:solidFill>
              </a:rPr>
              <a:t>Benefits of Rehabilitation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BA21D-8E79-7539-EBCF-1378F1B70318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C2CA707-1F9C-C98F-69F1-756A207348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-3412" y="1660478"/>
            <a:ext cx="363083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Restore well efficiency and specific capacity</a:t>
            </a:r>
          </a:p>
          <a:p>
            <a:pPr>
              <a:spcBef>
                <a:spcPct val="0"/>
              </a:spcBef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 inflow distribution across screen intervals</a:t>
            </a:r>
          </a:p>
          <a:p>
            <a:pPr>
              <a:spcBef>
                <a:spcPct val="0"/>
              </a:spcBef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Recover production closer to original design capacity</a:t>
            </a:r>
          </a:p>
          <a:p>
            <a:pPr>
              <a:spcBef>
                <a:spcPct val="0"/>
              </a:spcBef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Extend useful life of the well and new equipment</a:t>
            </a:r>
          </a:p>
          <a:p>
            <a:pPr>
              <a:spcBef>
                <a:spcPct val="0"/>
              </a:spcBef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Avoid future emergency repairs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7262F-7854-FEB3-429D-6631BF416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86" y="1447800"/>
            <a:ext cx="574069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1B831-A093-7312-BEAD-1D2C913B5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1066800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Procurement &amp; Compliance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2EA48-B0E1-B89E-833D-4FC4FC8FE43C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7FC2-74A5-855F-F311-8A0BCE73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522358"/>
            <a:ext cx="6929729" cy="1302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37D22-3209-49C0-50D7-694EDE122BFB}"/>
              </a:ext>
            </a:extLst>
          </p:cNvPr>
          <p:cNvSpPr txBox="1"/>
          <p:nvPr/>
        </p:nvSpPr>
        <p:spPr>
          <a:xfrm>
            <a:off x="170452" y="2186583"/>
            <a:ext cx="84663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General Pump Company: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District on-call contractor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No. 962 (DM 2025-100)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Pricing verified against approved rate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on-call contract avoids delays and supports water reliability</a:t>
            </a:r>
          </a:p>
        </p:txBody>
      </p:sp>
    </p:spTree>
    <p:extLst>
      <p:ext uri="{BB962C8B-B14F-4D97-AF65-F5344CB8AC3E}">
        <p14:creationId xmlns:p14="http://schemas.microsoft.com/office/powerpoint/2010/main" val="155960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EFF2-F866-F02C-DF84-0F1D3BB9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7CD92-D6D6-E954-7857-D5A56143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675" y="1828800"/>
            <a:ext cx="8229600" cy="2207697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Staff recommends the Board of Directors: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2C126-47F6-0D53-B6FB-C132DEC2FC2B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32599-C5ED-1650-67F7-EA53710B768C}"/>
              </a:ext>
            </a:extLst>
          </p:cNvPr>
          <p:cNvSpPr txBox="1"/>
          <p:nvPr/>
        </p:nvSpPr>
        <p:spPr>
          <a:xfrm>
            <a:off x="0" y="2590800"/>
            <a:ext cx="9220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	Approve the total project budget in the amount of $187,000 and amend the FY 2025|2026 Water Capital Improvement Project (“CIP”) Budget, Line Item No. 5, “Well 8 Rehabilitation,” from $125,000 to $187,000, with the additional $62,000 funded from the District’s Water Fund Unrestricted Reserves. </a:t>
            </a:r>
          </a:p>
          <a:p>
            <a:endParaRPr lang="en-US" dirty="0"/>
          </a:p>
          <a:p>
            <a:r>
              <a:rPr lang="en-US" dirty="0"/>
              <a:t>2.	Authorize the General Manager to issue a Task Order to General Pump Company, Inc. for rehabilitation and chemical cleaning of Well 8, including replacement and installation of new water-lubricated pump equipment, in an amount not-to-exceed $159,049.63.</a:t>
            </a:r>
          </a:p>
          <a:p>
            <a:endParaRPr lang="en-US" dirty="0"/>
          </a:p>
          <a:p>
            <a:r>
              <a:rPr lang="en-US" dirty="0"/>
              <a:t>3.	Authorize the General Manager to utilize the approved contingency, as needed, for unforeseen costs related to the Well 8 rehabilitation, provided that total project expenditures do not exceed the Board-approved amount of $187,000.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88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4"/>
          <p:cNvSpPr txBox="1"/>
          <p:nvPr/>
        </p:nvSpPr>
        <p:spPr>
          <a:xfrm>
            <a:off x="2819400" y="5638800"/>
            <a:ext cx="3505200" cy="5334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 defTabSz="457200">
              <a:defRPr lang="en-US"/>
            </a:pPr>
            <a:r>
              <a:rPr lang="en-US" sz="1000" dirty="0">
                <a:solidFill>
                  <a:srgbClr val="193B73"/>
                </a:solidFill>
                <a:latin typeface="Arial" charset="77"/>
                <a:ea typeface="Arial" charset="77"/>
                <a:cs typeface="Arial" charset="77"/>
              </a:rPr>
              <a:t>Rubidoux Community Services District</a:t>
            </a:r>
          </a:p>
          <a:p>
            <a:pPr algn="ctr" defTabSz="457200">
              <a:defRPr lang="en-US"/>
            </a:pPr>
            <a:r>
              <a:rPr lang="en-US" sz="1000" dirty="0">
                <a:solidFill>
                  <a:srgbClr val="193B73"/>
                </a:solidFill>
                <a:latin typeface="Arial" charset="77"/>
                <a:ea typeface="Arial" charset="77"/>
                <a:cs typeface="Arial" charset="77"/>
              </a:rPr>
              <a:t>Office: 951.684.7580</a:t>
            </a:r>
          </a:p>
          <a:p>
            <a:pPr algn="ctr">
              <a:defRPr lang="en-US"/>
            </a:pPr>
            <a:r>
              <a:rPr lang="en-US" sz="1000" dirty="0">
                <a:solidFill>
                  <a:srgbClr val="193B73"/>
                </a:solidFill>
                <a:latin typeface="Arial" charset="77"/>
                <a:ea typeface="Arial" charset="77"/>
                <a:cs typeface="Arial" charset="77"/>
              </a:rPr>
              <a:t>www.rcsd.org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90799" y="2286000"/>
            <a:ext cx="3962402" cy="1020618"/>
            <a:chOff x="2057399" y="1981200"/>
            <a:chExt cx="5029201" cy="1295400"/>
          </a:xfrm>
          <a:effectLst>
            <a:reflection blurRad="25400" stA="50000" endA="300" endPos="60000" dir="5400000" sy="-100000" algn="bl" rotWithShape="0"/>
          </a:effectLst>
        </p:grpSpPr>
        <p:sp>
          <p:nvSpPr>
            <p:cNvPr id="16" name="Rounded Rectangle 15"/>
            <p:cNvSpPr/>
            <p:nvPr/>
          </p:nvSpPr>
          <p:spPr>
            <a:xfrm>
              <a:off x="2057400" y="1981200"/>
              <a:ext cx="5029200" cy="1295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7399" y="1981200"/>
              <a:ext cx="5029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2"/>
                  </a:solidFill>
                </a:rPr>
                <a:t>Questions</a:t>
              </a:r>
            </a:p>
          </p:txBody>
        </p:sp>
      </p:grpSp>
      <p:sp>
        <p:nvSpPr>
          <p:cNvPr id="18" name="Slide Number Placeholder 1"/>
          <p:cNvSpPr>
            <a:spLocks noGrp="1"/>
          </p:cNvSpPr>
          <p:nvPr/>
        </p:nvSpPr>
        <p:spPr>
          <a:xfrm>
            <a:off x="76200" y="63246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5E0F86-530E-0543-A407-2D1212571E0B}" type="slidenum">
              <a:rPr lang="en-US"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68DCE-99B2-1473-1648-A36D1ED7CE88}"/>
              </a:ext>
            </a:extLst>
          </p:cNvPr>
          <p:cNvSpPr txBox="1"/>
          <p:nvPr/>
        </p:nvSpPr>
        <p:spPr>
          <a:xfrm>
            <a:off x="8610600" y="632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53131202"/>
      </p:ext>
    </p:extLst>
  </p:cSld>
  <p:clrMapOvr>
    <a:masterClrMapping/>
  </p:clrMapOvr>
</p:sld>
</file>

<file path=ppt/theme/theme1.xml><?xml version="1.0" encoding="utf-8"?>
<a:theme xmlns:a="http://schemas.openxmlformats.org/drawingml/2006/main" name="RCSD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8887</TotalTime>
  <Words>437</Words>
  <Application>Microsoft Office PowerPoint</Application>
  <PresentationFormat>On-screen Show (4:3)</PresentationFormat>
  <Paragraphs>98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Body</vt:lpstr>
      <vt:lpstr>Calibri</vt:lpstr>
      <vt:lpstr>Wingdings</vt:lpstr>
      <vt:lpstr>RCSD</vt:lpstr>
      <vt:lpstr>  Well 8 Rehabilitation  </vt:lpstr>
      <vt:lpstr>Background </vt:lpstr>
      <vt:lpstr>Background</vt:lpstr>
      <vt:lpstr>Condition Assessment </vt:lpstr>
      <vt:lpstr>Proposed  Scope of Work</vt:lpstr>
      <vt:lpstr>Benefits of Rehabilitation</vt:lpstr>
      <vt:lpstr>Procurement &amp; Compliance</vt:lpstr>
      <vt:lpstr>Recommendation</vt:lpstr>
      <vt:lpstr>PowerPoint Presentation</vt:lpstr>
    </vt:vector>
  </TitlesOfParts>
  <Company>Michael Merino Architects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Jennings</dc:creator>
  <cp:lastModifiedBy>Brandon Thomas</cp:lastModifiedBy>
  <cp:revision>342</cp:revision>
  <cp:lastPrinted>2025-05-07T19:29:39Z</cp:lastPrinted>
  <dcterms:created xsi:type="dcterms:W3CDTF">2009-05-29T18:33:58Z</dcterms:created>
  <dcterms:modified xsi:type="dcterms:W3CDTF">2025-12-18T22:38:18Z</dcterms:modified>
</cp:coreProperties>
</file>