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9" r:id="rId2"/>
    <p:sldId id="358" r:id="rId3"/>
    <p:sldId id="398" r:id="rId4"/>
    <p:sldId id="399" r:id="rId5"/>
    <p:sldId id="400" r:id="rId6"/>
    <p:sldId id="401" r:id="rId7"/>
    <p:sldId id="402" r:id="rId8"/>
    <p:sldId id="403" r:id="rId9"/>
    <p:sldId id="404" r:id="rId10"/>
    <p:sldId id="320" r:id="rId11"/>
    <p:sldId id="319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8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7/3/2025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7/3/2025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2025-61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Launch of Employee Appreciation Program and IMPACT Values Recognition Award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July 3, 2025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Staff recommends the Board of Directors:</a:t>
            </a:r>
          </a:p>
          <a:p>
            <a:pPr algn="just"/>
            <a:endParaRPr lang="en-US" sz="2000" dirty="0">
              <a:solidFill>
                <a:schemeClr val="accent2"/>
              </a:solidFill>
              <a:effectLst/>
            </a:endParaRPr>
          </a:p>
          <a:p>
            <a:pPr lvl="1" algn="just"/>
            <a:r>
              <a:rPr lang="en-US" sz="1800" b="0" i="0" dirty="0">
                <a:solidFill>
                  <a:schemeClr val="accent2"/>
                </a:solidFill>
              </a:rPr>
              <a:t>Receive and file this report regarding the District’s formalized Employee Appreciation Program and the launch of the </a:t>
            </a:r>
            <a:r>
              <a:rPr lang="en-US" sz="1800" b="0" i="1" dirty="0">
                <a:solidFill>
                  <a:schemeClr val="accent2"/>
                </a:solidFill>
              </a:rPr>
              <a:t>IMPACT</a:t>
            </a:r>
            <a:r>
              <a:rPr lang="en-US" sz="1800" b="0" i="0" dirty="0">
                <a:solidFill>
                  <a:schemeClr val="accent2"/>
                </a:solidFill>
              </a:rPr>
              <a:t> Award.</a:t>
            </a:r>
          </a:p>
          <a:p>
            <a:pPr lvl="1" algn="just"/>
            <a:endParaRPr lang="en-US" sz="1800" dirty="0">
              <a:solidFill>
                <a:schemeClr val="accent2"/>
              </a:solidFill>
              <a:effectLst/>
            </a:endParaRPr>
          </a:p>
          <a:p>
            <a:pPr lvl="1" algn="just"/>
            <a:r>
              <a:rPr lang="en-US" sz="1800" b="0" i="0" dirty="0">
                <a:solidFill>
                  <a:schemeClr val="accent2"/>
                </a:solidFill>
              </a:rPr>
              <a:t>Authorize the distribution of $100 gift cards to each </a:t>
            </a:r>
            <a:r>
              <a:rPr lang="en-US" sz="1800" b="0" i="1" dirty="0">
                <a:solidFill>
                  <a:schemeClr val="accent2"/>
                </a:solidFill>
              </a:rPr>
              <a:t>IMPACT</a:t>
            </a:r>
            <a:r>
              <a:rPr lang="en-US" sz="1800" b="0" i="0" dirty="0">
                <a:solidFill>
                  <a:schemeClr val="accent2"/>
                </a:solidFill>
              </a:rPr>
              <a:t> Award nominee and one paid day off to the selected </a:t>
            </a:r>
            <a:r>
              <a:rPr lang="en-US" sz="1800" b="0" i="1" dirty="0">
                <a:solidFill>
                  <a:schemeClr val="accent2"/>
                </a:solidFill>
              </a:rPr>
              <a:t>IMPACT</a:t>
            </a:r>
            <a:r>
              <a:rPr lang="en-US" sz="1800" b="0" i="0" dirty="0">
                <a:solidFill>
                  <a:schemeClr val="accent2"/>
                </a:solidFill>
              </a:rPr>
              <a:t> Award winner.</a:t>
            </a: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11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5EB5E-5F2F-A1FB-E8F1-4A2C90817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7762-72C9-0620-4D90-DD8977F31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B85D9-4FC9-2F86-512D-13DE546CB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August 15, 2024 – Board accepted proposal from Lillestrand Leadership Consulting to develop its </a:t>
            </a:r>
            <a:r>
              <a:rPr lang="en-US" sz="2000" u="sng" dirty="0">
                <a:solidFill>
                  <a:schemeClr val="accent2"/>
                </a:solidFill>
                <a:ea typeface="Times New Roman" panose="02020603050405020304" pitchFamily="18" charset="0"/>
              </a:rPr>
              <a:t>1</a:t>
            </a:r>
            <a:r>
              <a:rPr lang="en-US" sz="2000" u="sng" baseline="30000" dirty="0">
                <a:solidFill>
                  <a:schemeClr val="accent2"/>
                </a:solidFill>
                <a:ea typeface="Times New Roman" panose="02020603050405020304" pitchFamily="18" charset="0"/>
              </a:rPr>
              <a:t>st</a:t>
            </a:r>
            <a:r>
              <a:rPr lang="en-US" sz="2000" u="sng" dirty="0">
                <a:solidFill>
                  <a:schemeClr val="accent2"/>
                </a:solidFill>
                <a:ea typeface="Times New Roman" panose="02020603050405020304" pitchFamily="18" charset="0"/>
              </a:rPr>
              <a:t> ever</a:t>
            </a: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 5-year Strategic 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Purpose: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Guide growth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Address emerging challenges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Align future needs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Focus: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Mission Statement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b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Core Values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  <a:ea typeface="Times New Roman" panose="02020603050405020304" pitchFamily="18" charset="0"/>
              </a:rPr>
              <a:t>Vision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  <a:ea typeface="Times New Roman" panose="02020603050405020304" pitchFamily="18" charset="0"/>
              </a:rPr>
              <a:t>Organizational Needs Assessment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  <a:ea typeface="Times New Roman" panose="02020603050405020304" pitchFamily="18" charset="0"/>
              </a:rPr>
              <a:t>Strategic Initiatives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  <a:ea typeface="Times New Roman" panose="02020603050405020304" pitchFamily="18" charset="0"/>
              </a:rPr>
              <a:t>Major Objectives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BBFA1D-6AEC-3278-B993-C4A845C2B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80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6F541-005B-A41A-ADB3-014BB9B36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35CC-DACE-DDE2-6520-6245FCC80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6071A-8167-4A1E-3C20-2F50F4A3C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August 15, 2024 – Board accepted proposal from Lillestrand Leadership Consulting to develop its </a:t>
            </a:r>
            <a:r>
              <a:rPr lang="en-US" sz="2000" u="sng" dirty="0">
                <a:solidFill>
                  <a:schemeClr val="accent2"/>
                </a:solidFill>
                <a:ea typeface="Times New Roman" panose="02020603050405020304" pitchFamily="18" charset="0"/>
              </a:rPr>
              <a:t>1</a:t>
            </a:r>
            <a:r>
              <a:rPr lang="en-US" sz="2000" u="sng" baseline="30000" dirty="0">
                <a:solidFill>
                  <a:schemeClr val="accent2"/>
                </a:solidFill>
                <a:ea typeface="Times New Roman" panose="02020603050405020304" pitchFamily="18" charset="0"/>
              </a:rPr>
              <a:t>st</a:t>
            </a:r>
            <a:r>
              <a:rPr lang="en-US" sz="2000" u="sng" dirty="0">
                <a:solidFill>
                  <a:schemeClr val="accent2"/>
                </a:solidFill>
                <a:ea typeface="Times New Roman" panose="02020603050405020304" pitchFamily="18" charset="0"/>
              </a:rPr>
              <a:t> ever</a:t>
            </a: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 5-year Strategic 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Timeline: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Began November 2024 with consistent meetings through June 2025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Board Input: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DM 2025-14 (March 6)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Final draft expected soon – Workshop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3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Results? ……..Core Values </a:t>
            </a:r>
          </a:p>
          <a:p>
            <a:pPr marL="1371600" lvl="3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CE4932-15EA-5749-A149-7E21ECFBC8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60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CB2D9-F134-C526-7E4A-0111883A0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0B7A3-F9B5-11CA-19F4-416F0A9E0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Core Values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E9C88-7703-BF8A-E767-735E93801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2"/>
                </a:solidFill>
                <a:ea typeface="Times New Roman" panose="02020603050405020304" pitchFamily="18" charset="0"/>
              </a:rPr>
              <a:t>IMPACT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Integrity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Motivation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Professionalism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Adaptability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Commitment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Teamwork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6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2"/>
                </a:solidFill>
                <a:ea typeface="Times New Roman" panose="02020603050405020304" pitchFamily="18" charset="0"/>
              </a:rPr>
              <a:t>IMPACT</a:t>
            </a: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 represents the District’s standalone cultural identity that will be woven into day-to-day operations moving forward.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Detailed in Attachment 1.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26BA92-640B-AE35-546F-FCBE6B020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1CEAB6B-0228-AC53-5DBA-184D4AB67B8D}"/>
              </a:ext>
            </a:extLst>
          </p:cNvPr>
          <p:cNvSpPr/>
          <p:nvPr/>
        </p:nvSpPr>
        <p:spPr>
          <a:xfrm>
            <a:off x="3200400" y="2538167"/>
            <a:ext cx="1676400" cy="9144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ue and gold logo&#10;&#10;AI-generated content may be incorrect.">
            <a:extLst>
              <a:ext uri="{FF2B5EF4-FFF2-40B4-BE49-F238E27FC236}">
                <a16:creationId xmlns:a16="http://schemas.microsoft.com/office/drawing/2014/main" id="{93C6FECA-D78F-2CF3-C6F3-98670DE453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399" y="1828800"/>
            <a:ext cx="3698001" cy="215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0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33DFB-BE0D-838A-2C02-879DEEF78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475AF-1BF8-5B3D-E388-8D9BEEABD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Impact Award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991A0-F1D6-0ACB-DE78-A2768A13C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2"/>
                </a:solidFill>
                <a:ea typeface="Times New Roman" panose="02020603050405020304" pitchFamily="18" charset="0"/>
              </a:rPr>
              <a:t>IMPACT </a:t>
            </a: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Award launched to reinforce and celebrate these values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i="1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All staff eligible (except Directors, AGM, GM)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For 2025: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12 nominations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5 unique nominees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1 winner (to be announced at </a:t>
            </a:r>
            <a:r>
              <a:rPr lang="en-US" sz="1800" u="sng" dirty="0">
                <a:solidFill>
                  <a:schemeClr val="accent2"/>
                </a:solidFill>
                <a:ea typeface="Times New Roman" panose="02020603050405020304" pitchFamily="18" charset="0"/>
              </a:rPr>
              <a:t>Employee Appreciation Picnic</a:t>
            </a: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……)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643359-2FF7-F4E4-7E09-9CE0397CE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6" descr="A blue and gold logo&#10;&#10;AI-generated content may be incorrect.">
            <a:extLst>
              <a:ext uri="{FF2B5EF4-FFF2-40B4-BE49-F238E27FC236}">
                <a16:creationId xmlns:a16="http://schemas.microsoft.com/office/drawing/2014/main" id="{28FC974A-AA32-CE62-CA69-0B17868A9A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228600"/>
            <a:ext cx="2220686" cy="1295400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265437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FCE10-0570-4E18-C41A-A28746F81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55C25-49A7-EAB9-102D-CA2DB28D0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Employee Appreciation History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99EE1-7763-EB72-0AFC-71347EE80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District has not maintained a formal employee recognition program, such as Western’s BEST/PACE or JCSD’s STRIVE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Past Efforts: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Service pins (since discontinued)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Annual dinner for employees and spouses held after hours (~$3,500/year)(since discontinued)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Taco Guy (GM sponsored) and potlucks (EE sponsored)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A24806-8BD1-D9E0-BB5E-FC7FB210A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321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B56FB-1C2E-B165-7E88-8232B733E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B67B5-D560-D8B2-9325-BB65A1197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Inaugural Employee Appreciation Picnic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F58E0-3731-7BFE-DB6F-BACF6508D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District sponsored event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Date: Wednesday, July 16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Time: 11 AM – 3 PM (office closed during picnic)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Location: Rancho Jurupa Regional Park – Pecan Shelter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Food, games, event T-Shirt included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Board members welcome!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Picnic will be yearly, each summer</a:t>
            </a: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8015AE-BB28-B52A-12B8-9C70DB594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946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63360-666F-B4CA-7730-F7EFBCAD6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A3F22-6556-7DC3-1AE1-AE7D601D9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Award Structure and Budget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2E1D6-B4EE-6181-2655-F791A4851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accent2"/>
                </a:solidFill>
                <a:ea typeface="Times New Roman" panose="02020603050405020304" pitchFamily="18" charset="0"/>
              </a:rPr>
              <a:t>IMPACT</a:t>
            </a: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 Award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Each nominee – $100 gift card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Winner – Paid day off, certificate, recognized on office plaque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Total estimated value – $1,000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Picnic and Total Budget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Picnic – $5,000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Award – $1,000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Total – $6,000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accent2"/>
                </a:solidFill>
                <a:ea typeface="Times New Roman" panose="02020603050405020304" pitchFamily="18" charset="0"/>
              </a:rPr>
              <a:t>Budget – $15,000 (FY 2025|2026 General Fund Budget, line 49)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EC694E-4725-FA17-C1A2-9E09321E7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15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C2D94-FE3A-6E86-258F-0B1D060D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E6DDB-6158-2337-0BF7-54136B06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Other Considerations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CFF32-FBD9-7BD7-2583-4385DB1A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Labor counsel – Reviewed staff report and program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Union (LiUNA) – Will be notified subsequent to Board acceptance of the award distributions (recommendation #2)</a:t>
            </a: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A1AA4E-454E-1A6C-24B3-F16BA8FDAF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89497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</TotalTime>
  <Words>488</Words>
  <Application>Microsoft Office PowerPoint</Application>
  <PresentationFormat>On-screen Show (4:3)</PresentationFormat>
  <Paragraphs>209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RCSD</vt:lpstr>
      <vt:lpstr>  Director Memorandum 2025-61 Launch of Employee Appreciation Program and IMPACT Values Recognition Award</vt:lpstr>
      <vt:lpstr>Background </vt:lpstr>
      <vt:lpstr>Background </vt:lpstr>
      <vt:lpstr>Core Values </vt:lpstr>
      <vt:lpstr>Impact Award </vt:lpstr>
      <vt:lpstr>Employee Appreciation History </vt:lpstr>
      <vt:lpstr>Inaugural Employee Appreciation Picnic </vt:lpstr>
      <vt:lpstr>Award Structure and Budget </vt:lpstr>
      <vt:lpstr>Other Considerations 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312</cp:revision>
  <cp:lastPrinted>2025-02-06T23:13:02Z</cp:lastPrinted>
  <dcterms:created xsi:type="dcterms:W3CDTF">2009-05-29T18:33:58Z</dcterms:created>
  <dcterms:modified xsi:type="dcterms:W3CDTF">2025-07-03T19:45:12Z</dcterms:modified>
</cp:coreProperties>
</file>