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329" r:id="rId2"/>
    <p:sldId id="367" r:id="rId3"/>
    <p:sldId id="394" r:id="rId4"/>
    <p:sldId id="395" r:id="rId5"/>
    <p:sldId id="374" r:id="rId6"/>
    <p:sldId id="397" r:id="rId7"/>
    <p:sldId id="375" r:id="rId8"/>
    <p:sldId id="398" r:id="rId9"/>
    <p:sldId id="384" r:id="rId10"/>
    <p:sldId id="399" r:id="rId11"/>
    <p:sldId id="393" r:id="rId12"/>
    <p:sldId id="383" r:id="rId13"/>
    <p:sldId id="320" r:id="rId14"/>
    <p:sldId id="319" r:id="rId15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33CC"/>
    <a:srgbClr val="000099"/>
    <a:srgbClr val="0086EA"/>
    <a:srgbClr val="292929"/>
    <a:srgbClr val="000000"/>
    <a:srgbClr val="003399"/>
    <a:srgbClr val="CC99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78" autoAdjust="0"/>
  </p:normalViewPr>
  <p:slideViewPr>
    <p:cSldViewPr>
      <p:cViewPr varScale="1">
        <p:scale>
          <a:sx n="105" d="100"/>
          <a:sy n="105" d="100"/>
        </p:scale>
        <p:origin x="1794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8155" cy="464978"/>
          </a:xfrm>
          <a:prstGeom prst="rect">
            <a:avLst/>
          </a:prstGeom>
        </p:spPr>
        <p:txBody>
          <a:bodyPr vert="horz" lIns="90690" tIns="45345" rIns="90690" bIns="45345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673" y="1"/>
            <a:ext cx="3038155" cy="464978"/>
          </a:xfrm>
          <a:prstGeom prst="rect">
            <a:avLst/>
          </a:prstGeom>
        </p:spPr>
        <p:txBody>
          <a:bodyPr vert="horz" lIns="90690" tIns="45345" rIns="90690" bIns="45345" rtlCol="0"/>
          <a:lstStyle>
            <a:lvl1pPr algn="r">
              <a:defRPr sz="1200"/>
            </a:lvl1pPr>
          </a:lstStyle>
          <a:p>
            <a:fld id="{296E7364-FD99-42E2-939A-8A468BA4C380}" type="datetimeFigureOut">
              <a:rPr lang="en-US" smtClean="0"/>
              <a:t>6/18/2026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847"/>
            <a:ext cx="3038155" cy="464978"/>
          </a:xfrm>
          <a:prstGeom prst="rect">
            <a:avLst/>
          </a:prstGeom>
        </p:spPr>
        <p:txBody>
          <a:bodyPr vert="horz" lIns="90690" tIns="45345" rIns="90690" bIns="45345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673" y="8829847"/>
            <a:ext cx="3038155" cy="464978"/>
          </a:xfrm>
          <a:prstGeom prst="rect">
            <a:avLst/>
          </a:prstGeom>
        </p:spPr>
        <p:txBody>
          <a:bodyPr vert="horz" lIns="90690" tIns="45345" rIns="90690" bIns="45345" rtlCol="0" anchor="b"/>
          <a:lstStyle>
            <a:lvl1pPr algn="r">
              <a:defRPr sz="1200"/>
            </a:lvl1pPr>
          </a:lstStyle>
          <a:p>
            <a:fld id="{F241D799-8E5F-4FCD-B852-A9FBD336820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6844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155" cy="466554"/>
          </a:xfrm>
          <a:prstGeom prst="rect">
            <a:avLst/>
          </a:prstGeom>
        </p:spPr>
        <p:txBody>
          <a:bodyPr vert="horz" lIns="90690" tIns="45345" rIns="90690" bIns="45345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673" y="0"/>
            <a:ext cx="3038155" cy="466554"/>
          </a:xfrm>
          <a:prstGeom prst="rect">
            <a:avLst/>
          </a:prstGeom>
        </p:spPr>
        <p:txBody>
          <a:bodyPr vert="horz" lIns="90690" tIns="45345" rIns="90690" bIns="45345" rtlCol="0"/>
          <a:lstStyle>
            <a:lvl1pPr algn="r">
              <a:defRPr sz="1200"/>
            </a:lvl1pPr>
          </a:lstStyle>
          <a:p>
            <a:fld id="{E13A8810-3BB5-4FDF-AB62-02243E4AB83A}" type="datetimeFigureOut">
              <a:rPr lang="en-US" smtClean="0"/>
              <a:t>6/18/2026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2875" y="1162050"/>
            <a:ext cx="4184650" cy="3138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690" tIns="45345" rIns="90690" bIns="45345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355" y="4473243"/>
            <a:ext cx="5607691" cy="3661502"/>
          </a:xfrm>
          <a:prstGeom prst="rect">
            <a:avLst/>
          </a:prstGeom>
        </p:spPr>
        <p:txBody>
          <a:bodyPr vert="horz" lIns="90690" tIns="45345" rIns="90690" bIns="4534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846"/>
            <a:ext cx="3038155" cy="466554"/>
          </a:xfrm>
          <a:prstGeom prst="rect">
            <a:avLst/>
          </a:prstGeom>
        </p:spPr>
        <p:txBody>
          <a:bodyPr vert="horz" lIns="90690" tIns="45345" rIns="90690" bIns="45345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673" y="8829846"/>
            <a:ext cx="3038155" cy="466554"/>
          </a:xfrm>
          <a:prstGeom prst="rect">
            <a:avLst/>
          </a:prstGeom>
        </p:spPr>
        <p:txBody>
          <a:bodyPr vert="horz" lIns="90690" tIns="45345" rIns="90690" bIns="45345" rtlCol="0" anchor="b"/>
          <a:lstStyle>
            <a:lvl1pPr algn="r">
              <a:defRPr sz="1200"/>
            </a:lvl1pPr>
          </a:lstStyle>
          <a:p>
            <a:fld id="{88F27417-1DE2-4B56-AFF3-2EC3419FC72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3833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DB2E57-16CD-6F87-C6AC-5BE0978D9E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58200" y="6400800"/>
            <a:ext cx="533400" cy="320675"/>
          </a:xfrm>
          <a:prstGeom prst="rect">
            <a:avLst/>
          </a:prstGeom>
        </p:spPr>
        <p:txBody>
          <a:bodyPr/>
          <a:lstStyle/>
          <a:p>
            <a:fld id="{05F10A6A-6FF3-4C95-9872-E7DC035CC0A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15731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D60D2E-791D-9BB2-051D-9E0A910D68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58200" y="6400800"/>
            <a:ext cx="533400" cy="320675"/>
          </a:xfrm>
          <a:prstGeom prst="rect">
            <a:avLst/>
          </a:prstGeom>
        </p:spPr>
        <p:txBody>
          <a:bodyPr/>
          <a:lstStyle/>
          <a:p>
            <a:fld id="{05F10A6A-6FF3-4C95-9872-E7DC035CC0A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7392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A7C56F-9879-BFE4-DFF9-5378889ED7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58200" y="6400800"/>
            <a:ext cx="533400" cy="320675"/>
          </a:xfrm>
          <a:prstGeom prst="rect">
            <a:avLst/>
          </a:prstGeom>
        </p:spPr>
        <p:txBody>
          <a:bodyPr/>
          <a:lstStyle/>
          <a:p>
            <a:fld id="{05F10A6A-6FF3-4C95-9872-E7DC035CC0A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05945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98266" y="6007934"/>
            <a:ext cx="10207760" cy="850066"/>
          </a:xfrm>
          <a:prstGeom prst="rect">
            <a:avLst/>
          </a:prstGeom>
        </p:spPr>
      </p:pic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B7887F70-AA86-3908-67B6-9904011128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58200" y="6400800"/>
            <a:ext cx="533400" cy="320675"/>
          </a:xfrm>
          <a:prstGeom prst="rect">
            <a:avLst/>
          </a:prstGeom>
        </p:spPr>
        <p:txBody>
          <a:bodyPr/>
          <a:lstStyle/>
          <a:p>
            <a:fld id="{05F10A6A-6FF3-4C95-9872-E7DC035CC0A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97276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823FBB-001A-0C85-5779-DC6022AB31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58200" y="6400800"/>
            <a:ext cx="533400" cy="320675"/>
          </a:xfrm>
          <a:prstGeom prst="rect">
            <a:avLst/>
          </a:prstGeom>
        </p:spPr>
        <p:txBody>
          <a:bodyPr/>
          <a:lstStyle/>
          <a:p>
            <a:fld id="{05F10A6A-6FF3-4C95-9872-E7DC035CC0A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66777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0A1F8A-DC40-9AD7-726D-DB9133F28A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58200" y="6400800"/>
            <a:ext cx="533400" cy="320675"/>
          </a:xfrm>
          <a:prstGeom prst="rect">
            <a:avLst/>
          </a:prstGeom>
        </p:spPr>
        <p:txBody>
          <a:bodyPr/>
          <a:lstStyle/>
          <a:p>
            <a:fld id="{05F10A6A-6FF3-4C95-9872-E7DC035CC0A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88826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3CF36356-BDD5-6FB9-2A4C-3E8023FC9A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58200" y="6400800"/>
            <a:ext cx="533400" cy="320675"/>
          </a:xfrm>
          <a:prstGeom prst="rect">
            <a:avLst/>
          </a:prstGeom>
        </p:spPr>
        <p:txBody>
          <a:bodyPr/>
          <a:lstStyle/>
          <a:p>
            <a:fld id="{05F10A6A-6FF3-4C95-9872-E7DC035CC0A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0581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0D30AAC9-9B87-34F0-F6EB-0568B6CD80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458200" y="6400800"/>
            <a:ext cx="533400" cy="320675"/>
          </a:xfrm>
          <a:prstGeom prst="rect">
            <a:avLst/>
          </a:prstGeom>
        </p:spPr>
        <p:txBody>
          <a:bodyPr/>
          <a:lstStyle/>
          <a:p>
            <a:fld id="{05F10A6A-6FF3-4C95-9872-E7DC035CC0A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7574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21A3EAF8-AD64-3781-1029-A9C5472536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58200" y="6400800"/>
            <a:ext cx="533400" cy="320675"/>
          </a:xfrm>
          <a:prstGeom prst="rect">
            <a:avLst/>
          </a:prstGeom>
        </p:spPr>
        <p:txBody>
          <a:bodyPr/>
          <a:lstStyle/>
          <a:p>
            <a:fld id="{05F10A6A-6FF3-4C95-9872-E7DC035CC0A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79677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A33B25E0-D69E-896E-47C4-B721D78981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58200" y="6400800"/>
            <a:ext cx="533400" cy="320675"/>
          </a:xfrm>
          <a:prstGeom prst="rect">
            <a:avLst/>
          </a:prstGeom>
        </p:spPr>
        <p:txBody>
          <a:bodyPr/>
          <a:lstStyle/>
          <a:p>
            <a:fld id="{05F10A6A-6FF3-4C95-9872-E7DC035CC0A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02537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14D91289-914C-445B-D704-9C1288C100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58200" y="6400800"/>
            <a:ext cx="533400" cy="320675"/>
          </a:xfrm>
          <a:prstGeom prst="rect">
            <a:avLst/>
          </a:prstGeom>
        </p:spPr>
        <p:txBody>
          <a:bodyPr/>
          <a:lstStyle/>
          <a:p>
            <a:fld id="{05F10A6A-6FF3-4C95-9872-E7DC035CC0A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29874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E84F75DE-7643-8147-94ED-38D7E02E3D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58200" y="6400800"/>
            <a:ext cx="533400" cy="320675"/>
          </a:xfrm>
          <a:prstGeom prst="rect">
            <a:avLst/>
          </a:prstGeom>
        </p:spPr>
        <p:txBody>
          <a:bodyPr/>
          <a:lstStyle/>
          <a:p>
            <a:fld id="{05F10A6A-6FF3-4C95-9872-E7DC035CC0A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76163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Line 12"/>
          <p:cNvSpPr>
            <a:spLocks noChangeShapeType="1"/>
          </p:cNvSpPr>
          <p:nvPr userDrawn="1"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76200">
            <a:solidFill>
              <a:srgbClr val="FFCC0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pic>
        <p:nvPicPr>
          <p:cNvPr id="1027" name="Picture 16" descr="water drip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28" name="Group 10"/>
          <p:cNvGrpSpPr>
            <a:grpSpLocks/>
          </p:cNvGrpSpPr>
          <p:nvPr userDrawn="1"/>
        </p:nvGrpSpPr>
        <p:grpSpPr bwMode="auto">
          <a:xfrm>
            <a:off x="152400" y="381000"/>
            <a:ext cx="1295400" cy="1295400"/>
            <a:chOff x="152400" y="381000"/>
            <a:chExt cx="1295400" cy="1295400"/>
          </a:xfrm>
        </p:grpSpPr>
        <p:pic>
          <p:nvPicPr>
            <p:cNvPr id="1042" name="Picture 18" descr="RCSD Logo for ppt"/>
            <p:cNvPicPr>
              <a:picLocks noChangeAspect="1" noChangeArrowheads="1"/>
            </p:cNvPicPr>
            <p:nvPr userDrawn="1"/>
          </p:nvPicPr>
          <p:blipFill>
            <a:blip r:embed="rId15">
              <a:clrChange>
                <a:clrFrom>
                  <a:srgbClr val="18FF25"/>
                </a:clrFrom>
                <a:clrTo>
                  <a:srgbClr val="18FF25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52400" y="381000"/>
              <a:ext cx="1295400" cy="1295400"/>
            </a:xfrm>
            <a:prstGeom prst="rect">
              <a:avLst/>
            </a:prstGeom>
            <a:noFill/>
            <a:effectLst>
              <a:outerShdw dist="35921" dir="2700000" algn="ctr" rotWithShape="0">
                <a:srgbClr val="292929">
                  <a:alpha val="50000"/>
                </a:srgbClr>
              </a:outerShdw>
            </a:effectLst>
          </p:spPr>
        </p:pic>
        <p:sp>
          <p:nvSpPr>
            <p:cNvPr id="1044" name="AutoShape 20"/>
            <p:cNvSpPr>
              <a:spLocks noChangeArrowheads="1"/>
            </p:cNvSpPr>
            <p:nvPr userDrawn="1"/>
          </p:nvSpPr>
          <p:spPr bwMode="auto">
            <a:xfrm>
              <a:off x="152400" y="381000"/>
              <a:ext cx="1295400" cy="1295400"/>
            </a:xfrm>
            <a:custGeom>
              <a:avLst/>
              <a:gdLst>
                <a:gd name="G0" fmla="+- 975 0 0"/>
                <a:gd name="G1" fmla="+- 21600 0 975"/>
                <a:gd name="G2" fmla="+- 21600 0 975"/>
                <a:gd name="G3" fmla="*/ G0 2929 10000"/>
                <a:gd name="G4" fmla="+- 21600 0 G3"/>
                <a:gd name="G5" fmla="+- 21600 0 G3"/>
                <a:gd name="T0" fmla="*/ 10800 w 21600"/>
                <a:gd name="T1" fmla="*/ 0 h 21600"/>
                <a:gd name="T2" fmla="*/ 3163 w 21600"/>
                <a:gd name="T3" fmla="*/ 3163 h 21600"/>
                <a:gd name="T4" fmla="*/ 0 w 21600"/>
                <a:gd name="T5" fmla="*/ 10800 h 21600"/>
                <a:gd name="T6" fmla="*/ 3163 w 21600"/>
                <a:gd name="T7" fmla="*/ 18437 h 21600"/>
                <a:gd name="T8" fmla="*/ 10800 w 21600"/>
                <a:gd name="T9" fmla="*/ 21600 h 21600"/>
                <a:gd name="T10" fmla="*/ 18437 w 21600"/>
                <a:gd name="T11" fmla="*/ 18437 h 21600"/>
                <a:gd name="T12" fmla="*/ 21600 w 21600"/>
                <a:gd name="T13" fmla="*/ 10800 h 21600"/>
                <a:gd name="T14" fmla="*/ 18437 w 21600"/>
                <a:gd name="T15" fmla="*/ 316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975" y="10800"/>
                  </a:moveTo>
                  <a:cubicBezTo>
                    <a:pt x="975" y="16226"/>
                    <a:pt x="5374" y="20625"/>
                    <a:pt x="10800" y="20625"/>
                  </a:cubicBezTo>
                  <a:cubicBezTo>
                    <a:pt x="16226" y="20625"/>
                    <a:pt x="20625" y="16226"/>
                    <a:pt x="20625" y="10800"/>
                  </a:cubicBezTo>
                  <a:cubicBezTo>
                    <a:pt x="20625" y="5374"/>
                    <a:pt x="16226" y="975"/>
                    <a:pt x="10800" y="975"/>
                  </a:cubicBezTo>
                  <a:cubicBezTo>
                    <a:pt x="5374" y="975"/>
                    <a:pt x="975" y="5374"/>
                    <a:pt x="975" y="1080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CC00"/>
                </a:gs>
                <a:gs pos="100000">
                  <a:srgbClr val="FFCC00">
                    <a:gamma/>
                    <a:shade val="46275"/>
                    <a:invGamma/>
                  </a:srgb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</p:grp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BC9AB982-05B4-A8CF-CB60-48DF57EFA1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58200" y="6400800"/>
            <a:ext cx="533400" cy="320675"/>
          </a:xfrm>
          <a:prstGeom prst="rect">
            <a:avLst/>
          </a:prstGeom>
        </p:spPr>
        <p:txBody>
          <a:bodyPr/>
          <a:lstStyle/>
          <a:p>
            <a:fld id="{05F10A6A-6FF3-4C95-9872-E7DC035CC0A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955E1B-01AE-4F1D-97A6-605E0EFDEC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1000" y="1066800"/>
            <a:ext cx="8458200" cy="2667000"/>
          </a:xfrm>
        </p:spPr>
        <p:txBody>
          <a:bodyPr/>
          <a:lstStyle/>
          <a:p>
            <a:pPr algn="l"/>
            <a:br>
              <a:rPr lang="en-US" sz="3600" b="1" dirty="0">
                <a:solidFill>
                  <a:schemeClr val="accent2"/>
                </a:solidFill>
              </a:rPr>
            </a:br>
            <a:br>
              <a:rPr lang="en-US" dirty="0">
                <a:solidFill>
                  <a:schemeClr val="accent2"/>
                </a:solidFill>
                <a:latin typeface="Calibri" panose="020F0502020204030204" pitchFamily="34" charset="0"/>
              </a:rPr>
            </a:br>
            <a:r>
              <a:rPr lang="en-US" sz="2800" b="1" u="sng" dirty="0">
                <a:solidFill>
                  <a:schemeClr val="accent2"/>
                </a:solidFill>
              </a:rPr>
              <a:t>Director Memorandum 2026-51</a:t>
            </a:r>
            <a:br>
              <a:rPr lang="en-US" sz="2800" b="1" u="sng" dirty="0">
                <a:solidFill>
                  <a:schemeClr val="accent2"/>
                </a:solidFill>
              </a:rPr>
            </a:br>
            <a:r>
              <a:rPr lang="en-US" sz="2800" b="1" dirty="0">
                <a:solidFill>
                  <a:schemeClr val="accent2"/>
                </a:solidFill>
              </a:rPr>
              <a:t>PUBLIC PROTEST HEARING – Consideration to Adopt Resolution No. 2026-932, A Resolution of the Board of RCSD Establishing Residential and Commercial Trash Collection Fees within the District’s Service Area</a:t>
            </a:r>
            <a:endParaRPr lang="en-US" sz="2800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15396D3-E760-4B33-A841-82A67801ED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400800" cy="1676400"/>
          </a:xfrm>
        </p:spPr>
        <p:txBody>
          <a:bodyPr/>
          <a:lstStyle/>
          <a:p>
            <a:pPr algn="l"/>
            <a:endParaRPr lang="en-US" sz="1600" i="1" dirty="0">
              <a:solidFill>
                <a:srgbClr val="0033CC"/>
              </a:solidFill>
            </a:endParaRPr>
          </a:p>
          <a:p>
            <a:endParaRPr lang="en-US" sz="1400" i="1" dirty="0">
              <a:solidFill>
                <a:schemeClr val="accent2"/>
              </a:solidFill>
            </a:endParaRPr>
          </a:p>
          <a:p>
            <a:endParaRPr lang="en-US" sz="1400" i="1" dirty="0">
              <a:solidFill>
                <a:schemeClr val="accent2"/>
              </a:solidFill>
            </a:endParaRPr>
          </a:p>
          <a:p>
            <a:endParaRPr lang="en-US" sz="1400" i="1" dirty="0">
              <a:solidFill>
                <a:schemeClr val="accent2"/>
              </a:solidFill>
            </a:endParaRPr>
          </a:p>
          <a:p>
            <a:endParaRPr lang="en-US" sz="1400" dirty="0">
              <a:solidFill>
                <a:schemeClr val="accent2"/>
              </a:solidFill>
            </a:endParaRPr>
          </a:p>
          <a:p>
            <a:r>
              <a:rPr lang="en-US" sz="1400" dirty="0">
                <a:solidFill>
                  <a:schemeClr val="accent2"/>
                </a:solidFill>
              </a:rPr>
              <a:t>June 18, 2026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A49A44-741D-EE0A-40EF-3199DCAE86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5F10A6A-6FF3-4C95-9872-E7DC035CC0AC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1442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48E8CD-688B-6B68-03DF-B2237273AC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7E911D-DEA6-415E-EC9C-71FD9AF67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066800"/>
            <a:ext cx="7696200" cy="685800"/>
          </a:xfrm>
        </p:spPr>
        <p:txBody>
          <a:bodyPr/>
          <a:lstStyle/>
          <a:p>
            <a:r>
              <a:rPr lang="en-US" sz="2400" b="1" dirty="0">
                <a:solidFill>
                  <a:schemeClr val="accent2"/>
                </a:solidFill>
              </a:rPr>
              <a:t>Proposition 218 Requirements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5BF7F7-6381-2674-73A4-DEDAC4A1A6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81200"/>
            <a:ext cx="8382000" cy="4572000"/>
          </a:xfrm>
        </p:spPr>
        <p:txBody>
          <a:bodyPr/>
          <a:lstStyle/>
          <a:p>
            <a:pPr algn="just"/>
            <a:r>
              <a:rPr lang="en-US" sz="1800" dirty="0">
                <a:solidFill>
                  <a:schemeClr val="accent2"/>
                </a:solidFill>
              </a:rPr>
              <a:t>Hold noticed public hearing.</a:t>
            </a:r>
          </a:p>
          <a:p>
            <a:pPr algn="just"/>
            <a:endParaRPr lang="en-US" sz="1800" dirty="0">
              <a:solidFill>
                <a:schemeClr val="accent2"/>
              </a:solidFill>
            </a:endParaRPr>
          </a:p>
          <a:p>
            <a:r>
              <a:rPr lang="en-US" sz="1800" dirty="0">
                <a:solidFill>
                  <a:schemeClr val="accent2"/>
                </a:solidFill>
              </a:rPr>
              <a:t>Notice of public hearing must be mailed to property owners of record and tenants directly responsible for the fee at least 45 days prior to the public hearing.</a:t>
            </a:r>
          </a:p>
          <a:p>
            <a:pPr marL="0" indent="0">
              <a:buNone/>
            </a:pPr>
            <a:endParaRPr lang="en-US" sz="1800" dirty="0">
              <a:solidFill>
                <a:schemeClr val="accent2"/>
              </a:solidFill>
            </a:endParaRPr>
          </a:p>
          <a:p>
            <a:r>
              <a:rPr lang="en-US" sz="1800" dirty="0">
                <a:solidFill>
                  <a:schemeClr val="accent2"/>
                </a:solidFill>
              </a:rPr>
              <a:t>The notice must contain the following information:</a:t>
            </a:r>
          </a:p>
          <a:p>
            <a:pPr lvl="1"/>
            <a:r>
              <a:rPr lang="en-US" sz="1800" dirty="0">
                <a:solidFill>
                  <a:schemeClr val="accent2"/>
                </a:solidFill>
              </a:rPr>
              <a:t>The amount of the fee or charge proposed to be imposed.</a:t>
            </a:r>
          </a:p>
          <a:p>
            <a:pPr lvl="1"/>
            <a:r>
              <a:rPr lang="en-US" sz="1800" dirty="0">
                <a:solidFill>
                  <a:schemeClr val="accent2"/>
                </a:solidFill>
              </a:rPr>
              <a:t>The basis upon which it was calculated.</a:t>
            </a:r>
          </a:p>
          <a:p>
            <a:pPr lvl="1"/>
            <a:r>
              <a:rPr lang="en-US" sz="1800" dirty="0">
                <a:solidFill>
                  <a:schemeClr val="accent2"/>
                </a:solidFill>
              </a:rPr>
              <a:t>The reason for the fee or charge.</a:t>
            </a:r>
          </a:p>
          <a:p>
            <a:pPr lvl="1"/>
            <a:r>
              <a:rPr lang="en-US" sz="1800" dirty="0">
                <a:solidFill>
                  <a:schemeClr val="accent2"/>
                </a:solidFill>
              </a:rPr>
              <a:t>The date, time, and location of the public hearing</a:t>
            </a:r>
          </a:p>
          <a:p>
            <a:pPr marL="0" indent="0" algn="just">
              <a:buNone/>
            </a:pPr>
            <a:endParaRPr lang="en-US" sz="1800" dirty="0">
              <a:solidFill>
                <a:schemeClr val="accent2"/>
              </a:solidFill>
            </a:endParaRPr>
          </a:p>
          <a:p>
            <a:pPr algn="just"/>
            <a:endParaRPr lang="en-US" sz="1800" dirty="0">
              <a:solidFill>
                <a:schemeClr val="accent2"/>
              </a:solidFill>
            </a:endParaRPr>
          </a:p>
          <a:p>
            <a:pPr algn="just"/>
            <a:endParaRPr lang="en-US" sz="1800" dirty="0">
              <a:solidFill>
                <a:schemeClr val="accent2"/>
              </a:solidFill>
            </a:endParaRPr>
          </a:p>
          <a:p>
            <a:pPr algn="just"/>
            <a:endParaRPr lang="en-US" sz="1800" dirty="0">
              <a:solidFill>
                <a:schemeClr val="accent2"/>
              </a:solidFill>
            </a:endParaRPr>
          </a:p>
          <a:p>
            <a:pPr algn="just"/>
            <a:endParaRPr lang="en-US" sz="1800" dirty="0">
              <a:solidFill>
                <a:schemeClr val="accent2"/>
              </a:solidFill>
            </a:endParaRPr>
          </a:p>
          <a:p>
            <a:pPr algn="just"/>
            <a:endParaRPr lang="en-US" sz="1800" dirty="0">
              <a:solidFill>
                <a:schemeClr val="accent2"/>
              </a:solidFill>
            </a:endParaRPr>
          </a:p>
          <a:p>
            <a:pPr algn="just"/>
            <a:endParaRPr lang="en-US" sz="1800" dirty="0">
              <a:solidFill>
                <a:schemeClr val="accent2"/>
              </a:solidFill>
            </a:endParaRPr>
          </a:p>
          <a:p>
            <a:pPr algn="just"/>
            <a:endParaRPr lang="en-US" sz="1800" dirty="0">
              <a:solidFill>
                <a:schemeClr val="accent2"/>
              </a:solidFill>
            </a:endParaRPr>
          </a:p>
          <a:p>
            <a:pPr algn="just"/>
            <a:endParaRPr lang="en-US" sz="1800" dirty="0">
              <a:solidFill>
                <a:schemeClr val="accent2"/>
              </a:solidFill>
            </a:endParaRPr>
          </a:p>
          <a:p>
            <a:pPr algn="just"/>
            <a:endParaRPr lang="en-US" sz="1800" dirty="0">
              <a:solidFill>
                <a:schemeClr val="accent2"/>
              </a:solidFill>
            </a:endParaRPr>
          </a:p>
          <a:p>
            <a:pPr algn="just"/>
            <a:endParaRPr lang="en-US" sz="1800" dirty="0">
              <a:solidFill>
                <a:schemeClr val="accent2"/>
              </a:solidFill>
            </a:endParaRPr>
          </a:p>
          <a:p>
            <a:pPr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marL="0" indent="0" algn="ctr">
              <a:buNone/>
            </a:pPr>
            <a:endParaRPr lang="en-US" sz="1800" b="0" i="0" dirty="0">
              <a:solidFill>
                <a:schemeClr val="accent2"/>
              </a:solidFill>
              <a:effectLst/>
            </a:endParaRPr>
          </a:p>
          <a:p>
            <a:pPr marL="0" indent="0">
              <a:buNone/>
            </a:pPr>
            <a:endParaRPr lang="en-US" sz="2000" b="1" dirty="0">
              <a:solidFill>
                <a:schemeClr val="accent2"/>
              </a:solidFill>
            </a:endParaRPr>
          </a:p>
          <a:p>
            <a:pPr marL="0" indent="0">
              <a:buNone/>
            </a:pPr>
            <a:endParaRPr lang="en-US" sz="2000" b="1" dirty="0">
              <a:solidFill>
                <a:schemeClr val="accent2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EDD9B3-D9CF-CAF3-C142-20AFFA9A6C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5F10A6A-6FF3-4C95-9872-E7DC035CC0AC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15612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6A7CC9-FD60-546C-A187-455E5F03B1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1CBBA-0CDF-161C-8F4F-2E437EC1D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066800"/>
            <a:ext cx="7696200" cy="685800"/>
          </a:xfrm>
        </p:spPr>
        <p:txBody>
          <a:bodyPr/>
          <a:lstStyle/>
          <a:p>
            <a:r>
              <a:rPr lang="en-US" sz="2400" b="1" dirty="0">
                <a:solidFill>
                  <a:schemeClr val="accent2"/>
                </a:solidFill>
              </a:rPr>
              <a:t>Proposition 218 Results </a:t>
            </a:r>
            <a:br>
              <a:rPr lang="en-US" sz="2400" b="1" dirty="0">
                <a:solidFill>
                  <a:schemeClr val="accent2"/>
                </a:solidFill>
              </a:rPr>
            </a:br>
            <a:r>
              <a:rPr lang="en-US" sz="2400" b="1" dirty="0">
                <a:solidFill>
                  <a:schemeClr val="accent2"/>
                </a:solidFill>
              </a:rPr>
              <a:t>(Tentative)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1D3911-DD42-B276-1F90-65EDB3E012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81200"/>
            <a:ext cx="8382000" cy="4572000"/>
          </a:xfrm>
        </p:spPr>
        <p:txBody>
          <a:bodyPr/>
          <a:lstStyle/>
          <a:p>
            <a:pPr algn="just"/>
            <a:r>
              <a:rPr lang="en-US" sz="1800" dirty="0">
                <a:solidFill>
                  <a:schemeClr val="accent2"/>
                </a:solidFill>
              </a:rPr>
              <a:t>Proposition 218 requires 50% + 1 protest votes for increase to be defeated</a:t>
            </a:r>
          </a:p>
          <a:p>
            <a:pPr algn="just"/>
            <a:endParaRPr lang="en-US" sz="1800" dirty="0">
              <a:solidFill>
                <a:schemeClr val="accent2"/>
              </a:solidFill>
            </a:endParaRPr>
          </a:p>
          <a:p>
            <a:pPr algn="just"/>
            <a:r>
              <a:rPr lang="en-US" sz="1800" dirty="0">
                <a:solidFill>
                  <a:schemeClr val="accent2"/>
                </a:solidFill>
              </a:rPr>
              <a:t>In our case:</a:t>
            </a:r>
          </a:p>
          <a:p>
            <a:pPr algn="just"/>
            <a:endParaRPr lang="en-US" sz="1800" dirty="0">
              <a:solidFill>
                <a:schemeClr val="accent2"/>
              </a:solidFill>
            </a:endParaRPr>
          </a:p>
          <a:p>
            <a:pPr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endParaRPr lang="en-US" sz="1400" dirty="0">
              <a:solidFill>
                <a:schemeClr val="accent2"/>
              </a:solidFill>
            </a:endParaRPr>
          </a:p>
          <a:p>
            <a:pPr marL="0" indent="0" algn="just">
              <a:buNone/>
            </a:pPr>
            <a:endParaRPr lang="en-US" sz="1800" dirty="0">
              <a:solidFill>
                <a:schemeClr val="accent2"/>
              </a:solidFill>
            </a:endParaRPr>
          </a:p>
          <a:p>
            <a:pPr algn="just"/>
            <a:endParaRPr lang="en-US" sz="1800" dirty="0">
              <a:solidFill>
                <a:schemeClr val="accent2"/>
              </a:solidFill>
            </a:endParaRPr>
          </a:p>
          <a:p>
            <a:pPr algn="just"/>
            <a:endParaRPr lang="en-US" sz="1800" dirty="0">
              <a:solidFill>
                <a:schemeClr val="accent2"/>
              </a:solidFill>
            </a:endParaRPr>
          </a:p>
          <a:p>
            <a:pPr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r>
              <a:rPr lang="en-US" sz="1800" dirty="0">
                <a:solidFill>
                  <a:schemeClr val="accent2"/>
                </a:solidFill>
              </a:rPr>
              <a:t>Written protest included as Attachment 5</a:t>
            </a:r>
          </a:p>
          <a:p>
            <a:pPr algn="just"/>
            <a:endParaRPr lang="en-US" sz="1800" dirty="0">
              <a:solidFill>
                <a:schemeClr val="accent2"/>
              </a:solidFill>
            </a:endParaRPr>
          </a:p>
          <a:p>
            <a:pPr algn="just"/>
            <a:r>
              <a:rPr lang="en-US" sz="1800" dirty="0">
                <a:solidFill>
                  <a:schemeClr val="accent2"/>
                </a:solidFill>
              </a:rPr>
              <a:t>Notice of Public Hearing published on Admin. Bldg. windows and </a:t>
            </a:r>
            <a:r>
              <a:rPr lang="en-US" sz="1800" i="1" dirty="0">
                <a:solidFill>
                  <a:schemeClr val="accent2"/>
                </a:solidFill>
              </a:rPr>
              <a:t>Press Enterprise</a:t>
            </a:r>
            <a:r>
              <a:rPr lang="en-US" sz="1800" dirty="0">
                <a:solidFill>
                  <a:schemeClr val="accent2"/>
                </a:solidFill>
              </a:rPr>
              <a:t> (not required but consistent with prior District practice) (Attachment 3)</a:t>
            </a:r>
          </a:p>
          <a:p>
            <a:pPr algn="just"/>
            <a:endParaRPr lang="en-US" sz="1800" dirty="0">
              <a:solidFill>
                <a:schemeClr val="accent2"/>
              </a:solidFill>
            </a:endParaRPr>
          </a:p>
          <a:p>
            <a:pPr algn="just"/>
            <a:endParaRPr lang="en-US" sz="1800" dirty="0">
              <a:solidFill>
                <a:schemeClr val="accent2"/>
              </a:solidFill>
            </a:endParaRPr>
          </a:p>
          <a:p>
            <a:pPr algn="just"/>
            <a:endParaRPr lang="en-US" sz="1800" dirty="0">
              <a:solidFill>
                <a:schemeClr val="accent2"/>
              </a:solidFill>
            </a:endParaRPr>
          </a:p>
          <a:p>
            <a:pPr algn="just"/>
            <a:endParaRPr lang="en-US" sz="1800" dirty="0">
              <a:solidFill>
                <a:schemeClr val="accent2"/>
              </a:solidFill>
            </a:endParaRPr>
          </a:p>
          <a:p>
            <a:pPr algn="just"/>
            <a:endParaRPr lang="en-US" sz="1800" dirty="0">
              <a:solidFill>
                <a:schemeClr val="accent2"/>
              </a:solidFill>
            </a:endParaRPr>
          </a:p>
          <a:p>
            <a:pPr algn="just"/>
            <a:endParaRPr lang="en-US" sz="1800" dirty="0">
              <a:solidFill>
                <a:schemeClr val="accent2"/>
              </a:solidFill>
            </a:endParaRPr>
          </a:p>
          <a:p>
            <a:pPr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marL="0" indent="0" algn="ctr">
              <a:buNone/>
            </a:pPr>
            <a:endParaRPr lang="en-US" sz="1800" b="0" i="0" dirty="0">
              <a:solidFill>
                <a:schemeClr val="accent2"/>
              </a:solidFill>
              <a:effectLst/>
            </a:endParaRPr>
          </a:p>
          <a:p>
            <a:pPr marL="0" indent="0">
              <a:buNone/>
            </a:pPr>
            <a:endParaRPr lang="en-US" sz="2000" b="1" dirty="0">
              <a:solidFill>
                <a:schemeClr val="accent2"/>
              </a:solidFill>
            </a:endParaRPr>
          </a:p>
          <a:p>
            <a:pPr marL="0" indent="0">
              <a:buNone/>
            </a:pPr>
            <a:endParaRPr lang="en-US" sz="2000" b="1" dirty="0">
              <a:solidFill>
                <a:schemeClr val="accent2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666EFD-B040-E3B5-BC44-C71FF875BF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5F10A6A-6FF3-4C95-9872-E7DC035CC0AC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C38671B-13E6-3341-09DC-E25AC3F387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3920" y="3124200"/>
            <a:ext cx="7158382" cy="179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7242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297A72-D6AA-321C-D71B-67A1ACAB7D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6B329C-9CEB-6DE2-291B-77496529F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066800"/>
            <a:ext cx="7696200" cy="685800"/>
          </a:xfrm>
        </p:spPr>
        <p:txBody>
          <a:bodyPr/>
          <a:lstStyle/>
          <a:p>
            <a:r>
              <a:rPr lang="en-US" sz="2400" b="1" dirty="0">
                <a:solidFill>
                  <a:schemeClr val="accent2"/>
                </a:solidFill>
              </a:rPr>
              <a:t>City of Jurupa Valley Consideration</a:t>
            </a:r>
            <a:br>
              <a:rPr lang="en-US" sz="2400" b="1" dirty="0">
                <a:solidFill>
                  <a:schemeClr val="accent2"/>
                </a:solidFill>
              </a:rPr>
            </a:br>
            <a:endParaRPr lang="en-US" sz="2400" b="1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D89B91-9FEA-5511-E6E3-F8F7710AA1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905000"/>
            <a:ext cx="8229600" cy="4724400"/>
          </a:xfrm>
        </p:spPr>
        <p:txBody>
          <a:bodyPr/>
          <a:lstStyle/>
          <a:p>
            <a:pPr algn="just"/>
            <a:r>
              <a:rPr lang="en-US" sz="1800" dirty="0">
                <a:solidFill>
                  <a:schemeClr val="accent2"/>
                </a:solidFill>
              </a:rPr>
              <a:t>Burrtec Contract</a:t>
            </a:r>
          </a:p>
          <a:p>
            <a:pPr lvl="1" algn="just"/>
            <a:r>
              <a:rPr lang="en-US" sz="1800" dirty="0">
                <a:solidFill>
                  <a:schemeClr val="accent2"/>
                </a:solidFill>
              </a:rPr>
              <a:t>90-gallon residential rate cannot exceed Jurupa Valley by more than 2.0%</a:t>
            </a: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algn="just"/>
            <a:r>
              <a:rPr lang="en-US" sz="1800" dirty="0">
                <a:solidFill>
                  <a:schemeClr val="accent2"/>
                </a:solidFill>
              </a:rPr>
              <a:t>Jurupa Valley</a:t>
            </a:r>
          </a:p>
          <a:p>
            <a:pPr lvl="1" algn="just"/>
            <a:r>
              <a:rPr lang="en-US" sz="1800" dirty="0">
                <a:solidFill>
                  <a:schemeClr val="accent2"/>
                </a:solidFill>
              </a:rPr>
              <a:t>Considering FY 2026|2027 rates June 25, 2026</a:t>
            </a:r>
          </a:p>
          <a:p>
            <a:pPr lvl="1" algn="just"/>
            <a:r>
              <a:rPr lang="en-US" sz="1800" dirty="0">
                <a:solidFill>
                  <a:schemeClr val="accent2"/>
                </a:solidFill>
              </a:rPr>
              <a:t>If approved, no further adjustment needed</a:t>
            </a:r>
          </a:p>
          <a:p>
            <a:pPr lvl="1" algn="just"/>
            <a:r>
              <a:rPr lang="en-US" sz="1800" dirty="0">
                <a:solidFill>
                  <a:schemeClr val="accent2"/>
                </a:solidFill>
              </a:rPr>
              <a:t>If not approved, recalculation of 90-gallon residential rate may be necessary</a:t>
            </a:r>
          </a:p>
          <a:p>
            <a:pPr lvl="1" algn="just"/>
            <a:r>
              <a:rPr lang="en-US" sz="1800" dirty="0">
                <a:solidFill>
                  <a:schemeClr val="accent2"/>
                </a:solidFill>
              </a:rPr>
              <a:t>No impact on commercial/industrial rates</a:t>
            </a:r>
          </a:p>
          <a:p>
            <a:pPr lvl="2" algn="just"/>
            <a:endParaRPr lang="en-US" sz="1400" dirty="0">
              <a:solidFill>
                <a:schemeClr val="accent2"/>
              </a:solidFill>
            </a:endParaRPr>
          </a:p>
          <a:p>
            <a:pPr algn="just"/>
            <a:endParaRPr lang="en-US" sz="1800" dirty="0">
              <a:solidFill>
                <a:schemeClr val="accent2"/>
              </a:solidFill>
            </a:endParaRPr>
          </a:p>
          <a:p>
            <a:pPr marL="914400" lvl="2" indent="0" algn="just">
              <a:buNone/>
            </a:pPr>
            <a:endParaRPr lang="en-US" sz="14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marL="457200" lvl="1" indent="0" algn="just">
              <a:buNone/>
            </a:pPr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marL="0" indent="0" algn="just">
              <a:buNone/>
            </a:pPr>
            <a:endParaRPr lang="en-US" sz="1800" b="0" i="0" dirty="0">
              <a:solidFill>
                <a:schemeClr val="accent2"/>
              </a:solidFill>
              <a:effectLst/>
            </a:endParaRPr>
          </a:p>
          <a:p>
            <a:pPr marL="0" indent="0">
              <a:buNone/>
            </a:pPr>
            <a:endParaRPr lang="en-US" sz="2000" b="1" dirty="0">
              <a:solidFill>
                <a:schemeClr val="accent2"/>
              </a:solidFill>
            </a:endParaRPr>
          </a:p>
          <a:p>
            <a:pPr marL="0" indent="0">
              <a:buNone/>
            </a:pPr>
            <a:endParaRPr lang="en-US" sz="2000" b="1" dirty="0">
              <a:solidFill>
                <a:schemeClr val="accent2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67F634-80AE-0096-DABF-7BCA184F6D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5F10A6A-6FF3-4C95-9872-E7DC035CC0AC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0072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07684B-CF7E-42EF-ABD5-BABF2C3090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066800"/>
            <a:ext cx="7696200" cy="685800"/>
          </a:xfrm>
        </p:spPr>
        <p:txBody>
          <a:bodyPr/>
          <a:lstStyle/>
          <a:p>
            <a:r>
              <a:rPr lang="en-US" sz="2400" b="1" dirty="0">
                <a:solidFill>
                  <a:schemeClr val="accent2"/>
                </a:solidFill>
              </a:rPr>
              <a:t>Recommendation</a:t>
            </a:r>
            <a:endParaRPr lang="en-US" sz="2400" b="1" u="sng" dirty="0">
              <a:solidFill>
                <a:schemeClr val="accent2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D33158-3E36-D379-38FE-FBE9621F65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endParaRPr lang="en-US" sz="1800" dirty="0">
              <a:solidFill>
                <a:schemeClr val="accent2"/>
              </a:solidFill>
              <a:effectLst/>
              <a:ea typeface="Calibri" panose="020F0502020204030204" pitchFamily="34" charset="0"/>
            </a:endParaRPr>
          </a:p>
          <a:p>
            <a:pPr algn="just"/>
            <a:r>
              <a:rPr lang="en-US" sz="2000" b="0" i="0" dirty="0">
                <a:solidFill>
                  <a:schemeClr val="accent2"/>
                </a:solidFill>
              </a:rPr>
              <a:t>Conduct the Public Protest Hearing and direct staff to tabulate all valid protests received.</a:t>
            </a:r>
          </a:p>
          <a:p>
            <a:pPr marL="0" indent="0" algn="just">
              <a:buNone/>
            </a:pPr>
            <a:endParaRPr lang="en-US" sz="2000" b="0" i="0" dirty="0">
              <a:solidFill>
                <a:schemeClr val="accent2"/>
              </a:solidFill>
            </a:endParaRPr>
          </a:p>
          <a:p>
            <a:pPr algn="just"/>
            <a:r>
              <a:rPr lang="en-US" sz="2000" dirty="0">
                <a:solidFill>
                  <a:schemeClr val="accent2"/>
                </a:solidFill>
                <a:effectLst/>
              </a:rPr>
              <a:t>If a major</a:t>
            </a:r>
            <a:r>
              <a:rPr lang="en-US" sz="2000" dirty="0">
                <a:solidFill>
                  <a:schemeClr val="accent2"/>
                </a:solidFill>
              </a:rPr>
              <a:t>ity protest does not exist, adopt Resolution No. 2026-932, A Resolution of the Board of Directors of Rubidoux Community Services District Establishing Residential and Commercial Trash Collection Fees within the District’s Service Area.</a:t>
            </a:r>
            <a:endParaRPr lang="en-US" sz="2000" b="0" i="0" dirty="0">
              <a:solidFill>
                <a:schemeClr val="accent2"/>
              </a:solidFill>
              <a:effectLst/>
            </a:endParaRPr>
          </a:p>
          <a:p>
            <a:pPr marL="0" indent="0" algn="just">
              <a:buNone/>
            </a:pPr>
            <a:endParaRPr lang="en-US" sz="1800" b="0" i="0" dirty="0">
              <a:solidFill>
                <a:schemeClr val="accent2"/>
              </a:solidFill>
              <a:effectLst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157036C-8765-1BD5-8FA3-CDAA8FADD8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5F10A6A-6FF3-4C95-9872-E7DC035CC0AC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7922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4"/>
          <p:cNvSpPr txBox="1"/>
          <p:nvPr/>
        </p:nvSpPr>
        <p:spPr>
          <a:xfrm>
            <a:off x="2819400" y="5638800"/>
            <a:ext cx="3505200" cy="53340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ctr" defTabSz="457200">
              <a:defRPr lang="en-US"/>
            </a:pPr>
            <a:r>
              <a:rPr lang="en-US" sz="1000" dirty="0">
                <a:solidFill>
                  <a:srgbClr val="193B73"/>
                </a:solidFill>
                <a:latin typeface="Arial" charset="77"/>
                <a:ea typeface="Arial" charset="77"/>
                <a:cs typeface="Arial" charset="77"/>
              </a:rPr>
              <a:t>Rubidoux Community Services District</a:t>
            </a:r>
          </a:p>
          <a:p>
            <a:pPr algn="ctr" defTabSz="457200">
              <a:defRPr lang="en-US"/>
            </a:pPr>
            <a:r>
              <a:rPr lang="en-US" sz="1000" dirty="0">
                <a:solidFill>
                  <a:srgbClr val="193B73"/>
                </a:solidFill>
                <a:latin typeface="Arial" charset="77"/>
                <a:ea typeface="Arial" charset="77"/>
                <a:cs typeface="Arial" charset="77"/>
              </a:rPr>
              <a:t>Office: 951.684.7580</a:t>
            </a:r>
          </a:p>
          <a:p>
            <a:pPr algn="ctr">
              <a:defRPr lang="en-US"/>
            </a:pPr>
            <a:r>
              <a:rPr lang="en-US" sz="1000" dirty="0">
                <a:solidFill>
                  <a:srgbClr val="193B73"/>
                </a:solidFill>
                <a:latin typeface="Arial" charset="77"/>
                <a:ea typeface="Arial" charset="77"/>
                <a:cs typeface="Arial" charset="77"/>
              </a:rPr>
              <a:t>www.rcsd.org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2590799" y="2286000"/>
            <a:ext cx="3962402" cy="1020618"/>
            <a:chOff x="2057399" y="1981200"/>
            <a:chExt cx="5029201" cy="1295400"/>
          </a:xfrm>
          <a:effectLst>
            <a:reflection blurRad="25400" stA="50000" endA="300" endPos="60000" dir="5400000" sy="-100000" algn="bl" rotWithShape="0"/>
          </a:effectLst>
        </p:grpSpPr>
        <p:sp>
          <p:nvSpPr>
            <p:cNvPr id="16" name="Rounded Rectangle 15"/>
            <p:cNvSpPr/>
            <p:nvPr/>
          </p:nvSpPr>
          <p:spPr>
            <a:xfrm>
              <a:off x="2057400" y="1981200"/>
              <a:ext cx="5029200" cy="12954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accent2"/>
                </a:solidFill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057399" y="1981200"/>
              <a:ext cx="502920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dirty="0">
                  <a:solidFill>
                    <a:schemeClr val="accent2"/>
                  </a:solidFill>
                </a:rPr>
                <a:t>Questions</a:t>
              </a:r>
            </a:p>
          </p:txBody>
        </p:sp>
      </p:grpSp>
      <p:sp>
        <p:nvSpPr>
          <p:cNvPr id="18" name="Slide Number Placeholder 1"/>
          <p:cNvSpPr>
            <a:spLocks noGrp="1"/>
          </p:cNvSpPr>
          <p:nvPr/>
        </p:nvSpPr>
        <p:spPr>
          <a:xfrm>
            <a:off x="76200" y="632460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65E0F86-530E-0543-A407-2D1212571E0B}" type="slidenum">
              <a:rPr lang="en-US"/>
              <a:t>14</a:t>
            </a:fld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12FFD02-7CA1-F0D7-3740-5AFD6E1890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5F10A6A-6FF3-4C95-9872-E7DC035CC0AC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3131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6E1271-5577-2DA4-1E55-465F62FBFE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9DC86C-52B8-B2B5-C87A-E911975EBC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066800"/>
            <a:ext cx="7696200" cy="685800"/>
          </a:xfrm>
        </p:spPr>
        <p:txBody>
          <a:bodyPr/>
          <a:lstStyle/>
          <a:p>
            <a:r>
              <a:rPr lang="en-US" sz="2400" b="1" dirty="0">
                <a:solidFill>
                  <a:schemeClr val="accent2"/>
                </a:solidFill>
              </a:rPr>
              <a:t>DM 2026-51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486FBF-61DE-B60C-1705-5C3E83E692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905000"/>
            <a:ext cx="8229600" cy="4419600"/>
          </a:xfrm>
        </p:spPr>
        <p:txBody>
          <a:bodyPr/>
          <a:lstStyle/>
          <a:p>
            <a:pPr algn="just"/>
            <a:r>
              <a:rPr lang="en-US" sz="2000" dirty="0">
                <a:solidFill>
                  <a:schemeClr val="accent2"/>
                </a:solidFill>
              </a:rPr>
              <a:t>Staff Report (General Manager)</a:t>
            </a:r>
          </a:p>
          <a:p>
            <a:pPr lvl="1" algn="just"/>
            <a:r>
              <a:rPr lang="en-US" sz="2000" dirty="0">
                <a:solidFill>
                  <a:schemeClr val="accent2"/>
                </a:solidFill>
              </a:rPr>
              <a:t>Background</a:t>
            </a:r>
          </a:p>
          <a:p>
            <a:pPr lvl="1" algn="just"/>
            <a:r>
              <a:rPr lang="en-US" sz="2000" dirty="0">
                <a:solidFill>
                  <a:schemeClr val="accent2"/>
                </a:solidFill>
              </a:rPr>
              <a:t>Budget Considerations</a:t>
            </a:r>
          </a:p>
          <a:p>
            <a:pPr lvl="1" algn="just"/>
            <a:r>
              <a:rPr lang="en-US" sz="2000" dirty="0">
                <a:solidFill>
                  <a:schemeClr val="accent2"/>
                </a:solidFill>
              </a:rPr>
              <a:t>Proposition 218 Compliance</a:t>
            </a:r>
          </a:p>
          <a:p>
            <a:pPr lvl="1" algn="just"/>
            <a:r>
              <a:rPr lang="en-US" sz="2000" dirty="0">
                <a:solidFill>
                  <a:schemeClr val="accent2"/>
                </a:solidFill>
              </a:rPr>
              <a:t>City of Jurupa Valley Consideration</a:t>
            </a:r>
          </a:p>
          <a:p>
            <a:pPr lvl="1" algn="just"/>
            <a:r>
              <a:rPr lang="en-US" sz="2000" dirty="0">
                <a:solidFill>
                  <a:schemeClr val="accent2"/>
                </a:solidFill>
              </a:rPr>
              <a:t>Recommendation</a:t>
            </a:r>
          </a:p>
          <a:p>
            <a:pPr lvl="1" algn="just"/>
            <a:endParaRPr lang="en-US" sz="2000" dirty="0">
              <a:solidFill>
                <a:schemeClr val="accent2"/>
              </a:solidFill>
            </a:endParaRPr>
          </a:p>
          <a:p>
            <a:pPr algn="just"/>
            <a:r>
              <a:rPr lang="en-US" sz="2000" dirty="0">
                <a:solidFill>
                  <a:schemeClr val="accent2"/>
                </a:solidFill>
              </a:rPr>
              <a:t>Public Protest Hearing (President Leja)</a:t>
            </a:r>
          </a:p>
          <a:p>
            <a:pPr algn="just"/>
            <a:endParaRPr lang="en-US" sz="2000" dirty="0">
              <a:solidFill>
                <a:schemeClr val="accent2"/>
              </a:solidFill>
            </a:endParaRPr>
          </a:p>
          <a:p>
            <a:pPr algn="just"/>
            <a:r>
              <a:rPr lang="en-US" sz="2000" dirty="0">
                <a:solidFill>
                  <a:schemeClr val="accent2"/>
                </a:solidFill>
              </a:rPr>
              <a:t>Board Deliberation</a:t>
            </a:r>
          </a:p>
          <a:p>
            <a:pPr algn="just"/>
            <a:endParaRPr lang="en-US" sz="2000" dirty="0">
              <a:solidFill>
                <a:schemeClr val="accent2"/>
              </a:solidFill>
            </a:endParaRPr>
          </a:p>
          <a:p>
            <a:pPr algn="just"/>
            <a:r>
              <a:rPr lang="en-US" sz="2000" dirty="0">
                <a:solidFill>
                  <a:schemeClr val="accent2"/>
                </a:solidFill>
              </a:rPr>
              <a:t>Consideration and Vote</a:t>
            </a:r>
          </a:p>
          <a:p>
            <a:pPr algn="just"/>
            <a:endParaRPr lang="en-US" sz="1800" dirty="0">
              <a:solidFill>
                <a:schemeClr val="accent2"/>
              </a:solidFill>
            </a:endParaRPr>
          </a:p>
          <a:p>
            <a:pPr algn="just"/>
            <a:endParaRPr lang="en-US" sz="1800" dirty="0">
              <a:solidFill>
                <a:schemeClr val="accent2"/>
              </a:solidFill>
            </a:endParaRPr>
          </a:p>
          <a:p>
            <a:pPr algn="just"/>
            <a:endParaRPr lang="en-US" sz="1800" dirty="0">
              <a:solidFill>
                <a:schemeClr val="accent2"/>
              </a:solidFill>
            </a:endParaRPr>
          </a:p>
          <a:p>
            <a:pPr marL="0" indent="0">
              <a:buNone/>
            </a:pPr>
            <a:endParaRPr lang="en-US" sz="2000" b="1" dirty="0">
              <a:solidFill>
                <a:schemeClr val="accent2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F4C81C-5097-8C19-E31E-4DED2F7EFD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5F10A6A-6FF3-4C95-9872-E7DC035CC0AC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72285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6E1271-5577-2DA4-1E55-465F62FBFE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9DC86C-52B8-B2B5-C87A-E911975EBC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066800"/>
            <a:ext cx="7696200" cy="685800"/>
          </a:xfrm>
        </p:spPr>
        <p:txBody>
          <a:bodyPr/>
          <a:lstStyle/>
          <a:p>
            <a:r>
              <a:rPr lang="en-US" sz="2400" b="1" dirty="0">
                <a:solidFill>
                  <a:schemeClr val="accent2"/>
                </a:solidFill>
              </a:rPr>
              <a:t>Background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486FBF-61DE-B60C-1705-5C3E83E692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905000"/>
            <a:ext cx="8229600" cy="4419600"/>
          </a:xfrm>
        </p:spPr>
        <p:txBody>
          <a:bodyPr/>
          <a:lstStyle/>
          <a:p>
            <a:pPr algn="just"/>
            <a:r>
              <a:rPr lang="en-US" sz="1800" dirty="0">
                <a:solidFill>
                  <a:schemeClr val="accent2"/>
                </a:solidFill>
              </a:rPr>
              <a:t>Solid Waste Contract (2008) – District signed a contract with Burrtec Waste Industries, Inc. (Burrtec) that grants exclusive rights to collect and dispose of refuse, recyclables, and mixed organics (green waste and food waste) in its service area.</a:t>
            </a:r>
          </a:p>
          <a:p>
            <a:pPr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r>
              <a:rPr lang="en-US" sz="1800" dirty="0">
                <a:solidFill>
                  <a:schemeClr val="accent2"/>
                </a:solidFill>
              </a:rPr>
              <a:t>Amendment 1 (May 2024) – </a:t>
            </a:r>
          </a:p>
          <a:p>
            <a:pPr lvl="2" algn="just"/>
            <a:r>
              <a:rPr lang="en-US" sz="1800" dirty="0">
                <a:solidFill>
                  <a:schemeClr val="accent2"/>
                </a:solidFill>
              </a:rPr>
              <a:t>Adjusted CPI reference index (Burrtec service cost), monthly billing cost (RCSD hold-back), and other minor language inconsistencies</a:t>
            </a:r>
          </a:p>
          <a:p>
            <a:pPr marL="914400" lvl="2" indent="0" algn="just">
              <a:buNone/>
            </a:pPr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r>
              <a:rPr lang="en-US" sz="1800" dirty="0">
                <a:solidFill>
                  <a:schemeClr val="accent2"/>
                </a:solidFill>
              </a:rPr>
              <a:t>Amendment 2 (May 2024) – </a:t>
            </a:r>
          </a:p>
          <a:p>
            <a:pPr lvl="2" algn="just"/>
            <a:r>
              <a:rPr lang="en-US" sz="1800" dirty="0">
                <a:solidFill>
                  <a:schemeClr val="accent2"/>
                </a:solidFill>
              </a:rPr>
              <a:t>Added SB 1383 compliance language</a:t>
            </a:r>
          </a:p>
          <a:p>
            <a:pPr lvl="2" algn="just"/>
            <a:endParaRPr lang="en-US" sz="1400" dirty="0">
              <a:solidFill>
                <a:schemeClr val="accent2"/>
              </a:solidFill>
            </a:endParaRPr>
          </a:p>
          <a:p>
            <a:pPr lvl="1" algn="just"/>
            <a:r>
              <a:rPr lang="en-US" sz="1800" dirty="0">
                <a:solidFill>
                  <a:schemeClr val="accent2"/>
                </a:solidFill>
              </a:rPr>
              <a:t>Amendment 3 (July 2025) </a:t>
            </a: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marL="0" indent="0" algn="just">
              <a:buNone/>
            </a:pPr>
            <a:endParaRPr lang="en-US" sz="1800" b="0" i="0" dirty="0">
              <a:solidFill>
                <a:schemeClr val="accent2"/>
              </a:solidFill>
              <a:effectLst/>
            </a:endParaRPr>
          </a:p>
          <a:p>
            <a:pPr marL="0" indent="0">
              <a:buNone/>
            </a:pPr>
            <a:endParaRPr lang="en-US" sz="2000" b="1" dirty="0">
              <a:solidFill>
                <a:schemeClr val="accent2"/>
              </a:solidFill>
            </a:endParaRPr>
          </a:p>
          <a:p>
            <a:pPr marL="0" indent="0">
              <a:buNone/>
            </a:pPr>
            <a:endParaRPr lang="en-US" sz="2000" b="1" dirty="0">
              <a:solidFill>
                <a:schemeClr val="accent2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F4C81C-5097-8C19-E31E-4DED2F7EFD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5F10A6A-6FF3-4C95-9872-E7DC035CC0AC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369F7317-659E-ECE0-140F-87BBFA7C47D0}"/>
              </a:ext>
            </a:extLst>
          </p:cNvPr>
          <p:cNvSpPr/>
          <p:nvPr/>
        </p:nvSpPr>
        <p:spPr>
          <a:xfrm>
            <a:off x="4273296" y="548640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3495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683FE2-BF7D-1E97-7690-73B7A454C7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0781BC-799C-7F31-9689-98BEDD9632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066800"/>
            <a:ext cx="7696200" cy="685800"/>
          </a:xfrm>
        </p:spPr>
        <p:txBody>
          <a:bodyPr/>
          <a:lstStyle/>
          <a:p>
            <a:r>
              <a:rPr lang="en-US" sz="2400" b="1" dirty="0">
                <a:solidFill>
                  <a:schemeClr val="accent2"/>
                </a:solidFill>
              </a:rPr>
              <a:t>Solid Waste Contract</a:t>
            </a:r>
            <a:br>
              <a:rPr lang="en-US" sz="2400" b="1" dirty="0">
                <a:solidFill>
                  <a:schemeClr val="accent2"/>
                </a:solidFill>
              </a:rPr>
            </a:br>
            <a:r>
              <a:rPr lang="en-US" sz="2400" b="1" dirty="0">
                <a:solidFill>
                  <a:schemeClr val="accent2"/>
                </a:solidFill>
              </a:rPr>
              <a:t>Amendment 3 (July 2025)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F727AF-7D21-B005-DC85-9009B3062C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905000"/>
            <a:ext cx="8229600" cy="4419600"/>
          </a:xfrm>
        </p:spPr>
        <p:txBody>
          <a:bodyPr/>
          <a:lstStyle/>
          <a:p>
            <a:pPr algn="just"/>
            <a:r>
              <a:rPr lang="en-US" sz="1800" dirty="0">
                <a:solidFill>
                  <a:schemeClr val="accent2"/>
                </a:solidFill>
              </a:rPr>
              <a:t>Key Changes:</a:t>
            </a:r>
          </a:p>
          <a:p>
            <a:pPr lvl="1" algn="just"/>
            <a:r>
              <a:rPr lang="en-US" sz="1800" dirty="0">
                <a:solidFill>
                  <a:schemeClr val="accent2"/>
                </a:solidFill>
              </a:rPr>
              <a:t>Term: Extended to December 31, 2035</a:t>
            </a:r>
          </a:p>
          <a:p>
            <a:pPr lvl="1" algn="just"/>
            <a:r>
              <a:rPr lang="en-US" sz="1800" dirty="0">
                <a:solidFill>
                  <a:schemeClr val="accent2"/>
                </a:solidFill>
                <a:highlight>
                  <a:srgbClr val="FFFF00"/>
                </a:highlight>
              </a:rPr>
              <a:t>Price Increases:</a:t>
            </a:r>
          </a:p>
          <a:p>
            <a:pPr lvl="2" algn="just"/>
            <a:r>
              <a:rPr lang="en-US" sz="1800" dirty="0">
                <a:solidFill>
                  <a:schemeClr val="accent2"/>
                </a:solidFill>
                <a:highlight>
                  <a:srgbClr val="FFFF00"/>
                </a:highlight>
              </a:rPr>
              <a:t>Max 4.0% year-over-year increase in service cost (CPI)(Burrtec)</a:t>
            </a:r>
          </a:p>
          <a:p>
            <a:pPr lvl="2" algn="just"/>
            <a:r>
              <a:rPr lang="en-US" sz="1800" dirty="0">
                <a:solidFill>
                  <a:schemeClr val="accent2"/>
                </a:solidFill>
                <a:highlight>
                  <a:srgbClr val="FFFF00"/>
                </a:highlight>
              </a:rPr>
              <a:t>No more than a 2.0% difference in cost of 90-gallon residential barrel compared to City of Jurupa Valley</a:t>
            </a:r>
          </a:p>
          <a:p>
            <a:pPr lvl="1" algn="just"/>
            <a:r>
              <a:rPr lang="en-US" sz="1800" dirty="0">
                <a:solidFill>
                  <a:schemeClr val="accent2"/>
                </a:solidFill>
              </a:rPr>
              <a:t>Street Sweeping (no charge to District)</a:t>
            </a:r>
          </a:p>
          <a:p>
            <a:pPr lvl="1" algn="just"/>
            <a:r>
              <a:rPr lang="en-US" sz="1800" dirty="0">
                <a:solidFill>
                  <a:schemeClr val="accent2"/>
                </a:solidFill>
              </a:rPr>
              <a:t>Free Services to District customers:</a:t>
            </a:r>
          </a:p>
          <a:p>
            <a:pPr lvl="2" algn="just"/>
            <a:r>
              <a:rPr lang="en-US" sz="1800" dirty="0">
                <a:solidFill>
                  <a:schemeClr val="accent2"/>
                </a:solidFill>
              </a:rPr>
              <a:t>Expanded bulky item pick-up program</a:t>
            </a:r>
          </a:p>
          <a:p>
            <a:pPr lvl="2" algn="just"/>
            <a:r>
              <a:rPr lang="en-US" sz="1800" dirty="0">
                <a:solidFill>
                  <a:schemeClr val="accent2"/>
                </a:solidFill>
              </a:rPr>
              <a:t>Used battery recycling</a:t>
            </a:r>
          </a:p>
          <a:p>
            <a:pPr lvl="2" algn="just"/>
            <a:r>
              <a:rPr lang="en-US" sz="1800" dirty="0">
                <a:solidFill>
                  <a:schemeClr val="accent2"/>
                </a:solidFill>
              </a:rPr>
              <a:t>Barrel roll out service</a:t>
            </a:r>
          </a:p>
          <a:p>
            <a:pPr lvl="2" algn="just"/>
            <a:r>
              <a:rPr lang="en-US" sz="1800" dirty="0">
                <a:solidFill>
                  <a:schemeClr val="accent2"/>
                </a:solidFill>
              </a:rPr>
              <a:t>Holiday tree collection program</a:t>
            </a:r>
          </a:p>
          <a:p>
            <a:pPr lvl="2" algn="just"/>
            <a:r>
              <a:rPr lang="en-US" sz="1800" dirty="0">
                <a:solidFill>
                  <a:schemeClr val="accent2"/>
                </a:solidFill>
              </a:rPr>
              <a:t>Community cleanups</a:t>
            </a:r>
          </a:p>
          <a:p>
            <a:pPr lvl="2" algn="just"/>
            <a:r>
              <a:rPr lang="en-US" sz="1800" dirty="0">
                <a:solidFill>
                  <a:schemeClr val="accent2"/>
                </a:solidFill>
              </a:rPr>
              <a:t>Green waste services</a:t>
            </a:r>
          </a:p>
          <a:p>
            <a:pPr lvl="2" algn="just"/>
            <a:r>
              <a:rPr lang="en-US" sz="1800" dirty="0">
                <a:solidFill>
                  <a:schemeClr val="accent2"/>
                </a:solidFill>
              </a:rPr>
              <a:t>Used oil collection</a:t>
            </a:r>
          </a:p>
          <a:p>
            <a:pPr lvl="2" algn="just"/>
            <a:endParaRPr lang="en-US" sz="10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marL="0" indent="0" algn="just">
              <a:buNone/>
            </a:pPr>
            <a:endParaRPr lang="en-US" sz="1800" b="0" i="0" dirty="0">
              <a:solidFill>
                <a:schemeClr val="accent2"/>
              </a:solidFill>
              <a:effectLst/>
            </a:endParaRPr>
          </a:p>
          <a:p>
            <a:pPr marL="0" indent="0">
              <a:buNone/>
            </a:pPr>
            <a:endParaRPr lang="en-US" sz="2000" b="1" dirty="0">
              <a:solidFill>
                <a:schemeClr val="accent2"/>
              </a:solidFill>
            </a:endParaRPr>
          </a:p>
          <a:p>
            <a:pPr marL="0" indent="0">
              <a:buNone/>
            </a:pPr>
            <a:endParaRPr lang="en-US" sz="2000" b="1" dirty="0">
              <a:solidFill>
                <a:schemeClr val="accent2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230933-B82D-2BFF-C201-6700E97A9C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5F10A6A-6FF3-4C95-9872-E7DC035CC0AC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0066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774296-E7D4-9A7C-BEE0-4167176BC1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C1A86-5177-6B85-A01A-9D5BB596E7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066800"/>
            <a:ext cx="7696200" cy="685800"/>
          </a:xfrm>
        </p:spPr>
        <p:txBody>
          <a:bodyPr/>
          <a:lstStyle/>
          <a:p>
            <a:r>
              <a:rPr lang="en-US" sz="2400" b="1" dirty="0">
                <a:solidFill>
                  <a:schemeClr val="accent2"/>
                </a:solidFill>
              </a:rPr>
              <a:t>Proposed Rates </a:t>
            </a:r>
            <a:br>
              <a:rPr lang="en-US" sz="2400" b="1" dirty="0">
                <a:solidFill>
                  <a:schemeClr val="accent2"/>
                </a:solidFill>
              </a:rPr>
            </a:br>
            <a:r>
              <a:rPr lang="en-US" sz="2400" b="1" dirty="0">
                <a:solidFill>
                  <a:schemeClr val="accent2"/>
                </a:solidFill>
              </a:rPr>
              <a:t>FY 2026|2027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8534DA-578E-021E-0B47-8317EFFAA3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2438400"/>
            <a:ext cx="8229600" cy="3886200"/>
          </a:xfrm>
        </p:spPr>
        <p:txBody>
          <a:bodyPr/>
          <a:lstStyle/>
          <a:p>
            <a:pPr algn="just"/>
            <a:r>
              <a:rPr lang="en-US" sz="1800" dirty="0">
                <a:solidFill>
                  <a:schemeClr val="accent2"/>
                </a:solidFill>
              </a:rPr>
              <a:t>March 2026 – Burrtec submitted their proposed FY 2026|2027 rate sheets</a:t>
            </a:r>
          </a:p>
          <a:p>
            <a:pPr lvl="1" algn="just"/>
            <a:r>
              <a:rPr lang="en-US" sz="1800" dirty="0">
                <a:solidFill>
                  <a:schemeClr val="accent2"/>
                </a:solidFill>
              </a:rPr>
              <a:t>Proposed increases across all service types and frequencies</a:t>
            </a:r>
          </a:p>
          <a:p>
            <a:pPr lvl="1" algn="just"/>
            <a:r>
              <a:rPr lang="en-US" sz="1800" dirty="0">
                <a:solidFill>
                  <a:schemeClr val="accent2"/>
                </a:solidFill>
              </a:rPr>
              <a:t>New service: Livestock waste services </a:t>
            </a:r>
          </a:p>
          <a:p>
            <a:pPr marL="457200" lvl="1" indent="0" algn="just">
              <a:buNone/>
            </a:pPr>
            <a:endParaRPr lang="en-US" sz="1800" dirty="0">
              <a:solidFill>
                <a:schemeClr val="accent2"/>
              </a:solidFill>
            </a:endParaRPr>
          </a:p>
          <a:p>
            <a:pPr lvl="3" algn="just"/>
            <a:endParaRPr lang="en-US" sz="600" dirty="0">
              <a:solidFill>
                <a:schemeClr val="accent2"/>
              </a:solidFill>
            </a:endParaRPr>
          </a:p>
          <a:p>
            <a:pPr algn="just"/>
            <a:r>
              <a:rPr lang="en-US" sz="1800" dirty="0">
                <a:solidFill>
                  <a:schemeClr val="accent2"/>
                </a:solidFill>
              </a:rPr>
              <a:t>Solid Waste Committee </a:t>
            </a:r>
          </a:p>
          <a:p>
            <a:pPr lvl="1" algn="just"/>
            <a:r>
              <a:rPr lang="en-US" sz="1800" dirty="0">
                <a:solidFill>
                  <a:schemeClr val="accent2"/>
                </a:solidFill>
              </a:rPr>
              <a:t>March 16, 2026</a:t>
            </a:r>
          </a:p>
          <a:p>
            <a:pPr lvl="1" algn="just"/>
            <a:r>
              <a:rPr lang="en-US" sz="1800" dirty="0">
                <a:solidFill>
                  <a:schemeClr val="accent2"/>
                </a:solidFill>
              </a:rPr>
              <a:t>April 7, 2026</a:t>
            </a:r>
          </a:p>
          <a:p>
            <a:pPr lvl="2" algn="just"/>
            <a:r>
              <a:rPr lang="en-US" sz="1800" dirty="0">
                <a:solidFill>
                  <a:schemeClr val="accent2"/>
                </a:solidFill>
              </a:rPr>
              <a:t>Committee unanimously recommended full Board consideration</a:t>
            </a:r>
          </a:p>
          <a:p>
            <a:pPr lvl="2" algn="just"/>
            <a:endParaRPr lang="en-US" sz="14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marL="0" indent="0" algn="just">
              <a:buNone/>
            </a:pPr>
            <a:endParaRPr lang="en-US" sz="1800" b="0" i="0" dirty="0">
              <a:solidFill>
                <a:schemeClr val="accent2"/>
              </a:solidFill>
              <a:effectLst/>
            </a:endParaRPr>
          </a:p>
          <a:p>
            <a:pPr marL="0" indent="0">
              <a:buNone/>
            </a:pPr>
            <a:endParaRPr lang="en-US" sz="2000" b="1" dirty="0">
              <a:solidFill>
                <a:schemeClr val="accent2"/>
              </a:solidFill>
            </a:endParaRPr>
          </a:p>
          <a:p>
            <a:pPr marL="0" indent="0">
              <a:buNone/>
            </a:pPr>
            <a:endParaRPr lang="en-US" sz="2000" b="1" dirty="0">
              <a:solidFill>
                <a:schemeClr val="accent2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0E9F3B-F59D-E478-13D8-C9ACA3B303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5F10A6A-6FF3-4C95-9872-E7DC035CC0AC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4104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5776A9-5EFC-0AF1-2003-35DCB5F968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1E3D4B-DCB4-34C3-229D-4EC10FB44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066800"/>
            <a:ext cx="7696200" cy="685800"/>
          </a:xfrm>
        </p:spPr>
        <p:txBody>
          <a:bodyPr/>
          <a:lstStyle/>
          <a:p>
            <a:r>
              <a:rPr lang="en-US" sz="2400" b="1" dirty="0">
                <a:solidFill>
                  <a:schemeClr val="accent2"/>
                </a:solidFill>
              </a:rPr>
              <a:t>Proposed Rates </a:t>
            </a:r>
            <a:br>
              <a:rPr lang="en-US" sz="2400" b="1" dirty="0">
                <a:solidFill>
                  <a:schemeClr val="accent2"/>
                </a:solidFill>
              </a:rPr>
            </a:br>
            <a:r>
              <a:rPr lang="en-US" sz="2400" b="1" dirty="0">
                <a:solidFill>
                  <a:schemeClr val="accent2"/>
                </a:solidFill>
              </a:rPr>
              <a:t>FY 2026|2027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B929F3-5A97-631F-B2CB-EE2B57D92E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2438400"/>
            <a:ext cx="8229600" cy="3886200"/>
          </a:xfrm>
        </p:spPr>
        <p:txBody>
          <a:bodyPr/>
          <a:lstStyle/>
          <a:p>
            <a:pPr algn="just"/>
            <a:r>
              <a:rPr lang="en-US" sz="1800" dirty="0">
                <a:solidFill>
                  <a:schemeClr val="accent2"/>
                </a:solidFill>
              </a:rPr>
              <a:t>April 16, 2026 – Board action:</a:t>
            </a:r>
          </a:p>
          <a:p>
            <a:pPr lvl="1" algn="just"/>
            <a:r>
              <a:rPr lang="en-US" sz="1800" dirty="0">
                <a:solidFill>
                  <a:schemeClr val="accent2"/>
                </a:solidFill>
              </a:rPr>
              <a:t>Reviewed the proposed FY 2026|2027 solid waste rates</a:t>
            </a:r>
          </a:p>
          <a:p>
            <a:pPr lvl="1" algn="just"/>
            <a:r>
              <a:rPr lang="en-US" sz="1800" dirty="0">
                <a:solidFill>
                  <a:schemeClr val="accent2"/>
                </a:solidFill>
              </a:rPr>
              <a:t>Authorize staff to initiate the Proposition 218 process</a:t>
            </a:r>
          </a:p>
          <a:p>
            <a:pPr lvl="1" algn="just"/>
            <a:r>
              <a:rPr lang="en-US" sz="1800" dirty="0">
                <a:solidFill>
                  <a:schemeClr val="accent2"/>
                </a:solidFill>
              </a:rPr>
              <a:t>Establish June 18, 2026, as the date for the Public Protest Hearing</a:t>
            </a:r>
          </a:p>
          <a:p>
            <a:pPr lvl="1" algn="just"/>
            <a:r>
              <a:rPr lang="en-US" sz="1800" dirty="0">
                <a:solidFill>
                  <a:schemeClr val="accent2"/>
                </a:solidFill>
              </a:rPr>
              <a:t>Direct staff to return with a resolution for consideration adjusting the rates </a:t>
            </a:r>
          </a:p>
          <a:p>
            <a:pPr marL="457200" lvl="1" indent="0" algn="just">
              <a:buNone/>
            </a:pPr>
            <a:endParaRPr lang="en-US" sz="1800" dirty="0">
              <a:solidFill>
                <a:schemeClr val="accent2"/>
              </a:solidFill>
            </a:endParaRPr>
          </a:p>
          <a:p>
            <a:pPr lvl="3" algn="just"/>
            <a:endParaRPr lang="en-US" sz="600" dirty="0">
              <a:solidFill>
                <a:schemeClr val="accent2"/>
              </a:solidFill>
            </a:endParaRPr>
          </a:p>
          <a:p>
            <a:pPr lvl="2" algn="just"/>
            <a:endParaRPr lang="en-US" sz="14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marL="0" indent="0" algn="just">
              <a:buNone/>
            </a:pPr>
            <a:endParaRPr lang="en-US" sz="1800" b="0" i="0" dirty="0">
              <a:solidFill>
                <a:schemeClr val="accent2"/>
              </a:solidFill>
              <a:effectLst/>
            </a:endParaRPr>
          </a:p>
          <a:p>
            <a:pPr marL="0" indent="0">
              <a:buNone/>
            </a:pPr>
            <a:endParaRPr lang="en-US" sz="2000" b="1" dirty="0">
              <a:solidFill>
                <a:schemeClr val="accent2"/>
              </a:solidFill>
            </a:endParaRPr>
          </a:p>
          <a:p>
            <a:pPr marL="0" indent="0">
              <a:buNone/>
            </a:pPr>
            <a:endParaRPr lang="en-US" sz="2000" b="1" dirty="0">
              <a:solidFill>
                <a:schemeClr val="accent2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6A9175-5FFA-03A8-4989-CD39A4A5F5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5F10A6A-6FF3-4C95-9872-E7DC035CC0AC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66901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5E8CEE-0C1D-F0DA-D8B0-C04826C228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676CD8-3A9B-71F2-60A8-A445EC37C1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066800"/>
            <a:ext cx="7696200" cy="685800"/>
          </a:xfrm>
        </p:spPr>
        <p:txBody>
          <a:bodyPr/>
          <a:lstStyle/>
          <a:p>
            <a:r>
              <a:rPr lang="en-US" sz="2400" b="1" dirty="0">
                <a:solidFill>
                  <a:schemeClr val="accent2"/>
                </a:solidFill>
              </a:rPr>
              <a:t>Summary of Proposed Rate Adjustment</a:t>
            </a:r>
            <a:br>
              <a:rPr lang="en-US" sz="2400" b="1" dirty="0">
                <a:solidFill>
                  <a:schemeClr val="accent2"/>
                </a:solidFill>
              </a:rPr>
            </a:br>
            <a:r>
              <a:rPr lang="en-US" sz="2400" b="1" dirty="0">
                <a:solidFill>
                  <a:schemeClr val="accent2"/>
                </a:solidFill>
              </a:rPr>
              <a:t>(Residential)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278E55-3455-ED2B-ADEE-B3D37BB7F5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905000"/>
            <a:ext cx="8229600" cy="4419600"/>
          </a:xfrm>
        </p:spPr>
        <p:txBody>
          <a:bodyPr/>
          <a:lstStyle/>
          <a:p>
            <a:pPr algn="just"/>
            <a:r>
              <a:rPr lang="en-US" sz="1800" dirty="0">
                <a:solidFill>
                  <a:schemeClr val="accent2"/>
                </a:solidFill>
              </a:rPr>
              <a:t>Analysis:</a:t>
            </a:r>
          </a:p>
          <a:p>
            <a:pPr lvl="1" algn="just"/>
            <a:r>
              <a:rPr lang="en-US" sz="1800" dirty="0">
                <a:solidFill>
                  <a:schemeClr val="accent2"/>
                </a:solidFill>
              </a:rPr>
              <a:t>90% of customers are residential with 90-gallons barrels (primary benchmark for Board when evaluating rate adjustments</a:t>
            </a: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algn="just"/>
            <a:r>
              <a:rPr lang="en-US" sz="1800" dirty="0">
                <a:solidFill>
                  <a:schemeClr val="accent2"/>
                </a:solidFill>
              </a:rPr>
              <a:t>Proposed Adjustment (90-gallon residential barrel):</a:t>
            </a:r>
          </a:p>
          <a:p>
            <a:pPr lvl="1" algn="just"/>
            <a:r>
              <a:rPr lang="en-US" sz="1800" dirty="0">
                <a:solidFill>
                  <a:schemeClr val="accent2"/>
                </a:solidFill>
              </a:rPr>
              <a:t>Current Rate: $38.92 per month</a:t>
            </a:r>
          </a:p>
          <a:p>
            <a:pPr lvl="1" algn="just"/>
            <a:r>
              <a:rPr lang="en-US" sz="1800" dirty="0">
                <a:solidFill>
                  <a:schemeClr val="accent2"/>
                </a:solidFill>
              </a:rPr>
              <a:t>Proposed Rate: $40.65 per month</a:t>
            </a:r>
          </a:p>
          <a:p>
            <a:pPr lvl="1" algn="just"/>
            <a:r>
              <a:rPr lang="en-US" sz="1800" dirty="0">
                <a:solidFill>
                  <a:schemeClr val="accent2"/>
                </a:solidFill>
              </a:rPr>
              <a:t>Increase: $1.73 per month (~$20/year)</a:t>
            </a:r>
          </a:p>
          <a:p>
            <a:pPr lvl="1" algn="just"/>
            <a:r>
              <a:rPr lang="en-US" sz="1800" dirty="0">
                <a:solidFill>
                  <a:schemeClr val="accent2"/>
                </a:solidFill>
              </a:rPr>
              <a:t>Percent Increase: 4.45%</a:t>
            </a: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r>
              <a:rPr lang="en-US" sz="1800" dirty="0">
                <a:solidFill>
                  <a:schemeClr val="accent2"/>
                </a:solidFill>
              </a:rPr>
              <a:t>Note: The proposed adjustment is expected to remain </a:t>
            </a:r>
            <a:r>
              <a:rPr lang="en-US" sz="1800" b="1" u="sng" dirty="0">
                <a:solidFill>
                  <a:schemeClr val="accent2"/>
                </a:solidFill>
              </a:rPr>
              <a:t>LOWER</a:t>
            </a:r>
            <a:r>
              <a:rPr lang="en-US" sz="1800" dirty="0">
                <a:solidFill>
                  <a:schemeClr val="accent2"/>
                </a:solidFill>
              </a:rPr>
              <a:t> than the comparable rate in the City of Jurupa Valley (complies with Amendment #3)</a:t>
            </a:r>
            <a:endParaRPr lang="en-US" sz="1800" b="1" u="sng" dirty="0">
              <a:solidFill>
                <a:schemeClr val="accent2"/>
              </a:solidFill>
            </a:endParaRPr>
          </a:p>
          <a:p>
            <a:pPr lvl="3" algn="just"/>
            <a:endParaRPr lang="en-US" sz="6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marL="0" indent="0" algn="just">
              <a:buNone/>
            </a:pPr>
            <a:endParaRPr lang="en-US" sz="1800" b="0" i="0" dirty="0">
              <a:solidFill>
                <a:schemeClr val="accent2"/>
              </a:solidFill>
              <a:effectLst/>
            </a:endParaRPr>
          </a:p>
          <a:p>
            <a:pPr marL="0" indent="0">
              <a:buNone/>
            </a:pPr>
            <a:endParaRPr lang="en-US" sz="2000" b="1" dirty="0">
              <a:solidFill>
                <a:schemeClr val="accent2"/>
              </a:solidFill>
            </a:endParaRPr>
          </a:p>
          <a:p>
            <a:pPr marL="0" indent="0">
              <a:buNone/>
            </a:pPr>
            <a:endParaRPr lang="en-US" sz="2000" b="1" dirty="0">
              <a:solidFill>
                <a:schemeClr val="accent2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B80D60-D96E-4076-5055-D856B956F2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5F10A6A-6FF3-4C95-9872-E7DC035CC0AC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22951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339AD4-3AEA-656F-EFE2-C81130C73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DF8A31-2D6D-9A1E-CD5B-39FB33526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066800"/>
            <a:ext cx="7696200" cy="685800"/>
          </a:xfrm>
        </p:spPr>
        <p:txBody>
          <a:bodyPr/>
          <a:lstStyle/>
          <a:p>
            <a:r>
              <a:rPr lang="en-US" sz="2400" b="1" dirty="0">
                <a:solidFill>
                  <a:schemeClr val="accent2"/>
                </a:solidFill>
              </a:rPr>
              <a:t>Rate Component Analysis</a:t>
            </a:r>
            <a:br>
              <a:rPr lang="en-US" sz="2400" b="1" dirty="0">
                <a:solidFill>
                  <a:schemeClr val="accent2"/>
                </a:solidFill>
              </a:rPr>
            </a:br>
            <a:r>
              <a:rPr lang="en-US" sz="2400" b="1" dirty="0">
                <a:solidFill>
                  <a:schemeClr val="accent2"/>
                </a:solidFill>
              </a:rPr>
              <a:t>(Residential)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DF2821-1954-7D53-7EA8-5FF026083F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81200"/>
            <a:ext cx="8382000" cy="4572000"/>
          </a:xfrm>
        </p:spPr>
        <p:txBody>
          <a:bodyPr/>
          <a:lstStyle/>
          <a:p>
            <a:pPr algn="just"/>
            <a:endParaRPr lang="en-US" sz="1800" dirty="0">
              <a:solidFill>
                <a:schemeClr val="accent2"/>
              </a:solidFill>
            </a:endParaRPr>
          </a:p>
          <a:p>
            <a:pPr algn="just"/>
            <a:endParaRPr lang="en-US" sz="1800" dirty="0">
              <a:solidFill>
                <a:schemeClr val="accent2"/>
              </a:solidFill>
            </a:endParaRPr>
          </a:p>
          <a:p>
            <a:pPr algn="just"/>
            <a:endParaRPr lang="en-US" sz="1800" dirty="0">
              <a:solidFill>
                <a:schemeClr val="accent2"/>
              </a:solidFill>
            </a:endParaRPr>
          </a:p>
          <a:p>
            <a:pPr algn="just"/>
            <a:endParaRPr lang="en-US" sz="1800" dirty="0">
              <a:solidFill>
                <a:schemeClr val="accent2"/>
              </a:solidFill>
            </a:endParaRPr>
          </a:p>
          <a:p>
            <a:pPr algn="just"/>
            <a:endParaRPr lang="en-US" sz="1800" dirty="0">
              <a:solidFill>
                <a:schemeClr val="accent2"/>
              </a:solidFill>
            </a:endParaRPr>
          </a:p>
          <a:p>
            <a:pPr algn="just"/>
            <a:endParaRPr lang="en-US" sz="1800" dirty="0">
              <a:solidFill>
                <a:schemeClr val="accent2"/>
              </a:solidFill>
            </a:endParaRPr>
          </a:p>
          <a:p>
            <a:pPr algn="just"/>
            <a:endParaRPr lang="en-US" sz="1800" dirty="0">
              <a:solidFill>
                <a:schemeClr val="accent2"/>
              </a:solidFill>
            </a:endParaRPr>
          </a:p>
          <a:p>
            <a:pPr algn="just"/>
            <a:endParaRPr lang="en-US" sz="1800" dirty="0">
              <a:solidFill>
                <a:schemeClr val="accent2"/>
              </a:solidFill>
            </a:endParaRPr>
          </a:p>
          <a:p>
            <a:pPr algn="just"/>
            <a:endParaRPr lang="en-US" sz="1800" dirty="0">
              <a:solidFill>
                <a:schemeClr val="accent2"/>
              </a:solidFill>
            </a:endParaRPr>
          </a:p>
          <a:p>
            <a:pPr algn="just"/>
            <a:endParaRPr lang="en-US" sz="1800" dirty="0">
              <a:solidFill>
                <a:schemeClr val="accent2"/>
              </a:solidFill>
            </a:endParaRPr>
          </a:p>
          <a:p>
            <a:pPr algn="just"/>
            <a:endParaRPr lang="en-US" sz="1800" dirty="0">
              <a:solidFill>
                <a:schemeClr val="accent2"/>
              </a:solidFill>
            </a:endParaRPr>
          </a:p>
          <a:p>
            <a:pPr algn="just"/>
            <a:endParaRPr lang="en-US" sz="1800" dirty="0">
              <a:solidFill>
                <a:schemeClr val="accent2"/>
              </a:solidFill>
            </a:endParaRPr>
          </a:p>
          <a:p>
            <a:pPr algn="just"/>
            <a:r>
              <a:rPr lang="en-US" sz="1800" dirty="0">
                <a:solidFill>
                  <a:schemeClr val="accent2"/>
                </a:solidFill>
              </a:rPr>
              <a:t>Solid Waste Enterprise anticipated to operate at break-even point.</a:t>
            </a:r>
          </a:p>
          <a:p>
            <a:pPr algn="just"/>
            <a:endParaRPr lang="en-US" sz="1800" dirty="0">
              <a:solidFill>
                <a:schemeClr val="accent2"/>
              </a:solidFill>
            </a:endParaRPr>
          </a:p>
          <a:p>
            <a:pPr algn="ctr"/>
            <a:endParaRPr lang="en-US" sz="1800" dirty="0">
              <a:solidFill>
                <a:schemeClr val="accent2"/>
              </a:solidFill>
            </a:endParaRPr>
          </a:p>
          <a:p>
            <a:pPr algn="just"/>
            <a:endParaRPr lang="en-US" sz="1800" dirty="0">
              <a:solidFill>
                <a:schemeClr val="accent2"/>
              </a:solidFill>
            </a:endParaRPr>
          </a:p>
          <a:p>
            <a:pPr algn="just"/>
            <a:endParaRPr lang="en-US" sz="1800" dirty="0">
              <a:solidFill>
                <a:schemeClr val="accent2"/>
              </a:solidFill>
            </a:endParaRPr>
          </a:p>
          <a:p>
            <a:pPr algn="just"/>
            <a:endParaRPr lang="en-US" sz="1800" dirty="0">
              <a:solidFill>
                <a:schemeClr val="accent2"/>
              </a:solidFill>
            </a:endParaRPr>
          </a:p>
          <a:p>
            <a:pPr algn="just"/>
            <a:endParaRPr lang="en-US" sz="1800" dirty="0">
              <a:solidFill>
                <a:schemeClr val="accent2"/>
              </a:solidFill>
            </a:endParaRPr>
          </a:p>
          <a:p>
            <a:pPr algn="just"/>
            <a:endParaRPr lang="en-US" sz="1800" dirty="0">
              <a:solidFill>
                <a:schemeClr val="accent2"/>
              </a:solidFill>
            </a:endParaRPr>
          </a:p>
          <a:p>
            <a:pPr algn="just"/>
            <a:endParaRPr lang="en-US" sz="1800" dirty="0">
              <a:solidFill>
                <a:schemeClr val="accent2"/>
              </a:solidFill>
            </a:endParaRPr>
          </a:p>
          <a:p>
            <a:pPr algn="just"/>
            <a:endParaRPr lang="en-US" sz="1800" dirty="0">
              <a:solidFill>
                <a:schemeClr val="accent2"/>
              </a:solidFill>
            </a:endParaRPr>
          </a:p>
          <a:p>
            <a:pPr algn="just"/>
            <a:endParaRPr lang="en-US" sz="1800" dirty="0">
              <a:solidFill>
                <a:schemeClr val="accent2"/>
              </a:solidFill>
            </a:endParaRPr>
          </a:p>
          <a:p>
            <a:pPr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marL="0" indent="0" algn="ctr">
              <a:buNone/>
            </a:pPr>
            <a:endParaRPr lang="en-US" sz="1800" b="0" i="0" dirty="0">
              <a:solidFill>
                <a:schemeClr val="accent2"/>
              </a:solidFill>
              <a:effectLst/>
            </a:endParaRPr>
          </a:p>
          <a:p>
            <a:pPr marL="0" indent="0">
              <a:buNone/>
            </a:pPr>
            <a:endParaRPr lang="en-US" sz="2000" b="1" dirty="0">
              <a:solidFill>
                <a:schemeClr val="accent2"/>
              </a:solidFill>
            </a:endParaRPr>
          </a:p>
          <a:p>
            <a:pPr marL="0" indent="0">
              <a:buNone/>
            </a:pPr>
            <a:endParaRPr lang="en-US" sz="2000" b="1" dirty="0">
              <a:solidFill>
                <a:schemeClr val="accent2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CB60DF-5FA9-CB84-B83E-58B12A45B5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5F10A6A-6FF3-4C95-9872-E7DC035CC0AC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1E5A45E-5633-1A3C-7F81-F657A2B21B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438400"/>
            <a:ext cx="7234194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6286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9B0A16-7B64-A227-2979-5C8DB1AC30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FD3293-3DB8-0672-8A2D-DA84BED2A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066800"/>
            <a:ext cx="7696200" cy="685800"/>
          </a:xfrm>
        </p:spPr>
        <p:txBody>
          <a:bodyPr/>
          <a:lstStyle/>
          <a:p>
            <a:r>
              <a:rPr lang="en-US" sz="2400" b="1" dirty="0">
                <a:solidFill>
                  <a:schemeClr val="accent2"/>
                </a:solidFill>
              </a:rPr>
              <a:t>Rate Component Analysis</a:t>
            </a:r>
            <a:br>
              <a:rPr lang="en-US" sz="2400" b="1" dirty="0">
                <a:solidFill>
                  <a:schemeClr val="accent2"/>
                </a:solidFill>
              </a:rPr>
            </a:br>
            <a:r>
              <a:rPr lang="en-US" sz="2400" b="1" dirty="0">
                <a:solidFill>
                  <a:schemeClr val="accent2"/>
                </a:solidFill>
              </a:rPr>
              <a:t>(Residential)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E508D9-2514-2EDB-9C15-E9274F02FE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81200"/>
            <a:ext cx="8382000" cy="4572000"/>
          </a:xfrm>
        </p:spPr>
        <p:txBody>
          <a:bodyPr/>
          <a:lstStyle/>
          <a:p>
            <a:pPr algn="just"/>
            <a:endParaRPr lang="en-US" sz="1800" dirty="0">
              <a:solidFill>
                <a:schemeClr val="accent2"/>
              </a:solidFill>
            </a:endParaRPr>
          </a:p>
          <a:p>
            <a:pPr algn="just"/>
            <a:r>
              <a:rPr lang="en-US" sz="1800" dirty="0">
                <a:solidFill>
                  <a:schemeClr val="accent2"/>
                </a:solidFill>
              </a:rPr>
              <a:t>CPI Adjustment – Service Cost (Burrtec)</a:t>
            </a:r>
          </a:p>
          <a:p>
            <a:pPr lvl="1" algn="just"/>
            <a:r>
              <a:rPr lang="en-US" sz="1800" dirty="0">
                <a:solidFill>
                  <a:schemeClr val="accent2"/>
                </a:solidFill>
              </a:rPr>
              <a:t>3.28% (complies with Amendment #3) </a:t>
            </a: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algn="just"/>
            <a:r>
              <a:rPr lang="en-US" sz="1800" dirty="0">
                <a:solidFill>
                  <a:schemeClr val="accent2"/>
                </a:solidFill>
              </a:rPr>
              <a:t>Landfill, Recycling, and Mixed Organics Disposal</a:t>
            </a:r>
          </a:p>
          <a:p>
            <a:pPr lvl="1" algn="just"/>
            <a:r>
              <a:rPr lang="en-US" sz="1800" dirty="0">
                <a:solidFill>
                  <a:schemeClr val="accent2"/>
                </a:solidFill>
              </a:rPr>
              <a:t>Pass-through County costs</a:t>
            </a: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algn="just"/>
            <a:r>
              <a:rPr lang="en-US" sz="1800" dirty="0">
                <a:solidFill>
                  <a:schemeClr val="accent2"/>
                </a:solidFill>
              </a:rPr>
              <a:t>SB 1383</a:t>
            </a:r>
          </a:p>
          <a:p>
            <a:pPr lvl="1" algn="just"/>
            <a:r>
              <a:rPr lang="en-US" sz="1800" dirty="0">
                <a:solidFill>
                  <a:schemeClr val="accent2"/>
                </a:solidFill>
              </a:rPr>
              <a:t>Compliance related to CA’s organic waste diversion requirements</a:t>
            </a:r>
          </a:p>
          <a:p>
            <a:pPr lvl="1" algn="just"/>
            <a:r>
              <a:rPr lang="en-US" sz="1800" dirty="0">
                <a:solidFill>
                  <a:schemeClr val="accent2"/>
                </a:solidFill>
              </a:rPr>
              <a:t>Includes: tracking and record keeping, contamination monitoring, reporting, education and outreach</a:t>
            </a: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algn="just"/>
            <a:r>
              <a:rPr lang="en-US" sz="1800" dirty="0">
                <a:solidFill>
                  <a:schemeClr val="accent2"/>
                </a:solidFill>
              </a:rPr>
              <a:t>RCSD Administrative Fee</a:t>
            </a:r>
          </a:p>
          <a:p>
            <a:pPr lvl="1" algn="just"/>
            <a:r>
              <a:rPr lang="en-US" sz="1800" dirty="0">
                <a:solidFill>
                  <a:schemeClr val="accent2"/>
                </a:solidFill>
              </a:rPr>
              <a:t>Covers customer service support and oversight</a:t>
            </a:r>
          </a:p>
          <a:p>
            <a:pPr algn="ctr"/>
            <a:endParaRPr lang="en-US" sz="1800" dirty="0">
              <a:solidFill>
                <a:schemeClr val="accent2"/>
              </a:solidFill>
            </a:endParaRPr>
          </a:p>
          <a:p>
            <a:pPr algn="just"/>
            <a:endParaRPr lang="en-US" sz="1800" dirty="0">
              <a:solidFill>
                <a:schemeClr val="accent2"/>
              </a:solidFill>
            </a:endParaRPr>
          </a:p>
          <a:p>
            <a:pPr algn="just"/>
            <a:endParaRPr lang="en-US" sz="1800" dirty="0">
              <a:solidFill>
                <a:schemeClr val="accent2"/>
              </a:solidFill>
            </a:endParaRPr>
          </a:p>
          <a:p>
            <a:pPr algn="just"/>
            <a:endParaRPr lang="en-US" sz="1800" dirty="0">
              <a:solidFill>
                <a:schemeClr val="accent2"/>
              </a:solidFill>
            </a:endParaRPr>
          </a:p>
          <a:p>
            <a:pPr algn="just"/>
            <a:endParaRPr lang="en-US" sz="1800" dirty="0">
              <a:solidFill>
                <a:schemeClr val="accent2"/>
              </a:solidFill>
            </a:endParaRPr>
          </a:p>
          <a:p>
            <a:pPr algn="just"/>
            <a:endParaRPr lang="en-US" sz="1800" dirty="0">
              <a:solidFill>
                <a:schemeClr val="accent2"/>
              </a:solidFill>
            </a:endParaRPr>
          </a:p>
          <a:p>
            <a:pPr algn="just"/>
            <a:endParaRPr lang="en-US" sz="1800" dirty="0">
              <a:solidFill>
                <a:schemeClr val="accent2"/>
              </a:solidFill>
            </a:endParaRPr>
          </a:p>
          <a:p>
            <a:pPr algn="just"/>
            <a:endParaRPr lang="en-US" sz="1800" dirty="0">
              <a:solidFill>
                <a:schemeClr val="accent2"/>
              </a:solidFill>
            </a:endParaRPr>
          </a:p>
          <a:p>
            <a:pPr algn="just"/>
            <a:endParaRPr lang="en-US" sz="1800" dirty="0">
              <a:solidFill>
                <a:schemeClr val="accent2"/>
              </a:solidFill>
            </a:endParaRPr>
          </a:p>
          <a:p>
            <a:pPr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marL="0" indent="0" algn="ctr">
              <a:buNone/>
            </a:pPr>
            <a:endParaRPr lang="en-US" sz="1800" b="0" i="0" dirty="0">
              <a:solidFill>
                <a:schemeClr val="accent2"/>
              </a:solidFill>
              <a:effectLst/>
            </a:endParaRPr>
          </a:p>
          <a:p>
            <a:pPr marL="0" indent="0">
              <a:buNone/>
            </a:pPr>
            <a:endParaRPr lang="en-US" sz="2000" b="1" dirty="0">
              <a:solidFill>
                <a:schemeClr val="accent2"/>
              </a:solidFill>
            </a:endParaRPr>
          </a:p>
          <a:p>
            <a:pPr marL="0" indent="0">
              <a:buNone/>
            </a:pPr>
            <a:endParaRPr lang="en-US" sz="2000" b="1" dirty="0">
              <a:solidFill>
                <a:schemeClr val="accent2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2D85D3-E5AA-CF65-5B8C-06013A0116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5F10A6A-6FF3-4C95-9872-E7DC035CC0AC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5075713"/>
      </p:ext>
    </p:extLst>
  </p:cSld>
  <p:clrMapOvr>
    <a:masterClrMapping/>
  </p:clrMapOvr>
</p:sld>
</file>

<file path=ppt/theme/theme1.xml><?xml version="1.0" encoding="utf-8"?>
<a:theme xmlns:a="http://schemas.openxmlformats.org/drawingml/2006/main" name="RCSD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4825</TotalTime>
  <Words>826</Words>
  <Application>Microsoft Office PowerPoint</Application>
  <PresentationFormat>On-screen Show (4:3)</PresentationFormat>
  <Paragraphs>232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RCSD</vt:lpstr>
      <vt:lpstr>  Director Memorandum 2026-51 PUBLIC PROTEST HEARING – Consideration to Adopt Resolution No. 2026-932, A Resolution of the Board of RCSD Establishing Residential and Commercial Trash Collection Fees within the District’s Service Area</vt:lpstr>
      <vt:lpstr>DM 2026-51</vt:lpstr>
      <vt:lpstr>Background</vt:lpstr>
      <vt:lpstr>Solid Waste Contract Amendment 3 (July 2025)</vt:lpstr>
      <vt:lpstr>Proposed Rates  FY 2026|2027</vt:lpstr>
      <vt:lpstr>Proposed Rates  FY 2026|2027</vt:lpstr>
      <vt:lpstr>Summary of Proposed Rate Adjustment (Residential)</vt:lpstr>
      <vt:lpstr>Rate Component Analysis (Residential)</vt:lpstr>
      <vt:lpstr>Rate Component Analysis (Residential)</vt:lpstr>
      <vt:lpstr>Proposition 218 Requirements </vt:lpstr>
      <vt:lpstr>Proposition 218 Results  (Tentative) </vt:lpstr>
      <vt:lpstr>City of Jurupa Valley Consideration </vt:lpstr>
      <vt:lpstr>Recommendation</vt:lpstr>
      <vt:lpstr>PowerPoint Presentation</vt:lpstr>
    </vt:vector>
  </TitlesOfParts>
  <Company>Michael Merino Architects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Brian Jennings</dc:creator>
  <cp:lastModifiedBy>Brian Laddusaw</cp:lastModifiedBy>
  <cp:revision>310</cp:revision>
  <cp:lastPrinted>2025-02-06T23:13:02Z</cp:lastPrinted>
  <dcterms:created xsi:type="dcterms:W3CDTF">2009-05-29T18:33:58Z</dcterms:created>
  <dcterms:modified xsi:type="dcterms:W3CDTF">2026-06-18T20:03:00Z</dcterms:modified>
</cp:coreProperties>
</file>