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8"/>
  </p:notesMasterIdLst>
  <p:sldIdLst>
    <p:sldId id="293" r:id="rId3"/>
    <p:sldId id="256" r:id="rId4"/>
    <p:sldId id="286" r:id="rId5"/>
    <p:sldId id="259" r:id="rId6"/>
    <p:sldId id="273" r:id="rId7"/>
    <p:sldId id="287" r:id="rId8"/>
    <p:sldId id="295" r:id="rId9"/>
    <p:sldId id="301" r:id="rId10"/>
    <p:sldId id="288" r:id="rId11"/>
    <p:sldId id="290" r:id="rId12"/>
    <p:sldId id="296" r:id="rId13"/>
    <p:sldId id="297" r:id="rId14"/>
    <p:sldId id="302" r:id="rId15"/>
    <p:sldId id="304" r:id="rId16"/>
    <p:sldId id="29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B8F253-D189-8372-0748-37B4FFD027BB}" v="2" dt="2026-05-21T21:17:36.071"/>
    <p1510:client id="{98E9EDEE-8218-4E91-A589-C1EA2073B266}" v="8" dt="2026-05-21T19:23:57.585"/>
    <p1510:client id="{9B5746D9-DCE8-616C-891A-E96B461E108C}" v="2" dt="2026-05-21T21:16:56.6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A3FAA0-DCBF-4A61-B46B-99C1536940EF}" type="doc">
      <dgm:prSet loTypeId="urn:microsoft.com/office/officeart/2005/8/layout/vProcess5" loCatId="process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28B5FFE-EF3B-4C4D-9016-BFB6ED164C56}">
      <dgm:prSet/>
      <dgm:spPr/>
      <dgm:t>
        <a:bodyPr/>
        <a:lstStyle/>
        <a:p>
          <a:r>
            <a:rPr lang="en-US"/>
            <a:t>16-camera security system fully installed and operational</a:t>
          </a:r>
        </a:p>
      </dgm:t>
    </dgm:pt>
    <dgm:pt modelId="{1FCA8D89-A3A5-432B-AB5F-771B4CF18325}" type="parTrans" cxnId="{BFFA32EC-8923-4A38-8962-0DC40227B59E}">
      <dgm:prSet/>
      <dgm:spPr/>
      <dgm:t>
        <a:bodyPr/>
        <a:lstStyle/>
        <a:p>
          <a:endParaRPr lang="en-US"/>
        </a:p>
      </dgm:t>
    </dgm:pt>
    <dgm:pt modelId="{49D3F433-26F8-4472-A4BF-61A06AE99F62}" type="sibTrans" cxnId="{BFFA32EC-8923-4A38-8962-0DC40227B59E}">
      <dgm:prSet/>
      <dgm:spPr/>
      <dgm:t>
        <a:bodyPr/>
        <a:lstStyle/>
        <a:p>
          <a:endParaRPr lang="en-US"/>
        </a:p>
      </dgm:t>
    </dgm:pt>
    <dgm:pt modelId="{2A2F1E9F-BE5E-4F89-9A10-AA85C3FCADC3}">
      <dgm:prSet/>
      <dgm:spPr/>
      <dgm:t>
        <a:bodyPr/>
        <a:lstStyle/>
        <a:p>
          <a:r>
            <a:rPr lang="en-US"/>
            <a:t>New Perimeter alarms installed. New monitoring company hired</a:t>
          </a:r>
        </a:p>
      </dgm:t>
    </dgm:pt>
    <dgm:pt modelId="{1E78F33A-3A27-4E75-9999-05D0273D6AF7}" type="parTrans" cxnId="{970C7500-88C0-4C6D-8174-A30F2866DD6B}">
      <dgm:prSet/>
      <dgm:spPr/>
      <dgm:t>
        <a:bodyPr/>
        <a:lstStyle/>
        <a:p>
          <a:endParaRPr lang="en-US"/>
        </a:p>
      </dgm:t>
    </dgm:pt>
    <dgm:pt modelId="{897D7203-049A-4FB8-98BE-47B10EA575A0}" type="sibTrans" cxnId="{970C7500-88C0-4C6D-8174-A30F2866DD6B}">
      <dgm:prSet/>
      <dgm:spPr/>
      <dgm:t>
        <a:bodyPr/>
        <a:lstStyle/>
        <a:p>
          <a:endParaRPr lang="en-US"/>
        </a:p>
      </dgm:t>
    </dgm:pt>
    <dgm:pt modelId="{46DDF9B4-1281-4799-8B27-37BD9B133D39}">
      <dgm:prSet/>
      <dgm:spPr/>
      <dgm:t>
        <a:bodyPr/>
        <a:lstStyle/>
        <a:p>
          <a:r>
            <a:rPr lang="en-US"/>
            <a:t>Block wall and wrought iron fencing installation will begin this 5/27</a:t>
          </a:r>
        </a:p>
      </dgm:t>
    </dgm:pt>
    <dgm:pt modelId="{39941EB3-4CA7-4D61-924C-22EA6769D019}" type="parTrans" cxnId="{3E4B79CA-1A6C-4A1A-A946-33A80CD23EAC}">
      <dgm:prSet/>
      <dgm:spPr/>
      <dgm:t>
        <a:bodyPr/>
        <a:lstStyle/>
        <a:p>
          <a:endParaRPr lang="en-US"/>
        </a:p>
      </dgm:t>
    </dgm:pt>
    <dgm:pt modelId="{52D9C792-59A4-4B21-A0D0-A55DB13CE4A3}" type="sibTrans" cxnId="{3E4B79CA-1A6C-4A1A-A946-33A80CD23EAC}">
      <dgm:prSet/>
      <dgm:spPr/>
      <dgm:t>
        <a:bodyPr/>
        <a:lstStyle/>
        <a:p>
          <a:endParaRPr lang="en-US"/>
        </a:p>
      </dgm:t>
    </dgm:pt>
    <dgm:pt modelId="{DC80C822-BB22-4876-B058-D65D117B9CCB}" type="pres">
      <dgm:prSet presAssocID="{BBA3FAA0-DCBF-4A61-B46B-99C1536940EF}" presName="outerComposite" presStyleCnt="0">
        <dgm:presLayoutVars>
          <dgm:chMax val="5"/>
          <dgm:dir/>
          <dgm:resizeHandles val="exact"/>
        </dgm:presLayoutVars>
      </dgm:prSet>
      <dgm:spPr/>
    </dgm:pt>
    <dgm:pt modelId="{450A5F8F-0B8B-4671-956D-2E4E259A4FFA}" type="pres">
      <dgm:prSet presAssocID="{BBA3FAA0-DCBF-4A61-B46B-99C1536940EF}" presName="dummyMaxCanvas" presStyleCnt="0">
        <dgm:presLayoutVars/>
      </dgm:prSet>
      <dgm:spPr/>
    </dgm:pt>
    <dgm:pt modelId="{06457AA6-46D5-4FC9-8310-DF745E30B6CD}" type="pres">
      <dgm:prSet presAssocID="{BBA3FAA0-DCBF-4A61-B46B-99C1536940EF}" presName="ThreeNodes_1" presStyleLbl="node1" presStyleIdx="0" presStyleCnt="3">
        <dgm:presLayoutVars>
          <dgm:bulletEnabled val="1"/>
        </dgm:presLayoutVars>
      </dgm:prSet>
      <dgm:spPr/>
    </dgm:pt>
    <dgm:pt modelId="{6A57A4C1-1108-4DA3-B4EB-4677A42AC6D7}" type="pres">
      <dgm:prSet presAssocID="{BBA3FAA0-DCBF-4A61-B46B-99C1536940EF}" presName="ThreeNodes_2" presStyleLbl="node1" presStyleIdx="1" presStyleCnt="3">
        <dgm:presLayoutVars>
          <dgm:bulletEnabled val="1"/>
        </dgm:presLayoutVars>
      </dgm:prSet>
      <dgm:spPr/>
    </dgm:pt>
    <dgm:pt modelId="{A7435667-1839-494F-9766-7E637D6DF270}" type="pres">
      <dgm:prSet presAssocID="{BBA3FAA0-DCBF-4A61-B46B-99C1536940EF}" presName="ThreeNodes_3" presStyleLbl="node1" presStyleIdx="2" presStyleCnt="3">
        <dgm:presLayoutVars>
          <dgm:bulletEnabled val="1"/>
        </dgm:presLayoutVars>
      </dgm:prSet>
      <dgm:spPr/>
    </dgm:pt>
    <dgm:pt modelId="{3606A907-6177-4611-9F98-3D841E9ED0FE}" type="pres">
      <dgm:prSet presAssocID="{BBA3FAA0-DCBF-4A61-B46B-99C1536940EF}" presName="ThreeConn_1-2" presStyleLbl="fgAccFollowNode1" presStyleIdx="0" presStyleCnt="2">
        <dgm:presLayoutVars>
          <dgm:bulletEnabled val="1"/>
        </dgm:presLayoutVars>
      </dgm:prSet>
      <dgm:spPr/>
    </dgm:pt>
    <dgm:pt modelId="{615BA6E6-A543-467F-A631-5D0AA3808699}" type="pres">
      <dgm:prSet presAssocID="{BBA3FAA0-DCBF-4A61-B46B-99C1536940EF}" presName="ThreeConn_2-3" presStyleLbl="fgAccFollowNode1" presStyleIdx="1" presStyleCnt="2">
        <dgm:presLayoutVars>
          <dgm:bulletEnabled val="1"/>
        </dgm:presLayoutVars>
      </dgm:prSet>
      <dgm:spPr/>
    </dgm:pt>
    <dgm:pt modelId="{C2A53058-80AA-4145-8A0B-5C3CD5A41FEC}" type="pres">
      <dgm:prSet presAssocID="{BBA3FAA0-DCBF-4A61-B46B-99C1536940EF}" presName="ThreeNodes_1_text" presStyleLbl="node1" presStyleIdx="2" presStyleCnt="3">
        <dgm:presLayoutVars>
          <dgm:bulletEnabled val="1"/>
        </dgm:presLayoutVars>
      </dgm:prSet>
      <dgm:spPr/>
    </dgm:pt>
    <dgm:pt modelId="{0C2B511C-C3BA-4B93-8AEA-078C1CF0987C}" type="pres">
      <dgm:prSet presAssocID="{BBA3FAA0-DCBF-4A61-B46B-99C1536940EF}" presName="ThreeNodes_2_text" presStyleLbl="node1" presStyleIdx="2" presStyleCnt="3">
        <dgm:presLayoutVars>
          <dgm:bulletEnabled val="1"/>
        </dgm:presLayoutVars>
      </dgm:prSet>
      <dgm:spPr/>
    </dgm:pt>
    <dgm:pt modelId="{B26CB1D5-8FB4-4B8A-B833-A1F1ED060215}" type="pres">
      <dgm:prSet presAssocID="{BBA3FAA0-DCBF-4A61-B46B-99C1536940EF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70C7500-88C0-4C6D-8174-A30F2866DD6B}" srcId="{BBA3FAA0-DCBF-4A61-B46B-99C1536940EF}" destId="{2A2F1E9F-BE5E-4F89-9A10-AA85C3FCADC3}" srcOrd="1" destOrd="0" parTransId="{1E78F33A-3A27-4E75-9999-05D0273D6AF7}" sibTransId="{897D7203-049A-4FB8-98BE-47B10EA575A0}"/>
    <dgm:cxn modelId="{78D9FA03-EA0A-4738-8AE5-89D7F5D29390}" type="presOf" srcId="{A28B5FFE-EF3B-4C4D-9016-BFB6ED164C56}" destId="{06457AA6-46D5-4FC9-8310-DF745E30B6CD}" srcOrd="0" destOrd="0" presId="urn:microsoft.com/office/officeart/2005/8/layout/vProcess5"/>
    <dgm:cxn modelId="{0A4B161C-71F6-4829-9E11-A8FD2330354C}" type="presOf" srcId="{BBA3FAA0-DCBF-4A61-B46B-99C1536940EF}" destId="{DC80C822-BB22-4876-B058-D65D117B9CCB}" srcOrd="0" destOrd="0" presId="urn:microsoft.com/office/officeart/2005/8/layout/vProcess5"/>
    <dgm:cxn modelId="{1799BD1E-6A4D-434B-9262-675F1BAB5A2B}" type="presOf" srcId="{A28B5FFE-EF3B-4C4D-9016-BFB6ED164C56}" destId="{C2A53058-80AA-4145-8A0B-5C3CD5A41FEC}" srcOrd="1" destOrd="0" presId="urn:microsoft.com/office/officeart/2005/8/layout/vProcess5"/>
    <dgm:cxn modelId="{23FF1E20-D740-4A19-9CF4-5EF7A425389F}" type="presOf" srcId="{46DDF9B4-1281-4799-8B27-37BD9B133D39}" destId="{B26CB1D5-8FB4-4B8A-B833-A1F1ED060215}" srcOrd="1" destOrd="0" presId="urn:microsoft.com/office/officeart/2005/8/layout/vProcess5"/>
    <dgm:cxn modelId="{E35BD56D-79ED-4D87-92EE-5D6182FDCBE4}" type="presOf" srcId="{46DDF9B4-1281-4799-8B27-37BD9B133D39}" destId="{A7435667-1839-494F-9766-7E637D6DF270}" srcOrd="0" destOrd="0" presId="urn:microsoft.com/office/officeart/2005/8/layout/vProcess5"/>
    <dgm:cxn modelId="{E8F26B95-A21B-42C3-A987-826637CB39D1}" type="presOf" srcId="{2A2F1E9F-BE5E-4F89-9A10-AA85C3FCADC3}" destId="{0C2B511C-C3BA-4B93-8AEA-078C1CF0987C}" srcOrd="1" destOrd="0" presId="urn:microsoft.com/office/officeart/2005/8/layout/vProcess5"/>
    <dgm:cxn modelId="{70262BAB-138C-4B19-9AD7-D9FA581AB40B}" type="presOf" srcId="{2A2F1E9F-BE5E-4F89-9A10-AA85C3FCADC3}" destId="{6A57A4C1-1108-4DA3-B4EB-4677A42AC6D7}" srcOrd="0" destOrd="0" presId="urn:microsoft.com/office/officeart/2005/8/layout/vProcess5"/>
    <dgm:cxn modelId="{2EC596C0-F671-41F5-BAE4-B64B56DE6335}" type="presOf" srcId="{897D7203-049A-4FB8-98BE-47B10EA575A0}" destId="{615BA6E6-A543-467F-A631-5D0AA3808699}" srcOrd="0" destOrd="0" presId="urn:microsoft.com/office/officeart/2005/8/layout/vProcess5"/>
    <dgm:cxn modelId="{3E4B79CA-1A6C-4A1A-A946-33A80CD23EAC}" srcId="{BBA3FAA0-DCBF-4A61-B46B-99C1536940EF}" destId="{46DDF9B4-1281-4799-8B27-37BD9B133D39}" srcOrd="2" destOrd="0" parTransId="{39941EB3-4CA7-4D61-924C-22EA6769D019}" sibTransId="{52D9C792-59A4-4B21-A0D0-A55DB13CE4A3}"/>
    <dgm:cxn modelId="{700446E1-BFA1-4F87-A3C9-59B6AC7BE422}" type="presOf" srcId="{49D3F433-26F8-4472-A4BF-61A06AE99F62}" destId="{3606A907-6177-4611-9F98-3D841E9ED0FE}" srcOrd="0" destOrd="0" presId="urn:microsoft.com/office/officeart/2005/8/layout/vProcess5"/>
    <dgm:cxn modelId="{BFFA32EC-8923-4A38-8962-0DC40227B59E}" srcId="{BBA3FAA0-DCBF-4A61-B46B-99C1536940EF}" destId="{A28B5FFE-EF3B-4C4D-9016-BFB6ED164C56}" srcOrd="0" destOrd="0" parTransId="{1FCA8D89-A3A5-432B-AB5F-771B4CF18325}" sibTransId="{49D3F433-26F8-4472-A4BF-61A06AE99F62}"/>
    <dgm:cxn modelId="{9940BF66-F990-4DD1-BFCB-4F5676CBE2F8}" type="presParOf" srcId="{DC80C822-BB22-4876-B058-D65D117B9CCB}" destId="{450A5F8F-0B8B-4671-956D-2E4E259A4FFA}" srcOrd="0" destOrd="0" presId="urn:microsoft.com/office/officeart/2005/8/layout/vProcess5"/>
    <dgm:cxn modelId="{B87421C7-C8FB-4F0A-A787-212C3A1B37B3}" type="presParOf" srcId="{DC80C822-BB22-4876-B058-D65D117B9CCB}" destId="{06457AA6-46D5-4FC9-8310-DF745E30B6CD}" srcOrd="1" destOrd="0" presId="urn:microsoft.com/office/officeart/2005/8/layout/vProcess5"/>
    <dgm:cxn modelId="{006A1FBE-6545-4E4D-BA62-12462B56EF75}" type="presParOf" srcId="{DC80C822-BB22-4876-B058-D65D117B9CCB}" destId="{6A57A4C1-1108-4DA3-B4EB-4677A42AC6D7}" srcOrd="2" destOrd="0" presId="urn:microsoft.com/office/officeart/2005/8/layout/vProcess5"/>
    <dgm:cxn modelId="{4C4343D1-46C2-41B8-A447-3D0AEFEFA72F}" type="presParOf" srcId="{DC80C822-BB22-4876-B058-D65D117B9CCB}" destId="{A7435667-1839-494F-9766-7E637D6DF270}" srcOrd="3" destOrd="0" presId="urn:microsoft.com/office/officeart/2005/8/layout/vProcess5"/>
    <dgm:cxn modelId="{F8717360-AB41-45A5-AE5E-CF8AC2A1D8DB}" type="presParOf" srcId="{DC80C822-BB22-4876-B058-D65D117B9CCB}" destId="{3606A907-6177-4611-9F98-3D841E9ED0FE}" srcOrd="4" destOrd="0" presId="urn:microsoft.com/office/officeart/2005/8/layout/vProcess5"/>
    <dgm:cxn modelId="{E6CC8AF1-6CDA-42E1-BD70-C40CEDD10F34}" type="presParOf" srcId="{DC80C822-BB22-4876-B058-D65D117B9CCB}" destId="{615BA6E6-A543-467F-A631-5D0AA3808699}" srcOrd="5" destOrd="0" presId="urn:microsoft.com/office/officeart/2005/8/layout/vProcess5"/>
    <dgm:cxn modelId="{C7F40728-5B7B-4157-9FDE-AC34104AF3FA}" type="presParOf" srcId="{DC80C822-BB22-4876-B058-D65D117B9CCB}" destId="{C2A53058-80AA-4145-8A0B-5C3CD5A41FEC}" srcOrd="6" destOrd="0" presId="urn:microsoft.com/office/officeart/2005/8/layout/vProcess5"/>
    <dgm:cxn modelId="{CE583C18-E970-4CA2-94C6-208288C1A556}" type="presParOf" srcId="{DC80C822-BB22-4876-B058-D65D117B9CCB}" destId="{0C2B511C-C3BA-4B93-8AEA-078C1CF0987C}" srcOrd="7" destOrd="0" presId="urn:microsoft.com/office/officeart/2005/8/layout/vProcess5"/>
    <dgm:cxn modelId="{0F037B22-DFEB-460E-A557-01A028BB8EC8}" type="presParOf" srcId="{DC80C822-BB22-4876-B058-D65D117B9CCB}" destId="{B26CB1D5-8FB4-4B8A-B833-A1F1ED060215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457AA6-46D5-4FC9-8310-DF745E30B6CD}">
      <dsp:nvSpPr>
        <dsp:cNvPr id="0" name=""/>
        <dsp:cNvSpPr/>
      </dsp:nvSpPr>
      <dsp:spPr>
        <a:xfrm>
          <a:off x="0" y="0"/>
          <a:ext cx="5029892" cy="8184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16-camera security system fully installed and operational</a:t>
          </a:r>
        </a:p>
      </dsp:txBody>
      <dsp:txXfrm>
        <a:off x="23972" y="23972"/>
        <a:ext cx="4146710" cy="770515"/>
      </dsp:txXfrm>
    </dsp:sp>
    <dsp:sp modelId="{6A57A4C1-1108-4DA3-B4EB-4677A42AC6D7}">
      <dsp:nvSpPr>
        <dsp:cNvPr id="0" name=""/>
        <dsp:cNvSpPr/>
      </dsp:nvSpPr>
      <dsp:spPr>
        <a:xfrm>
          <a:off x="443813" y="954869"/>
          <a:ext cx="5029892" cy="8184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New Perimeter alarms installed. New monitoring company hired</a:t>
          </a:r>
        </a:p>
      </dsp:txBody>
      <dsp:txXfrm>
        <a:off x="467785" y="978841"/>
        <a:ext cx="4006135" cy="770515"/>
      </dsp:txXfrm>
    </dsp:sp>
    <dsp:sp modelId="{A7435667-1839-494F-9766-7E637D6DF270}">
      <dsp:nvSpPr>
        <dsp:cNvPr id="0" name=""/>
        <dsp:cNvSpPr/>
      </dsp:nvSpPr>
      <dsp:spPr>
        <a:xfrm>
          <a:off x="887627" y="1909738"/>
          <a:ext cx="5029892" cy="8184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Block wall and wrought iron fencing installation will begin this 5/27</a:t>
          </a:r>
        </a:p>
      </dsp:txBody>
      <dsp:txXfrm>
        <a:off x="911599" y="1933710"/>
        <a:ext cx="4006135" cy="770515"/>
      </dsp:txXfrm>
    </dsp:sp>
    <dsp:sp modelId="{3606A907-6177-4611-9F98-3D841E9ED0FE}">
      <dsp:nvSpPr>
        <dsp:cNvPr id="0" name=""/>
        <dsp:cNvSpPr/>
      </dsp:nvSpPr>
      <dsp:spPr>
        <a:xfrm>
          <a:off x="4497893" y="620665"/>
          <a:ext cx="531998" cy="53199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4617593" y="620665"/>
        <a:ext cx="292598" cy="400328"/>
      </dsp:txXfrm>
    </dsp:sp>
    <dsp:sp modelId="{615BA6E6-A543-467F-A631-5D0AA3808699}">
      <dsp:nvSpPr>
        <dsp:cNvPr id="0" name=""/>
        <dsp:cNvSpPr/>
      </dsp:nvSpPr>
      <dsp:spPr>
        <a:xfrm>
          <a:off x="4941707" y="1570077"/>
          <a:ext cx="531998" cy="53199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5061407" y="1570077"/>
        <a:ext cx="292598" cy="4003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EDE099-44DF-4C58-B232-5ED31943C35D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3237F8-02D6-48AC-855B-2886C4B1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039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90485-7759-2BD2-9AFD-96830DA07E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475323-68DF-76F4-CD82-C26720276D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385DC9-DA8B-0A59-02DC-BF70C4645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55124-1C4E-43F6-824B-0BD5553AF29F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1760A8-A6A4-C6A7-9AEF-FCB78CE4E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9763D3-2203-C8CB-0CAF-F6D1AD963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623364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69B9F-E2E2-58A3-05E6-06B906892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C0C7C-A437-3E59-7653-E9F4C4F7F1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426AE-72A9-BCBD-0A3D-6A7F034A0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55124-1C4E-43F6-824B-0BD5553AF29F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D8FCB5-44EA-92E5-CA35-02A45CEA5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6FF521-8042-A7CE-3C93-A04F7256D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Slide Number Placeholder 3">
            <a:extLst>
              <a:ext uri="{FF2B5EF4-FFF2-40B4-BE49-F238E27FC236}">
                <a16:creationId xmlns:a16="http://schemas.microsoft.com/office/drawing/2014/main" id="{60CC5EBA-D462-03FE-63EE-764E7F483E7D}"/>
              </a:ext>
            </a:extLst>
          </p:cNvPr>
          <p:cNvSpPr txBox="1">
            <a:spLocks/>
          </p:cNvSpPr>
          <p:nvPr userDrawn="1"/>
        </p:nvSpPr>
        <p:spPr>
          <a:xfrm>
            <a:off x="8458200" y="6400800"/>
            <a:ext cx="533400" cy="3206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5F10A6A-6FF3-4C95-9872-E7DC035CC0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376930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D5C0E-D118-6A83-9BDB-5F1187814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1EDEEB-FB65-6FB5-F191-BC1EF3AAB8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BE8964-FFDA-389F-F3D9-897147125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55124-1C4E-43F6-824B-0BD5553AF29F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F55A99-3DCC-4418-E7BD-AF1E094FA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B82419-61C8-3F0F-3F4D-DF0842730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303226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6D35A-C3B6-EBAE-C191-0C0A11DFE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3FA1B-12A7-266F-C64B-676B48AA47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FB7120-1E97-FDD4-9229-3728F97D74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8F3F4C-2C80-2FFE-B568-4F289673E5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55124-1C4E-43F6-824B-0BD5553AF29F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5A6CAC-0B30-1C5A-A8AA-15EEB7BFC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F3C72C-21FE-C92A-0A6E-E3FA2E6AC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668028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D353D-D831-4300-9F1D-08126A358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92410B-6D08-2FEB-19CB-B445E704D5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D5F07D-3B76-2E9B-2477-A5E951F4F3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6AA013-B567-571C-329F-32DA81FFA1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C3DC11-7D58-55E9-354C-FA46932962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EA3336-1A77-ADE4-FFE0-F8E18BBEF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55124-1C4E-43F6-824B-0BD5553AF29F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20F684-8436-3771-0AE5-F54B242B9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85D3E0-291C-0A44-DC1B-05EF67845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576137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E9B51-3A07-0319-4670-E522DE103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A3B429-E533-28E1-65FE-75AA4F5B6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55124-1C4E-43F6-824B-0BD5553AF29F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E55A9F-9FB4-33C0-B35A-AF365E8D00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650AE8-43E6-A498-9209-67B35C336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673694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63C33F-02E3-E48B-28C8-53C710C713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55124-1C4E-43F6-824B-0BD5553AF29F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62A742-E8FC-46A8-D9E6-ABFAB965BE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642F4F-EB2F-B5E1-026C-866596BED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344527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48D37-D8C2-E9E2-D616-E76902BAA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67F4E-0E90-78BD-31AB-0345A4888A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76D8C2-9C8A-E9A9-4C80-B64CA5D1BD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0E355F-90C3-3248-2E17-E3D170F7DF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55124-1C4E-43F6-824B-0BD5553AF29F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915AAD-8E3F-5E2F-B9A2-A10A9C6E2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A0E035-EE35-B035-DA25-7CF4D9E82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38401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58004-F407-E621-35B3-60E614F41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B80D40-0139-44D5-2739-0DC421E39C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3E9118-B28C-F9B2-34C1-D5D61FCD27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F1D16D-8E5A-A68A-9BA0-CD75846A0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55124-1C4E-43F6-824B-0BD5553AF29F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2F99A2-1B1D-DC9F-EC01-1A580157C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9F10ED-7F30-6BD9-07DB-CF6059BD1D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485164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D5AD5-D923-09A6-F864-E200D7F5C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4CECFB-D8BA-4D41-F512-2922A2212E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F3154D-5359-F89B-15C8-665F6AA82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55124-1C4E-43F6-824B-0BD5553AF29F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46A315-8C8D-63D6-399E-1E5F61A7E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DCDA88-5043-C19C-F238-D69786D05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871193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59ACA0-0496-1A1F-9780-D0208CF18B4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423DDC-CD2B-D6E6-FBAE-A756789B3E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1779E-219A-E75C-EBED-038C98B4B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55124-1C4E-43F6-824B-0BD5553AF29F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81CE45-EB60-E1A9-9B00-4F39EE34D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CAAFC3-A2FA-20A0-C7D1-8D78B0361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882300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AA164D-6165-D822-A05F-024F1B2070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58200" y="6400800"/>
            <a:ext cx="533400" cy="320675"/>
          </a:xfrm>
          <a:prstGeom prst="rect">
            <a:avLst/>
          </a:prstGeom>
        </p:spPr>
        <p:txBody>
          <a:bodyPr/>
          <a:lstStyle/>
          <a:p>
            <a:fld id="{05F10A6A-6FF3-4C95-9872-E7DC035CC0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166462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D2373A-86AD-62FA-A71D-DB229FB0E3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58200" y="6400800"/>
            <a:ext cx="533400" cy="320675"/>
          </a:xfrm>
          <a:prstGeom prst="rect">
            <a:avLst/>
          </a:prstGeom>
        </p:spPr>
        <p:txBody>
          <a:bodyPr/>
          <a:lstStyle/>
          <a:p>
            <a:fld id="{05F10A6A-6FF3-4C95-9872-E7DC035CC0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734706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319A60-36F1-E7BB-BC70-CF56E70CB3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58200" y="6400800"/>
            <a:ext cx="533400" cy="320675"/>
          </a:xfrm>
          <a:prstGeom prst="rect">
            <a:avLst/>
          </a:prstGeom>
        </p:spPr>
        <p:txBody>
          <a:bodyPr/>
          <a:lstStyle/>
          <a:p>
            <a:fld id="{05F10A6A-6FF3-4C95-9872-E7DC035CC0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286578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7A3BE274-1201-137F-38AD-ACDDE0EF47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58200" y="6400800"/>
            <a:ext cx="533400" cy="320675"/>
          </a:xfrm>
          <a:prstGeom prst="rect">
            <a:avLst/>
          </a:prstGeom>
        </p:spPr>
        <p:txBody>
          <a:bodyPr/>
          <a:lstStyle/>
          <a:p>
            <a:fld id="{05F10A6A-6FF3-4C95-9872-E7DC035CC0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33804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3">
            <a:extLst>
              <a:ext uri="{FF2B5EF4-FFF2-40B4-BE49-F238E27FC236}">
                <a16:creationId xmlns:a16="http://schemas.microsoft.com/office/drawing/2014/main" id="{0485164B-37FF-C30E-17ED-EFDA6DEA0C4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8458200" y="6400800"/>
            <a:ext cx="533400" cy="320675"/>
          </a:xfrm>
          <a:prstGeom prst="rect">
            <a:avLst/>
          </a:prstGeom>
        </p:spPr>
        <p:txBody>
          <a:bodyPr/>
          <a:lstStyle/>
          <a:p>
            <a:fld id="{05F10A6A-6FF3-4C95-9872-E7DC035CC0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738154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63294E18-4EDF-3CED-05B4-C284640333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58200" y="6400800"/>
            <a:ext cx="533400" cy="320675"/>
          </a:xfrm>
          <a:prstGeom prst="rect">
            <a:avLst/>
          </a:prstGeom>
        </p:spPr>
        <p:txBody>
          <a:bodyPr/>
          <a:lstStyle/>
          <a:p>
            <a:fld id="{05F10A6A-6FF3-4C95-9872-E7DC035CC0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7433556"/>
      </p:ext>
    </p:extLst>
  </p:cSld>
  <p:clrMapOvr>
    <a:masterClrMapping/>
  </p:clrMapOvr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3">
            <a:extLst>
              <a:ext uri="{FF2B5EF4-FFF2-40B4-BE49-F238E27FC236}">
                <a16:creationId xmlns:a16="http://schemas.microsoft.com/office/drawing/2014/main" id="{6D9B0B75-1D2E-8DEC-620C-5B468739EC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58200" y="6400800"/>
            <a:ext cx="533400" cy="320675"/>
          </a:xfrm>
          <a:prstGeom prst="rect">
            <a:avLst/>
          </a:prstGeom>
        </p:spPr>
        <p:txBody>
          <a:bodyPr/>
          <a:lstStyle/>
          <a:p>
            <a:fld id="{05F10A6A-6FF3-4C95-9872-E7DC035CC0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3978519"/>
      </p:ext>
    </p:extLst>
  </p:cSld>
  <p:clrMapOvr>
    <a:masterClrMapping/>
  </p:clrMapOvr>
  <p:hf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32C51EF6-6C47-105C-B851-52060CD5D3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58200" y="6400800"/>
            <a:ext cx="533400" cy="320675"/>
          </a:xfrm>
          <a:prstGeom prst="rect">
            <a:avLst/>
          </a:prstGeom>
        </p:spPr>
        <p:txBody>
          <a:bodyPr/>
          <a:lstStyle/>
          <a:p>
            <a:fld id="{05F10A6A-6FF3-4C95-9872-E7DC035CC0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0583283"/>
      </p:ext>
    </p:extLst>
  </p:cSld>
  <p:clrMapOvr>
    <a:masterClrMapping/>
  </p:clrMapOvr>
  <p:hf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57314C29-C8D4-B900-5D4D-857DA4F687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58200" y="6400800"/>
            <a:ext cx="533400" cy="320675"/>
          </a:xfrm>
          <a:prstGeom prst="rect">
            <a:avLst/>
          </a:prstGeom>
        </p:spPr>
        <p:txBody>
          <a:bodyPr/>
          <a:lstStyle/>
          <a:p>
            <a:fld id="{05F10A6A-6FF3-4C95-9872-E7DC035CC0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0914868"/>
      </p:ext>
    </p:extLst>
  </p:cSld>
  <p:clrMapOvr>
    <a:masterClrMapping/>
  </p:clrMapOvr>
  <p:hf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03C87B-97B3-95EC-CA25-0F49307173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58200" y="6400800"/>
            <a:ext cx="533400" cy="320675"/>
          </a:xfrm>
          <a:prstGeom prst="rect">
            <a:avLst/>
          </a:prstGeom>
        </p:spPr>
        <p:txBody>
          <a:bodyPr/>
          <a:lstStyle/>
          <a:p>
            <a:fld id="{05F10A6A-6FF3-4C95-9872-E7DC035CC0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3761226"/>
      </p:ext>
    </p:extLst>
  </p:cSld>
  <p:clrMapOvr>
    <a:masterClrMapping/>
  </p:clrMapOvr>
  <p:hf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C0E3FA-823C-A963-2F54-610B16B729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58200" y="6400800"/>
            <a:ext cx="533400" cy="320675"/>
          </a:xfrm>
          <a:prstGeom prst="rect">
            <a:avLst/>
          </a:prstGeom>
        </p:spPr>
        <p:txBody>
          <a:bodyPr/>
          <a:lstStyle/>
          <a:p>
            <a:fld id="{05F10A6A-6FF3-4C95-9872-E7DC035CC0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4215213"/>
      </p:ext>
    </p:extLst>
  </p:cSld>
  <p:clrMapOvr>
    <a:masterClrMapping/>
  </p:clrMapOvr>
  <p:hf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664355" y="6007934"/>
            <a:ext cx="13610347" cy="850066"/>
          </a:xfrm>
          <a:prstGeom prst="rect">
            <a:avLst/>
          </a:prstGeom>
        </p:spPr>
      </p:pic>
      <p:sp>
        <p:nvSpPr>
          <p:cNvPr id="2" name="Slide Number Placeholder 3">
            <a:extLst>
              <a:ext uri="{FF2B5EF4-FFF2-40B4-BE49-F238E27FC236}">
                <a16:creationId xmlns:a16="http://schemas.microsoft.com/office/drawing/2014/main" id="{5FC2A8A8-C0D7-D15C-5634-5D2FF42FF7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58200" y="6400800"/>
            <a:ext cx="533400" cy="320675"/>
          </a:xfrm>
          <a:prstGeom prst="rect">
            <a:avLst/>
          </a:prstGeom>
        </p:spPr>
        <p:txBody>
          <a:bodyPr/>
          <a:lstStyle/>
          <a:p>
            <a:fld id="{05F10A6A-6FF3-4C95-9872-E7DC035CC0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9557345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584B08A-7247-E940-8ABD-690745B94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5F9E4A-D9F0-EBAB-8E8E-956F241DF0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38B83A-7384-7843-1237-4773D2BDFB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4E55124-1C4E-43F6-824B-0BD5553AF29F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5A4714-C357-BF41-9DB9-2DE065D080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8BFE8-BB05-97BF-9B18-2B366DC2B4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6" name="Line 12"/>
          <p:cNvSpPr>
            <a:spLocks noChangeShapeType="1"/>
          </p:cNvSpPr>
          <p:nvPr userDrawn="1"/>
        </p:nvSpPr>
        <p:spPr bwMode="auto">
          <a:xfrm>
            <a:off x="0" y="990600"/>
            <a:ext cx="12192000" cy="0"/>
          </a:xfrm>
          <a:prstGeom prst="line">
            <a:avLst/>
          </a:prstGeom>
          <a:noFill/>
          <a:ln w="76200">
            <a:solidFill>
              <a:srgbClr val="FFCC00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US" sz="1800"/>
          </a:p>
        </p:txBody>
      </p:sp>
      <p:pic>
        <p:nvPicPr>
          <p:cNvPr id="1027" name="Picture 16" descr="water drip"/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028" name="Group 10"/>
          <p:cNvGrpSpPr>
            <a:grpSpLocks/>
          </p:cNvGrpSpPr>
          <p:nvPr userDrawn="1"/>
        </p:nvGrpSpPr>
        <p:grpSpPr bwMode="auto">
          <a:xfrm>
            <a:off x="203200" y="381000"/>
            <a:ext cx="1727200" cy="1295400"/>
            <a:chOff x="152400" y="381000"/>
            <a:chExt cx="1295400" cy="1295400"/>
          </a:xfrm>
        </p:grpSpPr>
        <p:pic>
          <p:nvPicPr>
            <p:cNvPr id="1042" name="Picture 18" descr="RCSD Logo for ppt"/>
            <p:cNvPicPr>
              <a:picLocks noChangeAspect="1" noChangeArrowheads="1"/>
            </p:cNvPicPr>
            <p:nvPr userDrawn="1"/>
          </p:nvPicPr>
          <p:blipFill>
            <a:blip r:embed="rId15">
              <a:clrChange>
                <a:clrFrom>
                  <a:srgbClr val="18FF25"/>
                </a:clrFrom>
                <a:clrTo>
                  <a:srgbClr val="18FF25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52400" y="381000"/>
              <a:ext cx="1295400" cy="1295400"/>
            </a:xfrm>
            <a:prstGeom prst="rect">
              <a:avLst/>
            </a:prstGeom>
            <a:noFill/>
            <a:effectLst>
              <a:outerShdw dist="35921" dir="2700000" algn="ctr" rotWithShape="0">
                <a:srgbClr val="292929">
                  <a:alpha val="50000"/>
                </a:srgbClr>
              </a:outerShdw>
            </a:effectLst>
          </p:spPr>
        </p:pic>
        <p:sp>
          <p:nvSpPr>
            <p:cNvPr id="1044" name="AutoShape 20"/>
            <p:cNvSpPr>
              <a:spLocks noChangeArrowheads="1"/>
            </p:cNvSpPr>
            <p:nvPr userDrawn="1"/>
          </p:nvSpPr>
          <p:spPr bwMode="auto">
            <a:xfrm>
              <a:off x="152400" y="381000"/>
              <a:ext cx="1295400" cy="1295400"/>
            </a:xfrm>
            <a:custGeom>
              <a:avLst/>
              <a:gdLst>
                <a:gd name="G0" fmla="+- 975 0 0"/>
                <a:gd name="G1" fmla="+- 21600 0 975"/>
                <a:gd name="G2" fmla="+- 21600 0 975"/>
                <a:gd name="G3" fmla="*/ G0 2929 10000"/>
                <a:gd name="G4" fmla="+- 21600 0 G3"/>
                <a:gd name="G5" fmla="+- 21600 0 G3"/>
                <a:gd name="T0" fmla="*/ 10800 w 21600"/>
                <a:gd name="T1" fmla="*/ 0 h 21600"/>
                <a:gd name="T2" fmla="*/ 3163 w 21600"/>
                <a:gd name="T3" fmla="*/ 3163 h 21600"/>
                <a:gd name="T4" fmla="*/ 0 w 21600"/>
                <a:gd name="T5" fmla="*/ 10800 h 21600"/>
                <a:gd name="T6" fmla="*/ 3163 w 21600"/>
                <a:gd name="T7" fmla="*/ 18437 h 21600"/>
                <a:gd name="T8" fmla="*/ 10800 w 21600"/>
                <a:gd name="T9" fmla="*/ 21600 h 21600"/>
                <a:gd name="T10" fmla="*/ 18437 w 21600"/>
                <a:gd name="T11" fmla="*/ 18437 h 21600"/>
                <a:gd name="T12" fmla="*/ 21600 w 21600"/>
                <a:gd name="T13" fmla="*/ 10800 h 21600"/>
                <a:gd name="T14" fmla="*/ 18437 w 21600"/>
                <a:gd name="T15" fmla="*/ 3163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975" y="10800"/>
                  </a:moveTo>
                  <a:cubicBezTo>
                    <a:pt x="975" y="16226"/>
                    <a:pt x="5374" y="20625"/>
                    <a:pt x="10800" y="20625"/>
                  </a:cubicBezTo>
                  <a:cubicBezTo>
                    <a:pt x="16226" y="20625"/>
                    <a:pt x="20625" y="16226"/>
                    <a:pt x="20625" y="10800"/>
                  </a:cubicBezTo>
                  <a:cubicBezTo>
                    <a:pt x="20625" y="5374"/>
                    <a:pt x="16226" y="975"/>
                    <a:pt x="10800" y="975"/>
                  </a:cubicBezTo>
                  <a:cubicBezTo>
                    <a:pt x="5374" y="975"/>
                    <a:pt x="975" y="5374"/>
                    <a:pt x="975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CC00"/>
                </a:gs>
                <a:gs pos="100000">
                  <a:srgbClr val="FFCC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sz="1800"/>
            </a:p>
          </p:txBody>
        </p:sp>
      </p:grpSp>
      <p:sp>
        <p:nvSpPr>
          <p:cNvPr id="2" name="Slide Number Placeholder 3">
            <a:extLst>
              <a:ext uri="{FF2B5EF4-FFF2-40B4-BE49-F238E27FC236}">
                <a16:creationId xmlns:a16="http://schemas.microsoft.com/office/drawing/2014/main" id="{136E092F-BD69-F93C-91A4-75CD832A7D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58200" y="6400800"/>
            <a:ext cx="533400" cy="320675"/>
          </a:xfrm>
          <a:prstGeom prst="rect">
            <a:avLst/>
          </a:prstGeom>
        </p:spPr>
        <p:txBody>
          <a:bodyPr/>
          <a:lstStyle/>
          <a:p>
            <a:fld id="{05F10A6A-6FF3-4C95-9872-E7DC035CC0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3923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6E3F9-C1FC-5D22-FE5B-B273D1B71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AE4B1-278C-65C2-199D-80ECD26664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EA3B041-8154-97CF-FCD7-D544141104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2272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199A8CC-D647-B148-53F0-7E5C99223A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5854" y="0"/>
            <a:ext cx="7854881" cy="6858000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A204D05-08BA-77A6-3C92-E6B7A80BEC29}"/>
              </a:ext>
            </a:extLst>
          </p:cNvPr>
          <p:cNvCxnSpPr>
            <a:cxnSpLocks/>
          </p:cNvCxnSpPr>
          <p:nvPr/>
        </p:nvCxnSpPr>
        <p:spPr>
          <a:xfrm>
            <a:off x="1948070" y="2120348"/>
            <a:ext cx="1000539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484C1BD-BBB7-ED10-5EFD-324A831AC5BC}"/>
              </a:ext>
            </a:extLst>
          </p:cNvPr>
          <p:cNvCxnSpPr>
            <a:cxnSpLocks/>
          </p:cNvCxnSpPr>
          <p:nvPr/>
        </p:nvCxnSpPr>
        <p:spPr>
          <a:xfrm>
            <a:off x="1948069" y="3525078"/>
            <a:ext cx="1000539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rapezoid 9">
            <a:extLst>
              <a:ext uri="{FF2B5EF4-FFF2-40B4-BE49-F238E27FC236}">
                <a16:creationId xmlns:a16="http://schemas.microsoft.com/office/drawing/2014/main" id="{9A5A617C-1ED6-B1DF-62F3-A1A9759CE52A}"/>
              </a:ext>
            </a:extLst>
          </p:cNvPr>
          <p:cNvSpPr/>
          <p:nvPr/>
        </p:nvSpPr>
        <p:spPr>
          <a:xfrm>
            <a:off x="1676399" y="2017645"/>
            <a:ext cx="271670" cy="205406"/>
          </a:xfrm>
          <a:prstGeom prst="trapezoi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rapezoid 10">
            <a:extLst>
              <a:ext uri="{FF2B5EF4-FFF2-40B4-BE49-F238E27FC236}">
                <a16:creationId xmlns:a16="http://schemas.microsoft.com/office/drawing/2014/main" id="{F4DD10D8-EBB2-41C9-67CF-83A61FFAD5D7}"/>
              </a:ext>
            </a:extLst>
          </p:cNvPr>
          <p:cNvSpPr/>
          <p:nvPr/>
        </p:nvSpPr>
        <p:spPr>
          <a:xfrm>
            <a:off x="1676399" y="3429000"/>
            <a:ext cx="271670" cy="205406"/>
          </a:xfrm>
          <a:prstGeom prst="trapezoi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Diamond 11">
            <a:extLst>
              <a:ext uri="{FF2B5EF4-FFF2-40B4-BE49-F238E27FC236}">
                <a16:creationId xmlns:a16="http://schemas.microsoft.com/office/drawing/2014/main" id="{B3234E47-20DB-95E3-62E5-6504CB4189F7}"/>
              </a:ext>
            </a:extLst>
          </p:cNvPr>
          <p:cNvSpPr/>
          <p:nvPr/>
        </p:nvSpPr>
        <p:spPr>
          <a:xfrm>
            <a:off x="1596887" y="1391476"/>
            <a:ext cx="447260" cy="619543"/>
          </a:xfrm>
          <a:prstGeom prst="diamond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4</a:t>
            </a:r>
          </a:p>
        </p:txBody>
      </p:sp>
      <p:sp>
        <p:nvSpPr>
          <p:cNvPr id="13" name="Diamond 12">
            <a:extLst>
              <a:ext uri="{FF2B5EF4-FFF2-40B4-BE49-F238E27FC236}">
                <a16:creationId xmlns:a16="http://schemas.microsoft.com/office/drawing/2014/main" id="{72A32F37-C101-ECA6-49A2-D2EC2DA5A4B4}"/>
              </a:ext>
            </a:extLst>
          </p:cNvPr>
          <p:cNvSpPr/>
          <p:nvPr/>
        </p:nvSpPr>
        <p:spPr>
          <a:xfrm>
            <a:off x="1596887" y="2796205"/>
            <a:ext cx="447260" cy="619543"/>
          </a:xfrm>
          <a:prstGeom prst="diamond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82F1CC3-C2B1-732C-E9ED-49EB2FD06146}"/>
              </a:ext>
            </a:extLst>
          </p:cNvPr>
          <p:cNvSpPr txBox="1"/>
          <p:nvPr/>
        </p:nvSpPr>
        <p:spPr>
          <a:xfrm>
            <a:off x="384311" y="1268944"/>
            <a:ext cx="14279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/>
              <a:t>Well #4</a:t>
            </a:r>
          </a:p>
          <a:p>
            <a:r>
              <a:rPr lang="en-US" sz="1400"/>
              <a:t>(1100 GPM)</a:t>
            </a:r>
          </a:p>
          <a:p>
            <a:r>
              <a:rPr lang="en-US" sz="1400"/>
              <a:t>100HP US Motor No VFD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D3F25B7-8D28-6ED7-96B5-F4863ADA4EFB}"/>
              </a:ext>
            </a:extLst>
          </p:cNvPr>
          <p:cNvSpPr txBox="1"/>
          <p:nvPr/>
        </p:nvSpPr>
        <p:spPr>
          <a:xfrm>
            <a:off x="446322" y="2796205"/>
            <a:ext cx="14279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/>
              <a:t>Well #6</a:t>
            </a:r>
          </a:p>
          <a:p>
            <a:r>
              <a:rPr lang="en-US" sz="1400"/>
              <a:t>(2200 GPM)</a:t>
            </a:r>
          </a:p>
          <a:p>
            <a:r>
              <a:rPr lang="en-US" sz="1400"/>
              <a:t>200HP US Motor No VFD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4D567B8-5063-5CA8-8451-0B53BE7C87C1}"/>
              </a:ext>
            </a:extLst>
          </p:cNvPr>
          <p:cNvSpPr txBox="1"/>
          <p:nvPr/>
        </p:nvSpPr>
        <p:spPr>
          <a:xfrm>
            <a:off x="3120887" y="1966459"/>
            <a:ext cx="615506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/>
              <a:t>GAC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2FE8B3A-CEEE-0B85-8E60-993CFB795B04}"/>
              </a:ext>
            </a:extLst>
          </p:cNvPr>
          <p:cNvSpPr txBox="1"/>
          <p:nvPr/>
        </p:nvSpPr>
        <p:spPr>
          <a:xfrm>
            <a:off x="3103961" y="3371189"/>
            <a:ext cx="615506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/>
              <a:t>GAC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167CB2C-C436-D215-B7F7-E1B1E53EE247}"/>
              </a:ext>
            </a:extLst>
          </p:cNvPr>
          <p:cNvSpPr txBox="1"/>
          <p:nvPr/>
        </p:nvSpPr>
        <p:spPr>
          <a:xfrm>
            <a:off x="7871792" y="4431364"/>
            <a:ext cx="1411356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/>
              <a:t>AIR STRIPPER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C488ABF-AF58-AADA-958A-C0D1E39A2B10}"/>
              </a:ext>
            </a:extLst>
          </p:cNvPr>
          <p:cNvSpPr txBox="1"/>
          <p:nvPr/>
        </p:nvSpPr>
        <p:spPr>
          <a:xfrm>
            <a:off x="5797827" y="556182"/>
            <a:ext cx="3869635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 b="1"/>
              <a:t>CURRENT PROCESS FLOW CHART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B7A9FDA-4940-0787-BEC0-AAEC14CC4754}"/>
              </a:ext>
            </a:extLst>
          </p:cNvPr>
          <p:cNvSpPr txBox="1"/>
          <p:nvPr/>
        </p:nvSpPr>
        <p:spPr>
          <a:xfrm>
            <a:off x="9283148" y="5193073"/>
            <a:ext cx="1885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/>
              <a:t>BOOSTER #1 (200HP)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0BF108A-9686-6D2E-DD3F-F65F732C6A2D}"/>
              </a:ext>
            </a:extLst>
          </p:cNvPr>
          <p:cNvSpPr txBox="1"/>
          <p:nvPr/>
        </p:nvSpPr>
        <p:spPr>
          <a:xfrm>
            <a:off x="9283148" y="5644682"/>
            <a:ext cx="1885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/>
              <a:t>BOOSTER #2 (200HP) Back-up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0403000-38AA-9C64-92AA-E24F6E1155DB}"/>
              </a:ext>
            </a:extLst>
          </p:cNvPr>
          <p:cNvSpPr txBox="1"/>
          <p:nvPr/>
        </p:nvSpPr>
        <p:spPr>
          <a:xfrm>
            <a:off x="9283148" y="6098614"/>
            <a:ext cx="1885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/>
              <a:t>BOOSTER #3 (100HP)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246CADE-38FA-5EB0-50E5-855EEF12A094}"/>
              </a:ext>
            </a:extLst>
          </p:cNvPr>
          <p:cNvSpPr txBox="1"/>
          <p:nvPr/>
        </p:nvSpPr>
        <p:spPr>
          <a:xfrm>
            <a:off x="1666468" y="290392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solidFill>
                  <a:schemeClr val="bg1">
                    <a:lumMod val="95000"/>
                  </a:schemeClr>
                </a:solidFill>
              </a:rPr>
              <a:t>6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BD9D8C8-EE8C-5245-5215-6DEAB3E8C2ED}"/>
              </a:ext>
            </a:extLst>
          </p:cNvPr>
          <p:cNvSpPr txBox="1"/>
          <p:nvPr/>
        </p:nvSpPr>
        <p:spPr>
          <a:xfrm>
            <a:off x="4197058" y="4784710"/>
            <a:ext cx="11378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IX Bypass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9ABF09AF-4BFD-7681-C0B2-11EF19F8F28B}"/>
              </a:ext>
            </a:extLst>
          </p:cNvPr>
          <p:cNvCxnSpPr>
            <a:cxnSpLocks/>
          </p:cNvCxnSpPr>
          <p:nvPr/>
        </p:nvCxnSpPr>
        <p:spPr>
          <a:xfrm flipV="1">
            <a:off x="4696691" y="4599709"/>
            <a:ext cx="0" cy="27709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788604AD-1D3C-B91A-C291-C5FACA41BD7A}"/>
              </a:ext>
            </a:extLst>
          </p:cNvPr>
          <p:cNvSpPr txBox="1"/>
          <p:nvPr/>
        </p:nvSpPr>
        <p:spPr>
          <a:xfrm>
            <a:off x="3949862" y="1791856"/>
            <a:ext cx="7468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(43 PSI)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16AADC-4CD1-B7F4-2BA2-F7C5208D87A0}"/>
              </a:ext>
            </a:extLst>
          </p:cNvPr>
          <p:cNvSpPr txBox="1"/>
          <p:nvPr/>
        </p:nvSpPr>
        <p:spPr>
          <a:xfrm>
            <a:off x="2058447" y="3306030"/>
            <a:ext cx="7834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(48 PSI)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C0727D-50D1-0666-4FF2-B4BFFC1FD979}"/>
              </a:ext>
            </a:extLst>
          </p:cNvPr>
          <p:cNvSpPr txBox="1"/>
          <p:nvPr/>
        </p:nvSpPr>
        <p:spPr>
          <a:xfrm>
            <a:off x="2079263" y="1879145"/>
            <a:ext cx="7834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(48 PSI)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B696D36-59D4-CD9E-0CE3-482B8FFD30FF}"/>
              </a:ext>
            </a:extLst>
          </p:cNvPr>
          <p:cNvCxnSpPr>
            <a:cxnSpLocks/>
            <a:stCxn id="2" idx="2"/>
          </p:cNvCxnSpPr>
          <p:nvPr/>
        </p:nvCxnSpPr>
        <p:spPr>
          <a:xfrm flipH="1">
            <a:off x="4075043" y="2068855"/>
            <a:ext cx="248234" cy="154196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8086D386-1227-7D87-6C13-5C99FF53D717}"/>
              </a:ext>
            </a:extLst>
          </p:cNvPr>
          <p:cNvSpPr txBox="1"/>
          <p:nvPr/>
        </p:nvSpPr>
        <p:spPr>
          <a:xfrm>
            <a:off x="4817611" y="2626927"/>
            <a:ext cx="7422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(36 PSI)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121837-56F2-C07B-F2F7-16D5AC0D1B9E}"/>
              </a:ext>
            </a:extLst>
          </p:cNvPr>
          <p:cNvSpPr txBox="1"/>
          <p:nvPr/>
        </p:nvSpPr>
        <p:spPr>
          <a:xfrm>
            <a:off x="5188750" y="6252502"/>
            <a:ext cx="3048109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/>
              <a:t>(80-90 PSI) </a:t>
            </a:r>
            <a:r>
              <a:rPr lang="en-US" sz="1200"/>
              <a:t>Depending</a:t>
            </a:r>
            <a:r>
              <a:rPr lang="en-US" sz="1400"/>
              <a:t> on Tank Levels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2C59CFC3-307E-4027-3E9E-258F9BFD2C07}"/>
              </a:ext>
            </a:extLst>
          </p:cNvPr>
          <p:cNvCxnSpPr>
            <a:cxnSpLocks/>
          </p:cNvCxnSpPr>
          <p:nvPr/>
        </p:nvCxnSpPr>
        <p:spPr>
          <a:xfrm flipH="1" flipV="1">
            <a:off x="6500191" y="5711687"/>
            <a:ext cx="318052" cy="65010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149E40A4-C1CB-8049-5895-17CA22CCA9ED}"/>
              </a:ext>
            </a:extLst>
          </p:cNvPr>
          <p:cNvSpPr txBox="1"/>
          <p:nvPr/>
        </p:nvSpPr>
        <p:spPr>
          <a:xfrm>
            <a:off x="9376329" y="3785033"/>
            <a:ext cx="2597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/>
              <a:t>After  both IX processes (19 PSI) Due to elevation of inlet on Air Stripping Tower</a:t>
            </a: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C946633F-096C-9146-1DC0-9F34FEE9213C}"/>
              </a:ext>
            </a:extLst>
          </p:cNvPr>
          <p:cNvCxnSpPr>
            <a:cxnSpLocks/>
          </p:cNvCxnSpPr>
          <p:nvPr/>
        </p:nvCxnSpPr>
        <p:spPr>
          <a:xfrm flipH="1">
            <a:off x="7967870" y="3995530"/>
            <a:ext cx="1408459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BD9454-3CCD-8B87-C157-34B85A264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955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550DF5-10C1-1C94-C77B-EDFE779F17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5788" b="2203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F5842B0-BCB2-9D72-A1CA-C6D3AD339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6976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DA680D-D86B-43E8-757D-1FF438AB26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4781103-EAF0-2511-BBC4-38855DF457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9558" y="0"/>
            <a:ext cx="9238203" cy="6858000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C66D77D-87B7-F3C0-D294-D9D9C6699745}"/>
              </a:ext>
            </a:extLst>
          </p:cNvPr>
          <p:cNvCxnSpPr>
            <a:cxnSpLocks/>
          </p:cNvCxnSpPr>
          <p:nvPr/>
        </p:nvCxnSpPr>
        <p:spPr>
          <a:xfrm>
            <a:off x="1948070" y="2120348"/>
            <a:ext cx="1000539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05C70F8-0CDA-C31D-7CEE-00C5006121E3}"/>
              </a:ext>
            </a:extLst>
          </p:cNvPr>
          <p:cNvCxnSpPr>
            <a:cxnSpLocks/>
          </p:cNvCxnSpPr>
          <p:nvPr/>
        </p:nvCxnSpPr>
        <p:spPr>
          <a:xfrm>
            <a:off x="1948069" y="3525078"/>
            <a:ext cx="1000539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rapezoid 9">
            <a:extLst>
              <a:ext uri="{FF2B5EF4-FFF2-40B4-BE49-F238E27FC236}">
                <a16:creationId xmlns:a16="http://schemas.microsoft.com/office/drawing/2014/main" id="{8BBCF73D-CBA2-1A57-1644-8AF8B50FFB38}"/>
              </a:ext>
            </a:extLst>
          </p:cNvPr>
          <p:cNvSpPr/>
          <p:nvPr/>
        </p:nvSpPr>
        <p:spPr>
          <a:xfrm>
            <a:off x="1676399" y="2017645"/>
            <a:ext cx="271670" cy="205406"/>
          </a:xfrm>
          <a:prstGeom prst="trapezoi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rapezoid 10">
            <a:extLst>
              <a:ext uri="{FF2B5EF4-FFF2-40B4-BE49-F238E27FC236}">
                <a16:creationId xmlns:a16="http://schemas.microsoft.com/office/drawing/2014/main" id="{9B97DB1E-86D1-9FFA-A48F-1768D40D79AF}"/>
              </a:ext>
            </a:extLst>
          </p:cNvPr>
          <p:cNvSpPr/>
          <p:nvPr/>
        </p:nvSpPr>
        <p:spPr>
          <a:xfrm>
            <a:off x="1676399" y="3429000"/>
            <a:ext cx="271670" cy="205406"/>
          </a:xfrm>
          <a:prstGeom prst="trapezoi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Diamond 11">
            <a:extLst>
              <a:ext uri="{FF2B5EF4-FFF2-40B4-BE49-F238E27FC236}">
                <a16:creationId xmlns:a16="http://schemas.microsoft.com/office/drawing/2014/main" id="{7B6805AA-C2D2-DA23-CC6C-5885700DCFEE}"/>
              </a:ext>
            </a:extLst>
          </p:cNvPr>
          <p:cNvSpPr/>
          <p:nvPr/>
        </p:nvSpPr>
        <p:spPr>
          <a:xfrm>
            <a:off x="1596887" y="1391476"/>
            <a:ext cx="447260" cy="619543"/>
          </a:xfrm>
          <a:prstGeom prst="diamond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4</a:t>
            </a:r>
          </a:p>
        </p:txBody>
      </p:sp>
      <p:sp>
        <p:nvSpPr>
          <p:cNvPr id="13" name="Diamond 12">
            <a:extLst>
              <a:ext uri="{FF2B5EF4-FFF2-40B4-BE49-F238E27FC236}">
                <a16:creationId xmlns:a16="http://schemas.microsoft.com/office/drawing/2014/main" id="{73289CDE-FAEB-B78F-234E-314A6781CA64}"/>
              </a:ext>
            </a:extLst>
          </p:cNvPr>
          <p:cNvSpPr/>
          <p:nvPr/>
        </p:nvSpPr>
        <p:spPr>
          <a:xfrm>
            <a:off x="1596887" y="2796205"/>
            <a:ext cx="447260" cy="619543"/>
          </a:xfrm>
          <a:prstGeom prst="diamond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6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E6DBB29-1655-6223-A56C-976B0976F9BB}"/>
              </a:ext>
            </a:extLst>
          </p:cNvPr>
          <p:cNvSpPr txBox="1"/>
          <p:nvPr/>
        </p:nvSpPr>
        <p:spPr>
          <a:xfrm>
            <a:off x="-14252" y="36840"/>
            <a:ext cx="174988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/>
              <a:t>Well #4</a:t>
            </a:r>
          </a:p>
          <a:p>
            <a:r>
              <a:rPr lang="en-US" sz="1400"/>
              <a:t>(1100 GPM)</a:t>
            </a:r>
          </a:p>
          <a:p>
            <a:r>
              <a:rPr lang="en-US" sz="1400"/>
              <a:t>150HP US Motor, (or whatever HP deemed necessary), VFD and new pump to accommodate additional head pressure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2110C73-84BB-D4DE-E861-12D6D3ED4A4A}"/>
              </a:ext>
            </a:extLst>
          </p:cNvPr>
          <p:cNvSpPr txBox="1"/>
          <p:nvPr/>
        </p:nvSpPr>
        <p:spPr>
          <a:xfrm>
            <a:off x="3120887" y="1966459"/>
            <a:ext cx="615506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/>
              <a:t>GAC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242A6C6-0A34-A2BD-4FC5-CFDD52B16172}"/>
              </a:ext>
            </a:extLst>
          </p:cNvPr>
          <p:cNvSpPr txBox="1"/>
          <p:nvPr/>
        </p:nvSpPr>
        <p:spPr>
          <a:xfrm>
            <a:off x="3103961" y="3371189"/>
            <a:ext cx="615506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/>
              <a:t>GAC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63B36A8-C438-0E15-8758-7FC41BE8D5E8}"/>
              </a:ext>
            </a:extLst>
          </p:cNvPr>
          <p:cNvSpPr txBox="1"/>
          <p:nvPr/>
        </p:nvSpPr>
        <p:spPr>
          <a:xfrm>
            <a:off x="8001086" y="4433687"/>
            <a:ext cx="1411356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/>
              <a:t>AIR STRIPPER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E60C6B1-77FD-F01E-9CDF-929F2442019D}"/>
              </a:ext>
            </a:extLst>
          </p:cNvPr>
          <p:cNvSpPr txBox="1"/>
          <p:nvPr/>
        </p:nvSpPr>
        <p:spPr>
          <a:xfrm>
            <a:off x="5818156" y="547155"/>
            <a:ext cx="3869635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 b="1"/>
              <a:t>PROPOSED PROCESS FLOW CHART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CE71FC3-6DB3-E326-3A26-F8128D95F83C}"/>
              </a:ext>
            </a:extLst>
          </p:cNvPr>
          <p:cNvSpPr txBox="1"/>
          <p:nvPr/>
        </p:nvSpPr>
        <p:spPr>
          <a:xfrm>
            <a:off x="9279612" y="5193073"/>
            <a:ext cx="24066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/>
              <a:t>BOOSTER #1 (200HP) with VFD to Manage AS Level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80B7861-67B5-D678-C68B-1CA72C248F33}"/>
              </a:ext>
            </a:extLst>
          </p:cNvPr>
          <p:cNvSpPr txBox="1"/>
          <p:nvPr/>
        </p:nvSpPr>
        <p:spPr>
          <a:xfrm>
            <a:off x="9283148" y="5644682"/>
            <a:ext cx="1885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/>
              <a:t>BOOSTER #2 (200HP)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9614503-9ECB-921E-B6C5-044C41BB56AD}"/>
              </a:ext>
            </a:extLst>
          </p:cNvPr>
          <p:cNvSpPr txBox="1"/>
          <p:nvPr/>
        </p:nvSpPr>
        <p:spPr>
          <a:xfrm>
            <a:off x="9283148" y="6098614"/>
            <a:ext cx="1885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/>
              <a:t>BOOSTER #3 (100HP)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A8A396-36E6-FE6A-C4D7-C6304B74F5A4}"/>
              </a:ext>
            </a:extLst>
          </p:cNvPr>
          <p:cNvSpPr txBox="1"/>
          <p:nvPr/>
        </p:nvSpPr>
        <p:spPr>
          <a:xfrm>
            <a:off x="4765964" y="6281878"/>
            <a:ext cx="3048109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/>
              <a:t>(80-90 PSI) </a:t>
            </a:r>
            <a:r>
              <a:rPr lang="en-US" sz="1200"/>
              <a:t>Depending</a:t>
            </a:r>
            <a:r>
              <a:rPr lang="en-US" sz="1400"/>
              <a:t> on Tank Levels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E8428FB0-8886-7969-1C53-C296D36ED3B5}"/>
              </a:ext>
            </a:extLst>
          </p:cNvPr>
          <p:cNvCxnSpPr>
            <a:cxnSpLocks/>
          </p:cNvCxnSpPr>
          <p:nvPr/>
        </p:nvCxnSpPr>
        <p:spPr>
          <a:xfrm flipV="1">
            <a:off x="2312504" y="2120347"/>
            <a:ext cx="0" cy="33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D402978B-C799-B220-7FCF-A1EC1931139E}"/>
              </a:ext>
            </a:extLst>
          </p:cNvPr>
          <p:cNvSpPr txBox="1"/>
          <p:nvPr/>
        </p:nvSpPr>
        <p:spPr>
          <a:xfrm>
            <a:off x="1980141" y="2409230"/>
            <a:ext cx="70959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(48 PSI)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DA7CE49-B98F-C980-1BFC-7A2EC9FD6455}"/>
              </a:ext>
            </a:extLst>
          </p:cNvPr>
          <p:cNvSpPr txBox="1"/>
          <p:nvPr/>
        </p:nvSpPr>
        <p:spPr>
          <a:xfrm>
            <a:off x="1980141" y="3869632"/>
            <a:ext cx="7834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(48 PSI)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06613C8-5025-02AB-BA7D-5A194DC241B0}"/>
              </a:ext>
            </a:extLst>
          </p:cNvPr>
          <p:cNvCxnSpPr>
            <a:cxnSpLocks/>
          </p:cNvCxnSpPr>
          <p:nvPr/>
        </p:nvCxnSpPr>
        <p:spPr>
          <a:xfrm flipV="1">
            <a:off x="2290549" y="3531703"/>
            <a:ext cx="0" cy="33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C0F1B641-8EB6-5F3D-2981-185C1343279A}"/>
              </a:ext>
            </a:extLst>
          </p:cNvPr>
          <p:cNvSpPr txBox="1"/>
          <p:nvPr/>
        </p:nvSpPr>
        <p:spPr>
          <a:xfrm>
            <a:off x="4019135" y="2214709"/>
            <a:ext cx="7468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(43 PSI)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01B054E5-ECDA-12C4-205F-ED837A2A5A7E}"/>
              </a:ext>
            </a:extLst>
          </p:cNvPr>
          <p:cNvCxnSpPr>
            <a:cxnSpLocks/>
          </p:cNvCxnSpPr>
          <p:nvPr/>
        </p:nvCxnSpPr>
        <p:spPr>
          <a:xfrm flipH="1">
            <a:off x="4254200" y="2459940"/>
            <a:ext cx="75345" cy="34455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46316B08-429E-54C6-CA74-31733CAFA490}"/>
              </a:ext>
            </a:extLst>
          </p:cNvPr>
          <p:cNvCxnSpPr>
            <a:cxnSpLocks/>
          </p:cNvCxnSpPr>
          <p:nvPr/>
        </p:nvCxnSpPr>
        <p:spPr>
          <a:xfrm flipV="1">
            <a:off x="6460767" y="5708375"/>
            <a:ext cx="0" cy="57350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D14764A9-83D3-B434-B09A-4A7CA82B8F0C}"/>
              </a:ext>
            </a:extLst>
          </p:cNvPr>
          <p:cNvSpPr txBox="1"/>
          <p:nvPr/>
        </p:nvSpPr>
        <p:spPr>
          <a:xfrm>
            <a:off x="4910376" y="3058906"/>
            <a:ext cx="7422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(36 PSI)</a:t>
            </a:r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7D5EDF6A-0435-6B42-8F91-B6DA422E12D7}"/>
              </a:ext>
            </a:extLst>
          </p:cNvPr>
          <p:cNvCxnSpPr>
            <a:cxnSpLocks/>
            <a:stCxn id="36" idx="0"/>
          </p:cNvCxnSpPr>
          <p:nvPr/>
        </p:nvCxnSpPr>
        <p:spPr>
          <a:xfrm flipH="1" flipV="1">
            <a:off x="5220786" y="2830606"/>
            <a:ext cx="60730" cy="22830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14BAC69B-649F-7958-6D0A-2D79CFB5078D}"/>
              </a:ext>
            </a:extLst>
          </p:cNvPr>
          <p:cNvCxnSpPr>
            <a:cxnSpLocks/>
          </p:cNvCxnSpPr>
          <p:nvPr/>
        </p:nvCxnSpPr>
        <p:spPr>
          <a:xfrm flipH="1">
            <a:off x="8049491" y="4008131"/>
            <a:ext cx="415636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6FB46487-9162-1820-D23F-AC224DEC2941}"/>
              </a:ext>
            </a:extLst>
          </p:cNvPr>
          <p:cNvSpPr txBox="1"/>
          <p:nvPr/>
        </p:nvSpPr>
        <p:spPr>
          <a:xfrm>
            <a:off x="8416636" y="3863008"/>
            <a:ext cx="2597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(19 PSI) Due to elevation of inlet on Air Stripping Tower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DFF1B9A-67E4-0C53-0F19-D2B23B20A4F9}"/>
              </a:ext>
            </a:extLst>
          </p:cNvPr>
          <p:cNvSpPr txBox="1"/>
          <p:nvPr/>
        </p:nvSpPr>
        <p:spPr>
          <a:xfrm>
            <a:off x="7716" y="3185271"/>
            <a:ext cx="1749889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/>
              <a:t>Well #6</a:t>
            </a:r>
          </a:p>
          <a:p>
            <a:r>
              <a:rPr lang="en-US" sz="1400"/>
              <a:t>(2200 GPM)</a:t>
            </a:r>
          </a:p>
          <a:p>
            <a:r>
              <a:rPr lang="en-US" sz="1400"/>
              <a:t>300HP US Motor, VFD and new pump to accommodate additional head pressure</a:t>
            </a:r>
          </a:p>
        </p:txBody>
      </p: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2A744A53-5A9C-F49F-D043-678A1982FC5D}"/>
              </a:ext>
            </a:extLst>
          </p:cNvPr>
          <p:cNvCxnSpPr/>
          <p:nvPr/>
        </p:nvCxnSpPr>
        <p:spPr>
          <a:xfrm>
            <a:off x="7290226" y="2864922"/>
            <a:ext cx="0" cy="281407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8560D161-BD28-72D8-C540-7A9DAC632B02}"/>
              </a:ext>
            </a:extLst>
          </p:cNvPr>
          <p:cNvCxnSpPr>
            <a:cxnSpLocks/>
          </p:cNvCxnSpPr>
          <p:nvPr/>
        </p:nvCxnSpPr>
        <p:spPr>
          <a:xfrm>
            <a:off x="4254200" y="4599709"/>
            <a:ext cx="3026364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4" name="TextBox 53">
            <a:extLst>
              <a:ext uri="{FF2B5EF4-FFF2-40B4-BE49-F238E27FC236}">
                <a16:creationId xmlns:a16="http://schemas.microsoft.com/office/drawing/2014/main" id="{D1AD2225-1A5B-ABCA-2919-5B4A2C5F9AAE}"/>
              </a:ext>
            </a:extLst>
          </p:cNvPr>
          <p:cNvSpPr txBox="1"/>
          <p:nvPr/>
        </p:nvSpPr>
        <p:spPr>
          <a:xfrm>
            <a:off x="4197058" y="4801983"/>
            <a:ext cx="11378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IX Bypass</a:t>
            </a:r>
          </a:p>
        </p:txBody>
      </p: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C1BFB1EF-39E8-6F00-C2CB-BE62BABD3A7A}"/>
              </a:ext>
            </a:extLst>
          </p:cNvPr>
          <p:cNvCxnSpPr>
            <a:cxnSpLocks/>
            <a:stCxn id="54" idx="0"/>
          </p:cNvCxnSpPr>
          <p:nvPr/>
        </p:nvCxnSpPr>
        <p:spPr>
          <a:xfrm flipV="1">
            <a:off x="4765964" y="4624398"/>
            <a:ext cx="0" cy="17758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9" name="Multiplication Sign 58">
            <a:extLst>
              <a:ext uri="{FF2B5EF4-FFF2-40B4-BE49-F238E27FC236}">
                <a16:creationId xmlns:a16="http://schemas.microsoft.com/office/drawing/2014/main" id="{981921A5-6EAC-F8E5-F157-344AD8A09667}"/>
              </a:ext>
            </a:extLst>
          </p:cNvPr>
          <p:cNvSpPr/>
          <p:nvPr/>
        </p:nvSpPr>
        <p:spPr>
          <a:xfrm>
            <a:off x="7275977" y="2734633"/>
            <a:ext cx="245363" cy="228300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Multiplication Sign 59">
            <a:extLst>
              <a:ext uri="{FF2B5EF4-FFF2-40B4-BE49-F238E27FC236}">
                <a16:creationId xmlns:a16="http://schemas.microsoft.com/office/drawing/2014/main" id="{76A1ED58-3AC4-5A7D-1F17-9279A578E28B}"/>
              </a:ext>
            </a:extLst>
          </p:cNvPr>
          <p:cNvSpPr/>
          <p:nvPr/>
        </p:nvSpPr>
        <p:spPr>
          <a:xfrm>
            <a:off x="7291732" y="4485559"/>
            <a:ext cx="245363" cy="228300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4A2E3C8E-BA70-3459-F9E2-FB0A730323EC}"/>
              </a:ext>
            </a:extLst>
          </p:cNvPr>
          <p:cNvCxnSpPr/>
          <p:nvPr/>
        </p:nvCxnSpPr>
        <p:spPr>
          <a:xfrm>
            <a:off x="6227618" y="2830606"/>
            <a:ext cx="1048359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C1AA94A8-A746-8715-5762-9D81C0E0DD77}"/>
              </a:ext>
            </a:extLst>
          </p:cNvPr>
          <p:cNvCxnSpPr>
            <a:cxnSpLocks/>
          </p:cNvCxnSpPr>
          <p:nvPr/>
        </p:nvCxnSpPr>
        <p:spPr>
          <a:xfrm>
            <a:off x="6227618" y="5678998"/>
            <a:ext cx="106411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9" name="Oval 68">
            <a:extLst>
              <a:ext uri="{FF2B5EF4-FFF2-40B4-BE49-F238E27FC236}">
                <a16:creationId xmlns:a16="http://schemas.microsoft.com/office/drawing/2014/main" id="{8DB52266-110F-5163-045E-36E3FA6C4363}"/>
              </a:ext>
            </a:extLst>
          </p:cNvPr>
          <p:cNvSpPr/>
          <p:nvPr/>
        </p:nvSpPr>
        <p:spPr>
          <a:xfrm>
            <a:off x="7367450" y="3591034"/>
            <a:ext cx="4665693" cy="3211548"/>
          </a:xfrm>
          <a:prstGeom prst="ellipse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1">
                  <a:lumMod val="45000"/>
                  <a:lumOff val="55000"/>
                  <a:alpha val="0"/>
                </a:schemeClr>
              </a:gs>
              <a:gs pos="0">
                <a:schemeClr val="accent1">
                  <a:lumMod val="30000"/>
                  <a:lumOff val="70000"/>
                  <a:alpha val="14000"/>
                </a:schemeClr>
              </a:gs>
            </a:gsLst>
            <a:lin ang="5400000" scaled="1"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3E10017B-BEDC-FE05-D499-61FACD6796CE}"/>
              </a:ext>
            </a:extLst>
          </p:cNvPr>
          <p:cNvCxnSpPr>
            <a:cxnSpLocks/>
          </p:cNvCxnSpPr>
          <p:nvPr/>
        </p:nvCxnSpPr>
        <p:spPr>
          <a:xfrm flipH="1">
            <a:off x="10093036" y="3371189"/>
            <a:ext cx="150895" cy="21984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7" name="TextBox 76">
            <a:extLst>
              <a:ext uri="{FF2B5EF4-FFF2-40B4-BE49-F238E27FC236}">
                <a16:creationId xmlns:a16="http://schemas.microsoft.com/office/drawing/2014/main" id="{8029A9DA-FCAD-C7DD-C63E-72A4407D3C0F}"/>
              </a:ext>
            </a:extLst>
          </p:cNvPr>
          <p:cNvSpPr txBox="1"/>
          <p:nvPr/>
        </p:nvSpPr>
        <p:spPr>
          <a:xfrm>
            <a:off x="10204890" y="1989489"/>
            <a:ext cx="1987109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FF0000"/>
                </a:solidFill>
              </a:rPr>
              <a:t>Air Stripper and Boosters no longer necessary in this operational scenario </a:t>
            </a:r>
          </a:p>
        </p:txBody>
      </p:sp>
      <p:sp>
        <p:nvSpPr>
          <p:cNvPr id="3" name="Multiplication Sign 2">
            <a:extLst>
              <a:ext uri="{FF2B5EF4-FFF2-40B4-BE49-F238E27FC236}">
                <a16:creationId xmlns:a16="http://schemas.microsoft.com/office/drawing/2014/main" id="{A7643E66-512C-A19C-2955-9DC066627A77}"/>
              </a:ext>
            </a:extLst>
          </p:cNvPr>
          <p:cNvSpPr/>
          <p:nvPr/>
        </p:nvSpPr>
        <p:spPr>
          <a:xfrm>
            <a:off x="7322343" y="5564848"/>
            <a:ext cx="245363" cy="228300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9ECE4DF-C618-4203-FFF3-96C460E112FF}"/>
              </a:ext>
            </a:extLst>
          </p:cNvPr>
          <p:cNvCxnSpPr>
            <a:cxnSpLocks/>
          </p:cNvCxnSpPr>
          <p:nvPr/>
        </p:nvCxnSpPr>
        <p:spPr>
          <a:xfrm>
            <a:off x="7290226" y="3197405"/>
            <a:ext cx="1506" cy="66560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896DCAEB-65B1-EF12-15F3-E68DA4A9A3DC}"/>
              </a:ext>
            </a:extLst>
          </p:cNvPr>
          <p:cNvCxnSpPr/>
          <p:nvPr/>
        </p:nvCxnSpPr>
        <p:spPr>
          <a:xfrm>
            <a:off x="7291732" y="4324673"/>
            <a:ext cx="0" cy="72440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228EB7-B225-652B-BFA0-50CC9247F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6655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D79D59-967F-EE6F-83B9-D42B2D02B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5687" y="56633"/>
            <a:ext cx="8298095" cy="510295"/>
          </a:xfrm>
          <a:solidFill>
            <a:srgbClr val="FFFFFF"/>
          </a:solidFill>
          <a:ln w="38100">
            <a:solidFill>
              <a:srgbClr val="7F7F7F"/>
            </a:solidFill>
            <a:miter lim="800000"/>
          </a:ln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b="1" kern="1200">
                <a:solidFill>
                  <a:srgbClr val="3F3F3F"/>
                </a:solidFill>
                <a:latin typeface="+mj-lt"/>
                <a:ea typeface="+mj-ea"/>
                <a:cs typeface="+mj-cs"/>
              </a:rPr>
              <a:t>Before vs After Comparison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25AF1-B919-911E-F01A-0327D7ADC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772" y="385528"/>
            <a:ext cx="5762624" cy="608694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/>
            <a:endParaRPr lang="en-US" sz="2000"/>
          </a:p>
          <a:p>
            <a:pPr>
              <a:lnSpc>
                <a:spcPct val="120000"/>
              </a:lnSpc>
              <a:buNone/>
            </a:pPr>
            <a:r>
              <a:rPr lang="en-US" sz="3000" b="1"/>
              <a:t>Previous Operation</a:t>
            </a:r>
          </a:p>
          <a:p>
            <a:pPr>
              <a:lnSpc>
                <a:spcPct val="120000"/>
              </a:lnSpc>
              <a:buNone/>
            </a:pPr>
            <a:r>
              <a:rPr lang="en-US" sz="2200" b="1"/>
              <a:t>Two-Stage Pumping System</a:t>
            </a:r>
          </a:p>
          <a:p>
            <a:pPr lvl="0">
              <a:lnSpc>
                <a:spcPct val="120000"/>
              </a:lnSpc>
              <a:buNone/>
              <a:defRPr/>
            </a:pPr>
            <a:r>
              <a:rPr lang="en-US" sz="2200">
                <a:solidFill>
                  <a:prstClr val="white"/>
                </a:solidFill>
              </a:rPr>
              <a:t>• Well 4 → 100 HP</a:t>
            </a:r>
          </a:p>
          <a:p>
            <a:pPr lvl="0">
              <a:lnSpc>
                <a:spcPct val="120000"/>
              </a:lnSpc>
              <a:buNone/>
              <a:defRPr/>
            </a:pPr>
            <a:r>
              <a:rPr lang="en-US" sz="2200">
                <a:solidFill>
                  <a:prstClr val="white"/>
                </a:solidFill>
              </a:rPr>
              <a:t>• Well 6 → 200 HP</a:t>
            </a:r>
          </a:p>
          <a:p>
            <a:pPr>
              <a:lnSpc>
                <a:spcPct val="120000"/>
              </a:lnSpc>
              <a:buNone/>
            </a:pPr>
            <a:r>
              <a:rPr lang="en-US" sz="2200"/>
              <a:t>• Booster Pumps → 500 HP Total</a:t>
            </a:r>
          </a:p>
          <a:p>
            <a:pPr>
              <a:lnSpc>
                <a:spcPct val="120000"/>
              </a:lnSpc>
              <a:buNone/>
            </a:pPr>
            <a:r>
              <a:rPr lang="en-US" sz="2600" b="1"/>
              <a:t>Total Operating Load</a:t>
            </a:r>
          </a:p>
          <a:p>
            <a:pPr>
              <a:lnSpc>
                <a:spcPct val="120000"/>
              </a:lnSpc>
              <a:buNone/>
            </a:pPr>
            <a:r>
              <a:rPr lang="en-US" sz="2200" b="1"/>
              <a:t>≈ 600 HP + 200 HP Backup Booster</a:t>
            </a:r>
          </a:p>
          <a:p>
            <a:pPr>
              <a:lnSpc>
                <a:spcPct val="120000"/>
              </a:lnSpc>
              <a:buNone/>
            </a:pPr>
            <a:r>
              <a:rPr lang="en-US" sz="2200" b="1"/>
              <a:t>Total Installed Infrastructure≈ 800 HP</a:t>
            </a:r>
          </a:p>
          <a:p>
            <a:pPr>
              <a:lnSpc>
                <a:spcPct val="120000"/>
              </a:lnSpc>
              <a:buNone/>
            </a:pPr>
            <a:r>
              <a:rPr lang="en-US" sz="2200"/>
              <a:t>• Higher energy demand</a:t>
            </a:r>
          </a:p>
          <a:p>
            <a:pPr>
              <a:lnSpc>
                <a:spcPct val="120000"/>
              </a:lnSpc>
              <a:buNone/>
            </a:pPr>
            <a:r>
              <a:rPr lang="en-US" sz="2200"/>
              <a:t>• Increased maintenance</a:t>
            </a:r>
          </a:p>
          <a:p>
            <a:pPr>
              <a:lnSpc>
                <a:spcPct val="120000"/>
              </a:lnSpc>
              <a:buNone/>
            </a:pPr>
            <a:r>
              <a:rPr lang="en-US" sz="2200"/>
              <a:t>• Complex operation</a:t>
            </a:r>
          </a:p>
          <a:p>
            <a:pPr>
              <a:buNone/>
            </a:pPr>
            <a:br>
              <a:rPr lang="en-US" sz="2000"/>
            </a:br>
            <a:endParaRPr lang="en-US" sz="200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4F26492-D8CC-E981-23E6-4B70E5B6A751}"/>
              </a:ext>
            </a:extLst>
          </p:cNvPr>
          <p:cNvSpPr txBox="1"/>
          <p:nvPr/>
        </p:nvSpPr>
        <p:spPr>
          <a:xfrm>
            <a:off x="6096000" y="799171"/>
            <a:ext cx="5762625" cy="482297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F4EE7E-A077-3CC5-9586-43C1DB41F0A4}"/>
              </a:ext>
            </a:extLst>
          </p:cNvPr>
          <p:cNvSpPr txBox="1"/>
          <p:nvPr/>
        </p:nvSpPr>
        <p:spPr>
          <a:xfrm>
            <a:off x="2498597" y="6211668"/>
            <a:ext cx="870280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/>
              <a:t>Modernized • Simplified • Efficient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DC63674-7E0A-564D-891C-9836ADFAB406}"/>
              </a:ext>
            </a:extLst>
          </p:cNvPr>
          <p:cNvSpPr txBox="1"/>
          <p:nvPr/>
        </p:nvSpPr>
        <p:spPr>
          <a:xfrm>
            <a:off x="6332595" y="719480"/>
            <a:ext cx="5529206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28600" marR="0" lvl="0" indent="-228600" algn="l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New Operation</a:t>
            </a:r>
          </a:p>
          <a:p>
            <a:pPr marL="228600" marR="0" lvl="0" indent="-228600" algn="l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Single-Stage VFD Controlled System</a:t>
            </a:r>
          </a:p>
          <a:p>
            <a:pPr marL="228600" marR="0" lvl="0" indent="-228600" algn="l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• Well 4 → 150 HP</a:t>
            </a:r>
          </a:p>
          <a:p>
            <a:pPr marL="228600" marR="0" lvl="0" indent="-228600" algn="l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• Well 6 → 300 HP</a:t>
            </a:r>
          </a:p>
          <a:p>
            <a:pPr marL="228600" marR="0" lvl="0" indent="-228600" algn="l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Total Operating Load</a:t>
            </a:r>
          </a:p>
          <a:p>
            <a:pPr marL="228600" marR="0" lvl="0" indent="-228600" algn="l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≈ 450 HP</a:t>
            </a:r>
          </a:p>
          <a:p>
            <a:pPr marL="228600" marR="0" lvl="0" indent="-228600" algn="l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Benefits</a:t>
            </a:r>
          </a:p>
          <a:p>
            <a:pPr marL="228600" marR="0" lvl="0" indent="-228600" algn="l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• Significant energy savings</a:t>
            </a:r>
          </a:p>
          <a:p>
            <a:pPr marL="228600" marR="0" lvl="0" indent="-228600" algn="l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• Reduced maintenance requirements</a:t>
            </a:r>
          </a:p>
          <a:p>
            <a:pPr marL="228600" marR="0" lvl="0" indent="-228600" algn="l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• Reduction from 5 pumps and motors down to 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DB7052-8B9C-B9ED-9DC6-286C336C93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4606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741874E-50D3-7FAB-578A-D57235481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</a:blip>
          <a:srcRect r="17587" b="1"/>
          <a:stretch>
            <a:fillRect/>
          </a:stretch>
        </p:blipFill>
        <p:spPr>
          <a:xfrm rot="5400000">
            <a:off x="-110480" y="475259"/>
            <a:ext cx="6499784" cy="591502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A86093D-01EE-F6D5-C942-BF6BDC49B57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0000"/>
          </a:blip>
          <a:srcRect t="3431" r="1" b="14155"/>
          <a:stretch>
            <a:fillRect/>
          </a:stretch>
        </p:blipFill>
        <p:spPr>
          <a:xfrm>
            <a:off x="6095156" y="182880"/>
            <a:ext cx="5915025" cy="649978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06739" y="335425"/>
            <a:ext cx="10509179" cy="2588458"/>
          </a:xfrm>
        </p:spPr>
        <p:txBody>
          <a:bodyPr>
            <a:normAutofit/>
          </a:bodyPr>
          <a:lstStyle/>
          <a:p>
            <a:r>
              <a:rPr lang="en-US" sz="2000" b="1"/>
              <a:t>Well 4 fully rehabilitated and returned to service</a:t>
            </a:r>
          </a:p>
          <a:p>
            <a:r>
              <a:rPr lang="en-US" sz="2000" b="1"/>
              <a:t>New pump and motor installed at Well 4</a:t>
            </a:r>
          </a:p>
          <a:p>
            <a:r>
              <a:rPr lang="en-US" sz="2000" b="1"/>
              <a:t>New piping installed to allow operation without boosters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7BC91B4-7F71-9571-CB7A-491384290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3F5877B-98C7-49DD-83AB-0F6F57CB6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DD9F561-1F6F-A5DA-A550-F98222674B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35"/>
          <a:stretch>
            <a:fillRect/>
          </a:stretch>
        </p:blipFill>
        <p:spPr>
          <a:xfrm>
            <a:off x="7364078" y="-18"/>
            <a:ext cx="4827922" cy="6857999"/>
          </a:xfrm>
          <a:custGeom>
            <a:avLst/>
            <a:gdLst/>
            <a:ahLst/>
            <a:cxnLst/>
            <a:rect l="l" t="t" r="r" b="b"/>
            <a:pathLst>
              <a:path w="4827922" h="6858000">
                <a:moveTo>
                  <a:pt x="4441" y="0"/>
                </a:moveTo>
                <a:lnTo>
                  <a:pt x="4827922" y="0"/>
                </a:lnTo>
                <a:lnTo>
                  <a:pt x="4827922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14A9750-F0C9-E23F-A8F1-B85B88D955D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8" r="3187"/>
          <a:stretch>
            <a:fillRect/>
          </a:stretch>
        </p:blipFill>
        <p:spPr>
          <a:xfrm>
            <a:off x="3119360" y="18"/>
            <a:ext cx="4966290" cy="6857999"/>
          </a:xfrm>
          <a:custGeom>
            <a:avLst/>
            <a:gdLst/>
            <a:ahLst/>
            <a:cxnLst/>
            <a:rect l="l" t="t" r="r" b="b"/>
            <a:pathLst>
              <a:path w="4966290" h="6857999">
                <a:moveTo>
                  <a:pt x="0" y="0"/>
                </a:moveTo>
                <a:lnTo>
                  <a:pt x="4188230" y="0"/>
                </a:lnTo>
                <a:lnTo>
                  <a:pt x="4295735" y="210478"/>
                </a:lnTo>
                <a:cubicBezTo>
                  <a:pt x="4719089" y="1127919"/>
                  <a:pt x="4966290" y="2233909"/>
                  <a:pt x="4966290" y="3424428"/>
                </a:cubicBezTo>
                <a:cubicBezTo>
                  <a:pt x="4966290" y="4614948"/>
                  <a:pt x="4719089" y="5720938"/>
                  <a:pt x="4295735" y="6638378"/>
                </a:cubicBezTo>
                <a:lnTo>
                  <a:pt x="4183560" y="6857999"/>
                </a:lnTo>
                <a:lnTo>
                  <a:pt x="53039" y="6857999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29" name="Freeform: Shape 28">
            <a:extLst>
              <a:ext uri="{FF2B5EF4-FFF2-40B4-BE49-F238E27FC236}">
                <a16:creationId xmlns:a16="http://schemas.microsoft.com/office/drawing/2014/main" id="{4EA91930-66BC-4C41-B4F5-C31EB216F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6" name="Freeform: Shape 35">
            <a:extLst>
              <a:ext uri="{FF2B5EF4-FFF2-40B4-BE49-F238E27FC236}">
                <a16:creationId xmlns:a16="http://schemas.microsoft.com/office/drawing/2014/main" id="{6313CF8F-B436-401E-9575-DE0F8E8B5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A38CFE9-C30A-4551-ACCB-D5808FBC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38DAE-EC32-D5FC-B30F-7808FB9AD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016" y="843130"/>
            <a:ext cx="3046207" cy="5841133"/>
          </a:xfrm>
        </p:spPr>
        <p:txBody>
          <a:bodyPr>
            <a:normAutofit fontScale="62500" lnSpcReduction="20000"/>
          </a:bodyPr>
          <a:lstStyle/>
          <a:p>
            <a:r>
              <a:rPr lang="en-US" sz="3400"/>
              <a:t>Brine tank cleaned and reloaded with new salt</a:t>
            </a:r>
          </a:p>
          <a:p>
            <a:r>
              <a:rPr lang="en-US" sz="3400"/>
              <a:t>New actuated blend valve installed for raw/treated water control</a:t>
            </a:r>
          </a:p>
          <a:p>
            <a:r>
              <a:rPr lang="en-US" sz="3400"/>
              <a:t>21 valves and actuators replaced on nitrate treatment system</a:t>
            </a:r>
          </a:p>
          <a:p>
            <a:r>
              <a:rPr lang="en-US" sz="3400"/>
              <a:t>New pH, conductivity, and process flow instrumentation installed</a:t>
            </a:r>
          </a:p>
          <a:p>
            <a:r>
              <a:rPr lang="en-US" sz="3400"/>
              <a:t>Well 4 and Well 6 GAC media replaced and ready for service</a:t>
            </a:r>
          </a:p>
          <a:p>
            <a:r>
              <a:rPr lang="en-US" sz="3400"/>
              <a:t>Instrumentation and communications room installed</a:t>
            </a:r>
          </a:p>
          <a:p>
            <a:pPr marL="0" indent="0">
              <a:buNone/>
            </a:pPr>
            <a:endParaRPr lang="en-US" sz="3400"/>
          </a:p>
          <a:p>
            <a:endParaRPr lang="en-US" sz="110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FD68F53-57C6-F647-3FAE-FBCBCB5F71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6154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63555FB-1274-77A6-1A58-4322CC144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738" y="4317"/>
            <a:ext cx="5140262" cy="68536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32F5AA4-D9A4-BAF4-EF33-F6ECB02E54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145024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EA71453-BE61-940F-D7E3-794E24A877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653" y="0"/>
            <a:ext cx="9147456" cy="68536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DCF881F-64BD-7E3C-5469-48311AAB5D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5" y="-4317"/>
            <a:ext cx="5142993" cy="685732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94D2942-5BEE-02DB-5A0D-ADA1234194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37829" y="666510"/>
            <a:ext cx="9716342" cy="5524979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41DD91F-1248-92E5-A12C-63AAE05BA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212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ight Triangle 16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85F24B-67C3-0081-9ACE-029A865A42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39" r="2666" b="1"/>
          <a:stretch>
            <a:fillRect/>
          </a:stretch>
        </p:blipFill>
        <p:spPr>
          <a:xfrm>
            <a:off x="7544661" y="323519"/>
            <a:ext cx="4323899" cy="6212748"/>
          </a:xfrm>
          <a:custGeom>
            <a:avLst/>
            <a:gdLst/>
            <a:ahLst/>
            <a:cxnLst/>
            <a:rect l="l" t="t" r="r" b="b"/>
            <a:pathLst>
              <a:path w="4323899" h="6212748">
                <a:moveTo>
                  <a:pt x="0" y="0"/>
                </a:moveTo>
                <a:lnTo>
                  <a:pt x="4323899" y="0"/>
                </a:lnTo>
                <a:lnTo>
                  <a:pt x="4323899" y="2864954"/>
                </a:lnTo>
                <a:lnTo>
                  <a:pt x="880454" y="6212748"/>
                </a:lnTo>
                <a:lnTo>
                  <a:pt x="0" y="6212748"/>
                </a:lnTo>
                <a:close/>
              </a:path>
            </a:pathLst>
          </a:cu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51C89C42-AF83-451A-81EA-472844755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3359" y="1188637"/>
            <a:ext cx="5917521" cy="1597228"/>
          </a:xfrm>
        </p:spPr>
        <p:txBody>
          <a:bodyPr>
            <a:normAutofit/>
          </a:bodyPr>
          <a:lstStyle/>
          <a:p>
            <a:r>
              <a:rPr lang="en-US" sz="5100" b="1"/>
              <a:t>Well 6 Rehabilitation Update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3359" y="2998278"/>
            <a:ext cx="5917520" cy="2728198"/>
          </a:xfrm>
        </p:spPr>
        <p:txBody>
          <a:bodyPr anchor="t">
            <a:normAutofit lnSpcReduction="10000"/>
          </a:bodyPr>
          <a:lstStyle/>
          <a:p>
            <a:r>
              <a:rPr lang="en-US" sz="2000"/>
              <a:t>Well 6 has been pulled</a:t>
            </a:r>
          </a:p>
          <a:p>
            <a:r>
              <a:rPr lang="en-US" sz="2000"/>
              <a:t>Pre-rehabilitation downhole video inspection completed 5/20</a:t>
            </a:r>
          </a:p>
          <a:p>
            <a:r>
              <a:rPr lang="en-US" sz="2000"/>
              <a:t>Initial inspection confirms rehabilitation work can proceed 5/22</a:t>
            </a:r>
          </a:p>
          <a:p>
            <a:r>
              <a:rPr lang="en-US" sz="2000"/>
              <a:t>Upcoming work cleaning, rehabilitation</a:t>
            </a:r>
          </a:p>
          <a:p>
            <a:r>
              <a:rPr lang="en-US" sz="2000"/>
              <a:t>Post-rehabilitation downhole video inspection</a:t>
            </a:r>
          </a:p>
          <a:p>
            <a:r>
              <a:rPr lang="en-US" sz="2000"/>
              <a:t>Installation and Start up of new Well Equipment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A05D62-919B-F5BD-EF75-81BA6A346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ight Triangle 27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FA20DC-592A-D32F-83F3-7526CC96FC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79" r="37365" b="1"/>
          <a:stretch>
            <a:fillRect/>
          </a:stretch>
        </p:blipFill>
        <p:spPr>
          <a:xfrm>
            <a:off x="7544661" y="323519"/>
            <a:ext cx="4323899" cy="6212748"/>
          </a:xfrm>
          <a:custGeom>
            <a:avLst/>
            <a:gdLst/>
            <a:ahLst/>
            <a:cxnLst/>
            <a:rect l="l" t="t" r="r" b="b"/>
            <a:pathLst>
              <a:path w="4323899" h="6212748">
                <a:moveTo>
                  <a:pt x="0" y="0"/>
                </a:moveTo>
                <a:lnTo>
                  <a:pt x="4323899" y="0"/>
                </a:lnTo>
                <a:lnTo>
                  <a:pt x="4323899" y="2864954"/>
                </a:lnTo>
                <a:lnTo>
                  <a:pt x="880454" y="6212748"/>
                </a:lnTo>
                <a:lnTo>
                  <a:pt x="0" y="6212748"/>
                </a:lnTo>
                <a:close/>
              </a:path>
            </a:pathLst>
          </a:cu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51C89C42-AF83-451A-81EA-472844755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3359" y="1188637"/>
            <a:ext cx="5917521" cy="1597228"/>
          </a:xfrm>
        </p:spPr>
        <p:txBody>
          <a:bodyPr>
            <a:normAutofit/>
          </a:bodyPr>
          <a:lstStyle/>
          <a:p>
            <a:r>
              <a:rPr lang="en-US" sz="4200"/>
              <a:t>Site Security &amp; Perimeter Improvements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E4F6DA71-0590-0833-EFC9-1EA16F4101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7781636"/>
              </p:ext>
            </p:extLst>
          </p:nvPr>
        </p:nvGraphicFramePr>
        <p:xfrm>
          <a:off x="1123359" y="2998278"/>
          <a:ext cx="5917520" cy="27281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38FEEA9-B18D-5132-1B09-92090705F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DA6E8BE-9181-41E7-E1FA-E121927DD0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6541" b="1657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9" name="Star: 5 Points 8">
            <a:extLst>
              <a:ext uri="{FF2B5EF4-FFF2-40B4-BE49-F238E27FC236}">
                <a16:creationId xmlns:a16="http://schemas.microsoft.com/office/drawing/2014/main" id="{FC7D1884-FA1F-B3F2-5766-4D7F3691C96E}"/>
              </a:ext>
            </a:extLst>
          </p:cNvPr>
          <p:cNvSpPr/>
          <p:nvPr/>
        </p:nvSpPr>
        <p:spPr>
          <a:xfrm>
            <a:off x="3756289" y="2689981"/>
            <a:ext cx="100584" cy="163068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ED484513-6184-2A1E-AF85-2EFC3CE966BA}"/>
              </a:ext>
            </a:extLst>
          </p:cNvPr>
          <p:cNvSpPr/>
          <p:nvPr/>
        </p:nvSpPr>
        <p:spPr>
          <a:xfrm>
            <a:off x="9233545" y="3454388"/>
            <a:ext cx="100584" cy="163068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729CB38C-2CA4-9B96-CAF1-E8548994F6EF}"/>
              </a:ext>
            </a:extLst>
          </p:cNvPr>
          <p:cNvSpPr/>
          <p:nvPr/>
        </p:nvSpPr>
        <p:spPr>
          <a:xfrm>
            <a:off x="5328686" y="3239262"/>
            <a:ext cx="100584" cy="163068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DAB927EA-8C6B-A868-3DEB-06B154C46CAB}"/>
              </a:ext>
            </a:extLst>
          </p:cNvPr>
          <p:cNvSpPr/>
          <p:nvPr/>
        </p:nvSpPr>
        <p:spPr>
          <a:xfrm>
            <a:off x="4734697" y="3474841"/>
            <a:ext cx="100584" cy="163068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Star: 5 Points 13">
            <a:extLst>
              <a:ext uri="{FF2B5EF4-FFF2-40B4-BE49-F238E27FC236}">
                <a16:creationId xmlns:a16="http://schemas.microsoft.com/office/drawing/2014/main" id="{A0156286-6892-998C-E5AF-EE5EBDB101B5}"/>
              </a:ext>
            </a:extLst>
          </p:cNvPr>
          <p:cNvSpPr/>
          <p:nvPr/>
        </p:nvSpPr>
        <p:spPr>
          <a:xfrm>
            <a:off x="3835166" y="3347466"/>
            <a:ext cx="100584" cy="163068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D0C45BEE-6BE1-78A1-EA40-9E539D44F6C5}"/>
              </a:ext>
            </a:extLst>
          </p:cNvPr>
          <p:cNvSpPr/>
          <p:nvPr/>
        </p:nvSpPr>
        <p:spPr>
          <a:xfrm>
            <a:off x="9684648" y="3005448"/>
            <a:ext cx="172583" cy="185807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AA3CBF0B-6682-F972-277F-E930521A95C8}"/>
              </a:ext>
            </a:extLst>
          </p:cNvPr>
          <p:cNvSpPr/>
          <p:nvPr/>
        </p:nvSpPr>
        <p:spPr>
          <a:xfrm>
            <a:off x="9584064" y="2689981"/>
            <a:ext cx="100584" cy="163068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C7ADF168-30BE-1EEA-72D4-EC37D9BD6173}"/>
              </a:ext>
            </a:extLst>
          </p:cNvPr>
          <p:cNvSpPr/>
          <p:nvPr/>
        </p:nvSpPr>
        <p:spPr>
          <a:xfrm>
            <a:off x="9334129" y="3028187"/>
            <a:ext cx="100584" cy="163068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F2F0B5E8-25E3-AD87-AC89-8886B0865F38}"/>
              </a:ext>
            </a:extLst>
          </p:cNvPr>
          <p:cNvSpPr/>
          <p:nvPr/>
        </p:nvSpPr>
        <p:spPr>
          <a:xfrm>
            <a:off x="5373253" y="2689981"/>
            <a:ext cx="100584" cy="163068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Star: 5 Points 18">
            <a:extLst>
              <a:ext uri="{FF2B5EF4-FFF2-40B4-BE49-F238E27FC236}">
                <a16:creationId xmlns:a16="http://schemas.microsoft.com/office/drawing/2014/main" id="{E69666CD-1D6C-BF58-94DB-DACC82B7E0F5}"/>
              </a:ext>
            </a:extLst>
          </p:cNvPr>
          <p:cNvSpPr/>
          <p:nvPr/>
        </p:nvSpPr>
        <p:spPr>
          <a:xfrm>
            <a:off x="8686429" y="3057906"/>
            <a:ext cx="100584" cy="163068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Star: 5 Points 19">
            <a:extLst>
              <a:ext uri="{FF2B5EF4-FFF2-40B4-BE49-F238E27FC236}">
                <a16:creationId xmlns:a16="http://schemas.microsoft.com/office/drawing/2014/main" id="{E7EC72FC-31FC-667C-B118-5FE5D026C2CB}"/>
              </a:ext>
            </a:extLst>
          </p:cNvPr>
          <p:cNvSpPr/>
          <p:nvPr/>
        </p:nvSpPr>
        <p:spPr>
          <a:xfrm>
            <a:off x="5533644" y="3402329"/>
            <a:ext cx="100584" cy="235579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Star: 5 Points 20">
            <a:extLst>
              <a:ext uri="{FF2B5EF4-FFF2-40B4-BE49-F238E27FC236}">
                <a16:creationId xmlns:a16="http://schemas.microsoft.com/office/drawing/2014/main" id="{5B96CC26-7FE6-3A9D-6EE2-53B0BD790FDB}"/>
              </a:ext>
            </a:extLst>
          </p:cNvPr>
          <p:cNvSpPr/>
          <p:nvPr/>
        </p:nvSpPr>
        <p:spPr>
          <a:xfrm>
            <a:off x="8736721" y="2690743"/>
            <a:ext cx="100584" cy="163068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Star: 5 Points 21">
            <a:extLst>
              <a:ext uri="{FF2B5EF4-FFF2-40B4-BE49-F238E27FC236}">
                <a16:creationId xmlns:a16="http://schemas.microsoft.com/office/drawing/2014/main" id="{CCD4B88B-8777-8014-4F20-D916F4EC6BB2}"/>
              </a:ext>
            </a:extLst>
          </p:cNvPr>
          <p:cNvSpPr/>
          <p:nvPr/>
        </p:nvSpPr>
        <p:spPr>
          <a:xfrm>
            <a:off x="5184462" y="2689981"/>
            <a:ext cx="100584" cy="163068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Star: 5 Points 22">
            <a:extLst>
              <a:ext uri="{FF2B5EF4-FFF2-40B4-BE49-F238E27FC236}">
                <a16:creationId xmlns:a16="http://schemas.microsoft.com/office/drawing/2014/main" id="{C76FBFBB-38A1-658D-BBE8-E8067FD8CC81}"/>
              </a:ext>
            </a:extLst>
          </p:cNvPr>
          <p:cNvSpPr/>
          <p:nvPr/>
        </p:nvSpPr>
        <p:spPr>
          <a:xfrm>
            <a:off x="8837305" y="2689981"/>
            <a:ext cx="100584" cy="163068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tar: 5 Points 23">
            <a:extLst>
              <a:ext uri="{FF2B5EF4-FFF2-40B4-BE49-F238E27FC236}">
                <a16:creationId xmlns:a16="http://schemas.microsoft.com/office/drawing/2014/main" id="{31374E32-A871-598B-C90F-0775941C305C}"/>
              </a:ext>
            </a:extLst>
          </p:cNvPr>
          <p:cNvSpPr/>
          <p:nvPr/>
        </p:nvSpPr>
        <p:spPr>
          <a:xfrm>
            <a:off x="3957457" y="2546847"/>
            <a:ext cx="152400" cy="163067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Star: 5 Points 25">
            <a:extLst>
              <a:ext uri="{FF2B5EF4-FFF2-40B4-BE49-F238E27FC236}">
                <a16:creationId xmlns:a16="http://schemas.microsoft.com/office/drawing/2014/main" id="{72D4ECAE-5092-0EC7-C853-8C752184FC4C}"/>
              </a:ext>
            </a:extLst>
          </p:cNvPr>
          <p:cNvSpPr/>
          <p:nvPr/>
        </p:nvSpPr>
        <p:spPr>
          <a:xfrm>
            <a:off x="7769392" y="3458517"/>
            <a:ext cx="100584" cy="163068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B418216-42E1-9955-4257-7E0DF3831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6401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D7F06-AA9A-175B-B0D9-5BD5D3C46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CCED1-0CAE-2AA8-F602-0CA4A858B3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767128-0A70-EFEA-80C6-8CAF5388A5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12"/>
            <a:ext cx="12192000" cy="680457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21E8F4-EBF0-1B03-69E9-96CE54DF0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8595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84883-F2A1-ADE1-16C0-C09C18A5D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9568"/>
            <a:ext cx="10515600" cy="1325563"/>
          </a:xfrm>
        </p:spPr>
        <p:txBody>
          <a:bodyPr/>
          <a:lstStyle/>
          <a:p>
            <a:r>
              <a:rPr lang="en-US" b="1">
                <a:solidFill>
                  <a:srgbClr val="0000CC"/>
                </a:solidFill>
              </a:rPr>
              <a:t>Remaining Project Items</a:t>
            </a:r>
            <a:endParaRPr lang="en-US">
              <a:solidFill>
                <a:srgbClr val="0000CC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458694F-0171-6A28-1CAC-CE02BAF1D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71823" y="1400346"/>
            <a:ext cx="4981575" cy="5328355"/>
          </a:xfrm>
        </p:spPr>
        <p:txBody>
          <a:bodyPr>
            <a:normAutofit fontScale="85000" lnSpcReduction="20000"/>
          </a:bodyPr>
          <a:lstStyle/>
          <a:p>
            <a:r>
              <a:t>Installation of new water softener system</a:t>
            </a:r>
          </a:p>
          <a:p>
            <a:r>
              <a:t>Installation of new plant effluent flow meter</a:t>
            </a:r>
          </a:p>
          <a:p>
            <a:r>
              <a:t>Asphalt </a:t>
            </a:r>
            <a:r>
              <a:rPr lang="en-US"/>
              <a:t>and concrete </a:t>
            </a:r>
            <a:r>
              <a:t>repair and replacement in construction areas</a:t>
            </a:r>
          </a:p>
          <a:p>
            <a:r>
              <a:t>Painting removal and final surface cleanup</a:t>
            </a:r>
          </a:p>
          <a:p>
            <a:r>
              <a:t>Complete Well 6 rehabilitation and reinstall with new pump and motor equipment</a:t>
            </a:r>
          </a:p>
          <a:p>
            <a:r>
              <a:t>Continue SCADA and</a:t>
            </a:r>
            <a:r>
              <a:rPr lang="en-US"/>
              <a:t> </a:t>
            </a:r>
            <a:r>
              <a:t>instrumentation improvements</a:t>
            </a:r>
            <a:endParaRPr lang="en-US"/>
          </a:p>
          <a:p>
            <a:r>
              <a:rPr lang="en-US"/>
              <a:t>Brine Line Cleaning</a:t>
            </a:r>
          </a:p>
          <a:p>
            <a:r>
              <a:rPr lang="en-US"/>
              <a:t>Beautification </a:t>
            </a:r>
          </a:p>
          <a:p>
            <a:endParaRPr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ECD0E27-D627-99EE-5E84-644343709B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8226" y="395977"/>
            <a:ext cx="4041998" cy="606604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589ECD9-9761-A1AB-7685-5772CCC598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0425" y="79946"/>
            <a:ext cx="4981575" cy="664875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4813E3A-B832-62AE-B6B6-8A3377FBAF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5852" y="1222719"/>
            <a:ext cx="7186148" cy="538763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CCDDE7E-C308-5FA8-AA18-FAD353FF91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4744" y="0"/>
            <a:ext cx="5145024" cy="685800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815A15E-AD64-6819-3BF7-20B797D61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055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A7D876-45FD-451A-BB40-63019A0B6B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1B8E1-8021-6D35-0946-CDDF50CC9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31" y="257175"/>
            <a:ext cx="4922338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0033CC"/>
                </a:solidFill>
              </a:rPr>
              <a:t>Team Recognition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B3741-DE40-15E9-C5FA-943474B35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885949"/>
            <a:ext cx="3533394" cy="4781551"/>
          </a:xfrm>
        </p:spPr>
        <p:txBody>
          <a:bodyPr>
            <a:normAutofit/>
          </a:bodyPr>
          <a:lstStyle/>
          <a:p>
            <a:r>
              <a:rPr lang="en-US" sz="1900"/>
              <a:t>Project success has required coordination between ALL District Departments</a:t>
            </a:r>
          </a:p>
          <a:p>
            <a:r>
              <a:rPr lang="en-US" sz="1900"/>
              <a:t>The Smith Plant rehabilitation represents a major investment in RCSD infrastructure</a:t>
            </a:r>
          </a:p>
          <a:p>
            <a:r>
              <a:rPr lang="en-US" sz="1900"/>
              <a:t>Thank you to all staff involved for the continued effort and commitment to the project</a:t>
            </a:r>
          </a:p>
          <a:p>
            <a:r>
              <a:rPr lang="en-US" sz="1900"/>
              <a:t>The work completed will improve reliability, resiliency, efficiency, and long-term sustainability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054F5B-9F69-EA18-4739-90680F0742CB}"/>
              </a:ext>
            </a:extLst>
          </p:cNvPr>
          <p:cNvSpPr txBox="1"/>
          <p:nvPr/>
        </p:nvSpPr>
        <p:spPr>
          <a:xfrm>
            <a:off x="3047238" y="3244334"/>
            <a:ext cx="60944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054DE2A-E599-CD20-0E61-CD583827ED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9978" y="13216"/>
            <a:ext cx="5145043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7D4C009-31F0-1597-CF05-33E67A8F6B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374" y="13216"/>
            <a:ext cx="5145024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B4BFFAC-2D22-09EC-E170-077A97B2FC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0632" y="-13216"/>
            <a:ext cx="5582544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4E23BB1-AA7F-5CF2-9F7A-644BA99FB0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1374" y="25753"/>
            <a:ext cx="5145024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598D077-874B-DB7C-8937-F3D5E1452A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2526" y="-13216"/>
            <a:ext cx="5143500" cy="6858000"/>
          </a:xfrm>
          <a:prstGeom prst="rect">
            <a:avLst/>
          </a:prstGeom>
        </p:spPr>
      </p:pic>
      <p:sp>
        <p:nvSpPr>
          <p:cNvPr id="14" name="Flowchart: Connector 13">
            <a:extLst>
              <a:ext uri="{FF2B5EF4-FFF2-40B4-BE49-F238E27FC236}">
                <a16:creationId xmlns:a16="http://schemas.microsoft.com/office/drawing/2014/main" id="{FC906DB5-896D-ABFA-2F5A-760E9B3D224E}"/>
              </a:ext>
            </a:extLst>
          </p:cNvPr>
          <p:cNvSpPr/>
          <p:nvPr/>
        </p:nvSpPr>
        <p:spPr>
          <a:xfrm>
            <a:off x="8781451" y="2362331"/>
            <a:ext cx="720526" cy="758166"/>
          </a:xfrm>
          <a:prstGeom prst="flowChartConnector">
            <a:avLst/>
          </a:prstGeom>
          <a:noFill/>
          <a:ln w="920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95251C-5949-1383-9C25-B42B59EBE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81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DF4934-0D4C-BB54-080D-4E0F12C61B0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6351" r="-1" b="9315"/>
          <a:stretch>
            <a:fillRect/>
          </a:stretch>
        </p:blipFill>
        <p:spPr>
          <a:xfrm>
            <a:off x="-4084" y="10"/>
            <a:ext cx="6099050" cy="6857990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3FE5B10-C7B3-7B38-9497-7AFDE3D5A2F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t="15614" r="-1" b="-1"/>
          <a:stretch>
            <a:fillRect/>
          </a:stretch>
        </p:blipFill>
        <p:spPr>
          <a:xfrm>
            <a:off x="6096844" y="10"/>
            <a:ext cx="6095156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16EBF1-D2EC-0F91-B6F4-41EA25511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122363"/>
            <a:ext cx="9795637" cy="221588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Questions????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363ED01-8AE6-2E8E-4F66-6F57977C6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1792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RCSD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601</Words>
  <Application>Microsoft Office PowerPoint</Application>
  <PresentationFormat>Widescreen</PresentationFormat>
  <Paragraphs>119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Office Theme</vt:lpstr>
      <vt:lpstr>RCSD</vt:lpstr>
      <vt:lpstr>PowerPoint Presentation</vt:lpstr>
      <vt:lpstr>PowerPoint Presentation</vt:lpstr>
      <vt:lpstr>PowerPoint Presentation</vt:lpstr>
      <vt:lpstr>PowerPoint Presentation</vt:lpstr>
      <vt:lpstr>Before vs After Comparison</vt:lpstr>
      <vt:lpstr>PowerPoint Presentation</vt:lpstr>
      <vt:lpstr>PowerPoint Presentation</vt:lpstr>
      <vt:lpstr>PowerPoint Presentation</vt:lpstr>
      <vt:lpstr>Well 6 Rehabilitation Update</vt:lpstr>
      <vt:lpstr>Site Security &amp; Perimeter Improvements</vt:lpstr>
      <vt:lpstr>PowerPoint Presentation</vt:lpstr>
      <vt:lpstr>PowerPoint Presentation</vt:lpstr>
      <vt:lpstr>Remaining Project Items</vt:lpstr>
      <vt:lpstr>Team Recognition</vt:lpstr>
      <vt:lpstr>Questions????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Brandon Thomas</dc:creator>
  <cp:lastModifiedBy>Brian Laddusaw</cp:lastModifiedBy>
  <cp:revision>3</cp:revision>
  <dcterms:created xsi:type="dcterms:W3CDTF">2026-03-04T14:11:49Z</dcterms:created>
  <dcterms:modified xsi:type="dcterms:W3CDTF">2026-05-21T21:26:38Z</dcterms:modified>
</cp:coreProperties>
</file>