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20" r:id="rId3"/>
    <p:sldId id="321" r:id="rId4"/>
    <p:sldId id="322" r:id="rId5"/>
    <p:sldId id="326" r:id="rId6"/>
    <p:sldId id="323" r:id="rId7"/>
    <p:sldId id="324" r:id="rId8"/>
    <p:sldId id="325" r:id="rId9"/>
    <p:sldId id="319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0086EA"/>
    <a:srgbClr val="292929"/>
    <a:srgbClr val="000000"/>
    <a:srgbClr val="003399"/>
    <a:srgbClr val="CC9900"/>
    <a:srgbClr val="FFCC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8" autoAdjust="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1430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PUBLIC HEARING – Assembly Bill (AB) 2561 </a:t>
            </a:r>
            <a:br>
              <a:rPr lang="en-US" sz="2400" b="1" dirty="0">
                <a:solidFill>
                  <a:schemeClr val="accent2"/>
                </a:solidFill>
              </a:rPr>
            </a:br>
            <a:r>
              <a:rPr lang="en-US" sz="2400" b="1" dirty="0">
                <a:solidFill>
                  <a:schemeClr val="accent2"/>
                </a:solidFill>
              </a:rPr>
              <a:t>Annual Compliance Update on Vacancies </a:t>
            </a:r>
            <a:br>
              <a:rPr lang="en-US" sz="2400" b="1" dirty="0">
                <a:solidFill>
                  <a:schemeClr val="accent2"/>
                </a:solidFill>
              </a:rPr>
            </a:br>
            <a:b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Staff Presentation</a:t>
            </a:r>
          </a:p>
          <a:p>
            <a:r>
              <a:rPr lang="en-US" sz="1400" dirty="0">
                <a:solidFill>
                  <a:schemeClr val="accent2"/>
                </a:solidFill>
              </a:rPr>
              <a:t>June 5,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6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311F-84AB-1915-075D-6F28795A4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33400"/>
          </a:xfrm>
        </p:spPr>
        <p:txBody>
          <a:bodyPr/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Background of AB 2561</a:t>
            </a:r>
            <a:b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30740-4967-22A2-FC94-B449C1313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Effective: January 1, 2025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Purpose:</a:t>
            </a:r>
          </a:p>
          <a:p>
            <a:pPr lvl="1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Promote transparency in vacancies and recruitment efforts</a:t>
            </a:r>
          </a:p>
          <a:p>
            <a:pPr lvl="1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Enhance public engagement</a:t>
            </a:r>
          </a:p>
          <a:p>
            <a:pPr lvl="1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100" dirty="0">
                <a:solidFill>
                  <a:schemeClr val="accent2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Encourage diverse participation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8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A1E16-F6FA-A01E-9E90-E11DFEAB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4572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Compliance Requirements</a:t>
            </a:r>
            <a:endParaRPr lang="en-US" sz="2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DD451-8067-C841-AA5F-F59EA269F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Annual update to the governing body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Report must include: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Job vacancies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Recruitment efforts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Retention activities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Information posted publicly on agency’s website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7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9968C-BAF8-0A1A-3AF3-AC8DF1AD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334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  <a:latin typeface="+mn-lt"/>
              </a:rPr>
              <a:t>Reporting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63AE9-CBFA-77C6-0E52-4355442F2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Timeframe Covered:</a:t>
            </a:r>
          </a:p>
          <a:p>
            <a:pPr lvl="1"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May 31, 2024 – May 31,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1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6AA30-2A81-D631-074E-6F714A73A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6096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Vacancies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D7B20-9E9F-3E40-CE2A-3A9AFB62A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5334000"/>
            <a:ext cx="7086600" cy="7921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i="1" dirty="0">
                <a:solidFill>
                  <a:schemeClr val="accent2"/>
                </a:solidFill>
              </a:rPr>
              <a:t>Status: All positions have been filled and closed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EA8B08-8075-A5CF-BD73-C20E87E6C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715326"/>
              </p:ext>
            </p:extLst>
          </p:nvPr>
        </p:nvGraphicFramePr>
        <p:xfrm>
          <a:off x="1066800" y="1905000"/>
          <a:ext cx="7086600" cy="2871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>
                  <a:extLst>
                    <a:ext uri="{9D8B030D-6E8A-4147-A177-3AD203B41FA5}">
                      <a16:colId xmlns:a16="http://schemas.microsoft.com/office/drawing/2014/main" val="965204001"/>
                    </a:ext>
                  </a:extLst>
                </a:gridCol>
                <a:gridCol w="3543300">
                  <a:extLst>
                    <a:ext uri="{9D8B030D-6E8A-4147-A177-3AD203B41FA5}">
                      <a16:colId xmlns:a16="http://schemas.microsoft.com/office/drawing/2014/main" val="2127549782"/>
                    </a:ext>
                  </a:extLst>
                </a:gridCol>
              </a:tblGrid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Position: 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Reason for Vacancy: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381488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Assistant General Manager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Refunded Position 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41031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Director of Engineering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Retirement 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450886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Engineering Technician/IT Business Systems/GIS Analyst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New Position 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017212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System Operator I/II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Vacancy</a:t>
                      </a:r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263439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Utility Maintenance Worker I/II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/>
                          </a:solidFill>
                        </a:rPr>
                        <a:t>Vacancy</a:t>
                      </a:r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02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91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7D5A-4530-3A8D-F7EF-A8493B314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5334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Recruitment Efforts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EE012-BD85-14AB-23FC-E3398EF20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District Website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Social Media Platforms: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Instagram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Facebook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LinkedIn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Job Boards: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GovernmentJobs.com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BC Water Jobs</a:t>
            </a:r>
          </a:p>
          <a:p>
            <a:pPr lvl="1"/>
            <a:r>
              <a:rPr lang="en-US" sz="2000" b="1" dirty="0">
                <a:solidFill>
                  <a:schemeClr val="accent2"/>
                </a:solidFill>
              </a:rPr>
              <a:t>American Water Works Association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97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F661D-6EFF-9810-530D-FBDB3320A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427038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Legal Compliance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10531-50EC-7492-28C4-CB27FE31E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6400"/>
            <a:ext cx="8458200" cy="4449763"/>
          </a:xfrm>
        </p:spPr>
        <p:txBody>
          <a:bodyPr/>
          <a:lstStyle/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2"/>
                </a:solidFill>
              </a:rPr>
              <a:t>Reviewed by General Counsel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accent2"/>
                </a:solidFill>
              </a:rPr>
              <a:t>Confirmed compliance with AB 2561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3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108C6-AAF2-C4B9-0A7F-99C928D25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334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  <a:latin typeface="+mn-lt"/>
              </a:rPr>
              <a:t>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46EF0-CDB3-9FD7-D2A7-31D129F03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Receive and file the memorandum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</a:rPr>
              <a:t>Continue with annual updates and outreach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4264</TotalTime>
  <Words>197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Symbol</vt:lpstr>
      <vt:lpstr>RCSD</vt:lpstr>
      <vt:lpstr>PUBLIC HEARING – Assembly Bill (AB) 2561  Annual Compliance Update on Vacancies   </vt:lpstr>
      <vt:lpstr>Background of AB 2561 </vt:lpstr>
      <vt:lpstr>Compliance Requirements</vt:lpstr>
      <vt:lpstr>Reporting Period</vt:lpstr>
      <vt:lpstr>Vacancies</vt:lpstr>
      <vt:lpstr>Recruitment Efforts</vt:lpstr>
      <vt:lpstr>Legal Compliance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Melissa Trujillo</cp:lastModifiedBy>
  <cp:revision>291</cp:revision>
  <cp:lastPrinted>2021-04-15T17:13:32Z</cp:lastPrinted>
  <dcterms:created xsi:type="dcterms:W3CDTF">2009-05-29T18:33:58Z</dcterms:created>
  <dcterms:modified xsi:type="dcterms:W3CDTF">2025-06-05T21:17:22Z</dcterms:modified>
</cp:coreProperties>
</file>