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4"/>
  </p:notesMasterIdLst>
  <p:sldIdLst>
    <p:sldId id="671" r:id="rId6"/>
    <p:sldId id="655" r:id="rId7"/>
    <p:sldId id="647" r:id="rId8"/>
    <p:sldId id="667" r:id="rId9"/>
    <p:sldId id="651" r:id="rId10"/>
    <p:sldId id="664" r:id="rId11"/>
    <p:sldId id="670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8D1FA"/>
    <a:srgbClr val="F98007"/>
    <a:srgbClr val="FD03E5"/>
    <a:srgbClr val="000099"/>
    <a:srgbClr val="D32513"/>
    <a:srgbClr val="99CCFF"/>
    <a:srgbClr val="FED40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8CC95-9B65-4B5F-9958-AB95FAAC6AB8}" v="39" dt="2025-05-01T19:57:47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llema, Kylie@CALFIRE" userId="9ee97b34-6fb0-4c99-8dac-8cce04dd00fc" providerId="ADAL" clId="{1968CC95-9B65-4B5F-9958-AB95FAAC6AB8}"/>
    <pc:docChg chg="custSel addSld delSld modSld">
      <pc:chgData name="Tillema, Kylie@CALFIRE" userId="9ee97b34-6fb0-4c99-8dac-8cce04dd00fc" providerId="ADAL" clId="{1968CC95-9B65-4B5F-9958-AB95FAAC6AB8}" dt="2025-05-01T20:57:24.604" v="221" actId="1076"/>
      <pc:docMkLst>
        <pc:docMk/>
      </pc:docMkLst>
      <pc:sldChg chg="modSp mod">
        <pc:chgData name="Tillema, Kylie@CALFIRE" userId="9ee97b34-6fb0-4c99-8dac-8cce04dd00fc" providerId="ADAL" clId="{1968CC95-9B65-4B5F-9958-AB95FAAC6AB8}" dt="2025-05-01T19:52:34.295" v="210" actId="20577"/>
        <pc:sldMkLst>
          <pc:docMk/>
          <pc:sldMk cId="1361257955" sldId="647"/>
        </pc:sldMkLst>
        <pc:spChg chg="mod">
          <ac:chgData name="Tillema, Kylie@CALFIRE" userId="9ee97b34-6fb0-4c99-8dac-8cce04dd00fc" providerId="ADAL" clId="{1968CC95-9B65-4B5F-9958-AB95FAAC6AB8}" dt="2025-05-01T19:51:59.703" v="182" actId="1076"/>
          <ac:spMkLst>
            <pc:docMk/>
            <pc:sldMk cId="1361257955" sldId="647"/>
            <ac:spMk id="2" creationId="{36031CA8-959D-5CF7-F726-C2DB93624567}"/>
          </ac:spMkLst>
        </pc:spChg>
        <pc:graphicFrameChg chg="mod">
          <ac:chgData name="Tillema, Kylie@CALFIRE" userId="9ee97b34-6fb0-4c99-8dac-8cce04dd00fc" providerId="ADAL" clId="{1968CC95-9B65-4B5F-9958-AB95FAAC6AB8}" dt="2025-05-01T19:52:34.295" v="210" actId="20577"/>
          <ac:graphicFrameMkLst>
            <pc:docMk/>
            <pc:sldMk cId="1361257955" sldId="647"/>
            <ac:graphicFrameMk id="5" creationId="{5EF2F124-FF3A-B8AB-731C-793D81BCC9A3}"/>
          </ac:graphicFrameMkLst>
        </pc:graphicFrameChg>
      </pc:sldChg>
      <pc:sldChg chg="del">
        <pc:chgData name="Tillema, Kylie@CALFIRE" userId="9ee97b34-6fb0-4c99-8dac-8cce04dd00fc" providerId="ADAL" clId="{1968CC95-9B65-4B5F-9958-AB95FAAC6AB8}" dt="2025-05-01T19:44:09.553" v="86" actId="47"/>
        <pc:sldMkLst>
          <pc:docMk/>
          <pc:sldMk cId="1261393071" sldId="648"/>
        </pc:sldMkLst>
      </pc:sldChg>
      <pc:sldChg chg="del">
        <pc:chgData name="Tillema, Kylie@CALFIRE" userId="9ee97b34-6fb0-4c99-8dac-8cce04dd00fc" providerId="ADAL" clId="{1968CC95-9B65-4B5F-9958-AB95FAAC6AB8}" dt="2025-05-01T19:52:55.030" v="211" actId="47"/>
        <pc:sldMkLst>
          <pc:docMk/>
          <pc:sldMk cId="3981235756" sldId="653"/>
        </pc:sldMkLst>
      </pc:sldChg>
      <pc:sldChg chg="del">
        <pc:chgData name="Tillema, Kylie@CALFIRE" userId="9ee97b34-6fb0-4c99-8dac-8cce04dd00fc" providerId="ADAL" clId="{1968CC95-9B65-4B5F-9958-AB95FAAC6AB8}" dt="2025-05-01T19:53:02.697" v="212" actId="47"/>
        <pc:sldMkLst>
          <pc:docMk/>
          <pc:sldMk cId="3497478496" sldId="668"/>
        </pc:sldMkLst>
      </pc:sldChg>
      <pc:sldChg chg="addSp delSp modSp del mod modClrScheme chgLayout">
        <pc:chgData name="Tillema, Kylie@CALFIRE" userId="9ee97b34-6fb0-4c99-8dac-8cce04dd00fc" providerId="ADAL" clId="{1968CC95-9B65-4B5F-9958-AB95FAAC6AB8}" dt="2025-05-01T19:40:45.868" v="19" actId="47"/>
        <pc:sldMkLst>
          <pc:docMk/>
          <pc:sldMk cId="608070620" sldId="669"/>
        </pc:sldMkLst>
        <pc:spChg chg="add mod ord">
          <ac:chgData name="Tillema, Kylie@CALFIRE" userId="9ee97b34-6fb0-4c99-8dac-8cce04dd00fc" providerId="ADAL" clId="{1968CC95-9B65-4B5F-9958-AB95FAAC6AB8}" dt="2025-05-01T19:40:22.443" v="11" actId="700"/>
          <ac:spMkLst>
            <pc:docMk/>
            <pc:sldMk cId="608070620" sldId="669"/>
            <ac:spMk id="10" creationId="{EE76BAC0-A3F3-94C7-3F9E-A6BDCCE8F36D}"/>
          </ac:spMkLst>
        </pc:spChg>
        <pc:spChg chg="add del mod ord">
          <ac:chgData name="Tillema, Kylie@CALFIRE" userId="9ee97b34-6fb0-4c99-8dac-8cce04dd00fc" providerId="ADAL" clId="{1968CC95-9B65-4B5F-9958-AB95FAAC6AB8}" dt="2025-05-01T19:40:30.320" v="12" actId="931"/>
          <ac:spMkLst>
            <pc:docMk/>
            <pc:sldMk cId="608070620" sldId="669"/>
            <ac:spMk id="12" creationId="{61439F31-456C-9901-92F5-5DA627ED9FCD}"/>
          </ac:spMkLst>
        </pc:spChg>
        <pc:spChg chg="add mod ord">
          <ac:chgData name="Tillema, Kylie@CALFIRE" userId="9ee97b34-6fb0-4c99-8dac-8cce04dd00fc" providerId="ADAL" clId="{1968CC95-9B65-4B5F-9958-AB95FAAC6AB8}" dt="2025-05-01T19:40:22.443" v="11" actId="700"/>
          <ac:spMkLst>
            <pc:docMk/>
            <pc:sldMk cId="608070620" sldId="669"/>
            <ac:spMk id="15" creationId="{07FCA729-8164-69DF-C74F-4D9EED09F853}"/>
          </ac:spMkLst>
        </pc:spChg>
        <pc:spChg chg="add mod">
          <ac:chgData name="Tillema, Kylie@CALFIRE" userId="9ee97b34-6fb0-4c99-8dac-8cce04dd00fc" providerId="ADAL" clId="{1968CC95-9B65-4B5F-9958-AB95FAAC6AB8}" dt="2025-05-01T19:40:37.023" v="16" actId="478"/>
          <ac:spMkLst>
            <pc:docMk/>
            <pc:sldMk cId="608070620" sldId="669"/>
            <ac:spMk id="19" creationId="{CA772A75-F1CD-6FC4-C16D-CE0DA13A6BA1}"/>
          </ac:spMkLst>
        </pc:spChg>
        <pc:grpChg chg="del">
          <ac:chgData name="Tillema, Kylie@CALFIRE" userId="9ee97b34-6fb0-4c99-8dac-8cce04dd00fc" providerId="ADAL" clId="{1968CC95-9B65-4B5F-9958-AB95FAAC6AB8}" dt="2025-05-01T19:35:35.314" v="1" actId="478"/>
          <ac:grpSpMkLst>
            <pc:docMk/>
            <pc:sldMk cId="608070620" sldId="669"/>
            <ac:grpSpMk id="14" creationId="{0397FEA0-E625-17E2-48A4-75725E6D6976}"/>
          </ac:grpSpMkLst>
        </pc:grpChg>
        <pc:picChg chg="del">
          <ac:chgData name="Tillema, Kylie@CALFIRE" userId="9ee97b34-6fb0-4c99-8dac-8cce04dd00fc" providerId="ADAL" clId="{1968CC95-9B65-4B5F-9958-AB95FAAC6AB8}" dt="2025-05-01T19:39:51.409" v="7" actId="478"/>
          <ac:picMkLst>
            <pc:docMk/>
            <pc:sldMk cId="608070620" sldId="669"/>
            <ac:picMk id="2" creationId="{728C386C-862A-436F-8381-D6AB94A4802B}"/>
          </ac:picMkLst>
        </pc:picChg>
        <pc:picChg chg="del mod modCrop">
          <ac:chgData name="Tillema, Kylie@CALFIRE" userId="9ee97b34-6fb0-4c99-8dac-8cce04dd00fc" providerId="ADAL" clId="{1968CC95-9B65-4B5F-9958-AB95FAAC6AB8}" dt="2025-05-01T19:39:49.621" v="6" actId="478"/>
          <ac:picMkLst>
            <pc:docMk/>
            <pc:sldMk cId="608070620" sldId="669"/>
            <ac:picMk id="7" creationId="{7221F1BD-8052-433C-A458-A6070EB1F9E7}"/>
          </ac:picMkLst>
        </pc:picChg>
        <pc:picChg chg="add mod">
          <ac:chgData name="Tillema, Kylie@CALFIRE" userId="9ee97b34-6fb0-4c99-8dac-8cce04dd00fc" providerId="ADAL" clId="{1968CC95-9B65-4B5F-9958-AB95FAAC6AB8}" dt="2025-05-01T19:40:12.998" v="10" actId="962"/>
          <ac:picMkLst>
            <pc:docMk/>
            <pc:sldMk cId="608070620" sldId="669"/>
            <ac:picMk id="8" creationId="{F11AB7D4-45E6-EF50-7007-313B701D69A3}"/>
          </ac:picMkLst>
        </pc:picChg>
        <pc:picChg chg="add del mod">
          <ac:chgData name="Tillema, Kylie@CALFIRE" userId="9ee97b34-6fb0-4c99-8dac-8cce04dd00fc" providerId="ADAL" clId="{1968CC95-9B65-4B5F-9958-AB95FAAC6AB8}" dt="2025-05-01T19:40:37.023" v="16" actId="478"/>
          <ac:picMkLst>
            <pc:docMk/>
            <pc:sldMk cId="608070620" sldId="669"/>
            <ac:picMk id="17" creationId="{625216BE-A448-4D16-46D0-8D092C3363A9}"/>
          </ac:picMkLst>
        </pc:picChg>
      </pc:sldChg>
      <pc:sldChg chg="addSp delSp modSp new mod setBg modClrScheme chgLayout">
        <pc:chgData name="Tillema, Kylie@CALFIRE" userId="9ee97b34-6fb0-4c99-8dac-8cce04dd00fc" providerId="ADAL" clId="{1968CC95-9B65-4B5F-9958-AB95FAAC6AB8}" dt="2025-05-01T20:57:24.604" v="221" actId="1076"/>
        <pc:sldMkLst>
          <pc:docMk/>
          <pc:sldMk cId="4008407650" sldId="671"/>
        </pc:sldMkLst>
        <pc:spChg chg="del">
          <ac:chgData name="Tillema, Kylie@CALFIRE" userId="9ee97b34-6fb0-4c99-8dac-8cce04dd00fc" providerId="ADAL" clId="{1968CC95-9B65-4B5F-9958-AB95FAAC6AB8}" dt="2025-05-01T19:40:44.214" v="18" actId="700"/>
          <ac:spMkLst>
            <pc:docMk/>
            <pc:sldMk cId="4008407650" sldId="671"/>
            <ac:spMk id="2" creationId="{37ACDCA7-D5C3-0E7B-689B-C8622FA70947}"/>
          </ac:spMkLst>
        </pc:spChg>
        <pc:spChg chg="del">
          <ac:chgData name="Tillema, Kylie@CALFIRE" userId="9ee97b34-6fb0-4c99-8dac-8cce04dd00fc" providerId="ADAL" clId="{1968CC95-9B65-4B5F-9958-AB95FAAC6AB8}" dt="2025-05-01T19:40:44.214" v="18" actId="700"/>
          <ac:spMkLst>
            <pc:docMk/>
            <pc:sldMk cId="4008407650" sldId="671"/>
            <ac:spMk id="3" creationId="{C3C5D62E-D4F0-9232-7404-61CF47D3C090}"/>
          </ac:spMkLst>
        </pc:spChg>
        <pc:spChg chg="del">
          <ac:chgData name="Tillema, Kylie@CALFIRE" userId="9ee97b34-6fb0-4c99-8dac-8cce04dd00fc" providerId="ADAL" clId="{1968CC95-9B65-4B5F-9958-AB95FAAC6AB8}" dt="2025-05-01T19:40:44.214" v="18" actId="700"/>
          <ac:spMkLst>
            <pc:docMk/>
            <pc:sldMk cId="4008407650" sldId="671"/>
            <ac:spMk id="4" creationId="{CB22B61A-728F-B96E-9808-525BD95D21A4}"/>
          </ac:spMkLst>
        </pc:spChg>
        <pc:spChg chg="add mod ord">
          <ac:chgData name="Tillema, Kylie@CALFIRE" userId="9ee97b34-6fb0-4c99-8dac-8cce04dd00fc" providerId="ADAL" clId="{1968CC95-9B65-4B5F-9958-AB95FAAC6AB8}" dt="2025-05-01T19:43:53.692" v="85" actId="1076"/>
          <ac:spMkLst>
            <pc:docMk/>
            <pc:sldMk cId="4008407650" sldId="671"/>
            <ac:spMk id="7" creationId="{C18183FF-C910-500B-673D-74B12E5C7C4C}"/>
          </ac:spMkLst>
        </pc:spChg>
        <pc:spChg chg="add del mod ord">
          <ac:chgData name="Tillema, Kylie@CALFIRE" userId="9ee97b34-6fb0-4c99-8dac-8cce04dd00fc" providerId="ADAL" clId="{1968CC95-9B65-4B5F-9958-AB95FAAC6AB8}" dt="2025-05-01T19:41:22.044" v="25" actId="931"/>
          <ac:spMkLst>
            <pc:docMk/>
            <pc:sldMk cId="4008407650" sldId="671"/>
            <ac:spMk id="8" creationId="{5692F5B0-3058-144D-34B2-1A2E57EE1BDA}"/>
          </ac:spMkLst>
        </pc:spChg>
        <pc:spChg chg="add del mod ord">
          <ac:chgData name="Tillema, Kylie@CALFIRE" userId="9ee97b34-6fb0-4c99-8dac-8cce04dd00fc" providerId="ADAL" clId="{1968CC95-9B65-4B5F-9958-AB95FAAC6AB8}" dt="2025-05-01T19:43:09.453" v="70" actId="478"/>
          <ac:spMkLst>
            <pc:docMk/>
            <pc:sldMk cId="4008407650" sldId="671"/>
            <ac:spMk id="9" creationId="{4EE218A6-5CCD-9713-A1FB-3F2E9B19D9A6}"/>
          </ac:spMkLst>
        </pc:spChg>
        <pc:picChg chg="add del mod">
          <ac:chgData name="Tillema, Kylie@CALFIRE" userId="9ee97b34-6fb0-4c99-8dac-8cce04dd00fc" providerId="ADAL" clId="{1968CC95-9B65-4B5F-9958-AB95FAAC6AB8}" dt="2025-05-01T19:41:13.123" v="24" actId="478"/>
          <ac:picMkLst>
            <pc:docMk/>
            <pc:sldMk cId="4008407650" sldId="671"/>
            <ac:picMk id="6" creationId="{89E95B06-F8E2-1E64-88EF-9F76CB7CF786}"/>
          </ac:picMkLst>
        </pc:picChg>
        <pc:picChg chg="add mod modCrop">
          <ac:chgData name="Tillema, Kylie@CALFIRE" userId="9ee97b34-6fb0-4c99-8dac-8cce04dd00fc" providerId="ADAL" clId="{1968CC95-9B65-4B5F-9958-AB95FAAC6AB8}" dt="2025-05-01T20:57:24.604" v="221" actId="1076"/>
          <ac:picMkLst>
            <pc:docMk/>
            <pc:sldMk cId="4008407650" sldId="671"/>
            <ac:picMk id="11" creationId="{284ABBAB-0565-F0F2-5F00-E26B62E5636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FHSZ Acreage</a:t>
            </a:r>
            <a:r>
              <a:rPr lang="en-US" baseline="0" dirty="0"/>
              <a:t> Comparison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D03E5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6-BFCC-4C57-A9CC-691BC80CE0BB}"/>
              </c:ext>
            </c:extLst>
          </c:dPt>
          <c:dPt>
            <c:idx val="1"/>
            <c:invertIfNegative val="0"/>
            <c:bubble3D val="0"/>
            <c:spPr>
              <a:solidFill>
                <a:srgbClr val="FED402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5-BFCC-4C57-A9CC-691BC80CE0BB}"/>
              </c:ext>
            </c:extLst>
          </c:dPt>
          <c:dPt>
            <c:idx val="2"/>
            <c:invertIfNegative val="0"/>
            <c:bubble3D val="0"/>
            <c:spPr>
              <a:solidFill>
                <a:srgbClr val="F98007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4-BFCC-4C57-A9CC-691BC80CE0B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7-BFCC-4C57-A9CC-691BC80CE0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Very High (2011)</c:v>
                </c:pt>
                <c:pt idx="1">
                  <c:v>Moderate (2025)</c:v>
                </c:pt>
                <c:pt idx="2">
                  <c:v>High (2025)</c:v>
                </c:pt>
                <c:pt idx="3">
                  <c:v>Very High (2025)</c:v>
                </c:pt>
              </c:strCache>
            </c:strRef>
          </c:cat>
          <c:val>
            <c:numRef>
              <c:f>Sheet1!$B$2:$E$2</c:f>
              <c:numCache>
                <c:formatCode>_(* #,##0_);_(* \(#,##0\);_(* "-"??_);_(@_)</c:formatCode>
                <c:ptCount val="4"/>
                <c:pt idx="0">
                  <c:v>74600</c:v>
                </c:pt>
                <c:pt idx="1">
                  <c:v>409444</c:v>
                </c:pt>
                <c:pt idx="2">
                  <c:v>30863</c:v>
                </c:pt>
                <c:pt idx="3">
                  <c:v>126530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CC-4C57-A9CC-691BC80CE0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8668160"/>
        <c:axId val="168666720"/>
      </c:barChart>
      <c:catAx>
        <c:axId val="168668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FIRE HAZARD SEVERITY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66720"/>
        <c:crosses val="autoZero"/>
        <c:auto val="1"/>
        <c:lblAlgn val="ctr"/>
        <c:lblOffset val="100"/>
        <c:noMultiLvlLbl val="0"/>
      </c:catAx>
      <c:valAx>
        <c:axId val="16866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68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0.59507</cdr:x>
      <cdr:y>0.12409</cdr:y>
    </cdr:from>
    <cdr:to>
      <cdr:x>0.94537</cdr:x>
      <cdr:y>0.19677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DB65267E-2C48-32A8-D550-AF65928B9481}"/>
            </a:ext>
          </a:extLst>
        </cdr:cNvPr>
        <cdr:cNvSpPr txBox="1"/>
      </cdr:nvSpPr>
      <cdr:spPr>
        <a:xfrm xmlns:a="http://schemas.openxmlformats.org/drawingml/2006/main">
          <a:off x="4458235" y="630555"/>
          <a:ext cx="2624451" cy="3693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FFFFF"/>
              </a:solidFill>
              <a:latin typeface="Century Gothic" panose="020B0502020202020204" pitchFamily="34" charset="0"/>
            </a:rPr>
            <a:t>RECOMMENDATIONS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ECE1D-F7B7-4EC5-9EDC-366B976E0F4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10EE3-42EB-4B60-A518-75CA92E2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0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F5AC1-BED2-8118-96F2-CEDE9C7CD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0B3D4-C8EC-A01A-D7BC-F1FD9FFA4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07B1E0-4D82-24AA-A90E-7DE2E7216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C8C7A-FAFC-0317-8E83-AB3B57BE1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D8F-AC74-4596-A37F-86182CF9AA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3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10EE3-42EB-4B60-A518-75CA92E207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5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10EE3-42EB-4B60-A518-75CA92E207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23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10EE3-42EB-4B60-A518-75CA92E207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2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10EE3-42EB-4B60-A518-75CA92E207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2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BC957-27C2-1B35-2A14-F15A0BEAD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26394-E203-93D1-1EF1-BF07A46C7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96C4F-708A-6CCF-AA53-784EBDB39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10239-F454-AAF1-7489-35BFD6352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D8F-AC74-4596-A37F-86182CF9AA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0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31B8B-3A0D-4E98-8215-E542BF878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1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866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3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57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1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95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68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4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08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92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0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64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08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84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5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983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56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2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9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7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1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9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DBB4F7-CDDD-400B-A904-9C8456BE12B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15F7CA5-CAC0-47BD-AF1B-0625391B994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3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183FF-C910-500B-673D-74B12E5C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1" y="1711036"/>
            <a:ext cx="3731490" cy="3435927"/>
          </a:xfrm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LOCAL RESPONSIBILITY AREA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FIRE HAZARD SEVERITY ZONES (FHSZ) MAP UPDAT</a:t>
            </a:r>
            <a:r>
              <a:rPr lang="en-US" sz="3600" b="1" dirty="0">
                <a:solidFill>
                  <a:prstClr val="white"/>
                </a:solidFill>
                <a:latin typeface="Century Gothic"/>
                <a:cs typeface="Arial"/>
              </a:rPr>
              <a:t>E</a:t>
            </a:r>
            <a:endParaRPr lang="en-US" dirty="0"/>
          </a:p>
        </p:txBody>
      </p:sp>
      <p:pic>
        <p:nvPicPr>
          <p:cNvPr id="11" name="Content Placeholder 10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284ABBAB-0565-F0F2-5F00-E26B62E56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5652" r="-469" b="20616"/>
          <a:stretch/>
        </p:blipFill>
        <p:spPr>
          <a:xfrm>
            <a:off x="4782707" y="175277"/>
            <a:ext cx="6819895" cy="6507443"/>
          </a:xfrm>
        </p:spPr>
      </p:pic>
    </p:spTree>
    <p:extLst>
      <p:ext uri="{BB962C8B-B14F-4D97-AF65-F5344CB8AC3E}">
        <p14:creationId xmlns:p14="http://schemas.microsoft.com/office/powerpoint/2010/main" val="4008407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46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6BF01B-EA42-6DAE-3A54-2BD94A6D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769941-FC03-430B-42B8-7E4B9E01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48" y="2967182"/>
            <a:ext cx="3518394" cy="923635"/>
          </a:xfrm>
        </p:spPr>
        <p:txBody>
          <a:bodyPr>
            <a:noAutofit/>
          </a:bodyPr>
          <a:lstStyle/>
          <a:p>
            <a:pPr algn="ctr"/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LEGISLATION</a:t>
            </a:r>
            <a:b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8A0CF7-00DE-EB1E-37B8-DA8B37380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119" y="223005"/>
            <a:ext cx="7588333" cy="6751122"/>
          </a:xfrm>
        </p:spPr>
        <p:txBody>
          <a:bodyPr>
            <a:normAutofit fontScale="70000" lnSpcReduction="2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ple Color Emoji"/>
              </a:rPr>
              <a:t>📜</a:t>
            </a:r>
            <a:r>
              <a:rPr lang="en-US" sz="29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Assembly Bill 337 (1992)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Originally mandated the identification of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Very High Fire Hazard Severity Zones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following destructive wildfires.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Panorama Fire in San Bernardino and Tunnel Fire in Oakland Hills.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900" kern="100" dirty="0">
              <a:solidFill>
                <a:schemeClr val="bg1"/>
              </a:solidFill>
              <a:latin typeface="Century Gothic" panose="020B0502020202020204" pitchFamily="34" charset="0"/>
              <a:ea typeface="Aptos" panose="020B0004020202020204" pitchFamily="34" charset="0"/>
              <a:cs typeface="Apple Color Emoji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ple Color Emoji"/>
              </a:rPr>
              <a:t>📜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Senate Bill 63 (2021)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Amended Government Code Section 51178 to expand fire hazard oversight to include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Moderate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zones in addition to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Very High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FHSZ classifications with the LRA. 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Expanded the responsibility to the local agency, imposing a state-mandate.</a:t>
            </a:r>
            <a:endParaRPr lang="en-US" sz="29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 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ple Color Emoji"/>
              </a:rPr>
              <a:t>📜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Assembly Bill 211 (2022)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Required local agencies to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adopt Moderate, High, and Very High FHSZ designations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within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120 days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OSFM recommendations. Local governments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cannot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downgrade state-designated hazard levels but may increase them if justified.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900" kern="100" dirty="0">
              <a:solidFill>
                <a:schemeClr val="bg1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ple Color Emoji"/>
              </a:rPr>
              <a:t>📜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Assembly Bill 38 (2019) </a:t>
            </a:r>
            <a:r>
              <a:rPr lang="en-US" sz="29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Established that as of July 1, 2021 any</a:t>
            </a:r>
            <a:r>
              <a:rPr lang="en-US" sz="29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seller of real property located in a </a:t>
            </a:r>
            <a:r>
              <a:rPr lang="en-US" sz="29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High or Very High Fire Hazard Severity Zone </a:t>
            </a:r>
            <a:r>
              <a:rPr lang="en-US" sz="29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shall provide the buyer with documentation stating the property is in compliance with defensible space requirements.</a:t>
            </a:r>
            <a:endParaRPr lang="en-US" sz="2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19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78500">
              <a:srgbClr val="002060"/>
            </a:gs>
            <a:gs pos="74000">
              <a:srgbClr val="002060"/>
            </a:gs>
            <a:gs pos="83000">
              <a:srgbClr val="00206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E6C6A-46C6-5872-D768-17E373960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31CA8-959D-5CF7-F726-C2DB9362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36" y="2575279"/>
            <a:ext cx="3574472" cy="17074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Acreage Changed </a:t>
            </a:r>
            <a:endParaRPr lang="en-US" sz="60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F2F124-FF3A-B8AB-731C-793D81BCC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00880"/>
              </p:ext>
            </p:extLst>
          </p:nvPr>
        </p:nvGraphicFramePr>
        <p:xfrm>
          <a:off x="4407066" y="888285"/>
          <a:ext cx="7492010" cy="5081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77EC22-481B-4AC6-F4D5-4CABABE55B4C}"/>
              </a:ext>
            </a:extLst>
          </p:cNvPr>
          <p:cNvCxnSpPr/>
          <p:nvPr/>
        </p:nvCxnSpPr>
        <p:spPr>
          <a:xfrm>
            <a:off x="7006442" y="1852550"/>
            <a:ext cx="0" cy="34438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65267E-2C48-32A8-D550-AF65928B9481}"/>
              </a:ext>
            </a:extLst>
          </p:cNvPr>
          <p:cNvSpPr txBox="1"/>
          <p:nvPr/>
        </p:nvSpPr>
        <p:spPr>
          <a:xfrm>
            <a:off x="5569527" y="1508164"/>
            <a:ext cx="122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entury Gothic" panose="020B0502020202020204" pitchFamily="34" charset="0"/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1361257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F0EFB-85E5-6D34-2C9A-702AC49A0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D716DD-F1B8-FC60-227D-F6794932C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16809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Zones and 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A45096-F83D-DFB2-296D-F7DF80639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dirty="0">
                <a:effectLst/>
                <a:latin typeface="Century Gothic" panose="020B0502020202020204" pitchFamily="34" charset="0"/>
              </a:rPr>
              <a:t>Properties are designated as </a:t>
            </a:r>
            <a:r>
              <a:rPr lang="en-US" b="1" dirty="0">
                <a:effectLst/>
                <a:latin typeface="Century Gothic" panose="020B0502020202020204" pitchFamily="34" charset="0"/>
              </a:rPr>
              <a:t>Moderate, High, or Very High Fire Hazard Severity Zones</a:t>
            </a:r>
            <a:r>
              <a:rPr lang="en-US" dirty="0">
                <a:effectLst/>
                <a:latin typeface="Century Gothic" panose="020B0502020202020204" pitchFamily="34" charset="0"/>
              </a:rPr>
              <a:t> based on:  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</a:rPr>
              <a:t>Terrain and topography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</a:rPr>
              <a:t>Vegetation and fuel conditions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</a:rPr>
              <a:t>Ember Casting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</a:rPr>
              <a:t>Fire history and frequency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</a:rPr>
              <a:t>Climate and weather patterns</a:t>
            </a:r>
          </a:p>
          <a:p>
            <a:endParaRPr lang="en-US" dirty="0"/>
          </a:p>
          <a:p>
            <a:r>
              <a:rPr lang="en-US" dirty="0"/>
              <a:t>Assembly Bill 629 – Could expand the defensible space requirement and add an inspection frequency requirement to the High Fire </a:t>
            </a:r>
            <a:r>
              <a:rPr lang="en-US"/>
              <a:t>Hazard Severity Zones.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049C17EC-0940-AF3A-5ADF-F9E1A180D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05" y="11430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4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FCD51E2-4231-3E5E-D12C-006EBB09C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Affects on Property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BF5D65-6E73-6205-EDE8-D24147E4B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860" y="1845734"/>
            <a:ext cx="4937760" cy="4305684"/>
          </a:xfrm>
        </p:spPr>
        <p:txBody>
          <a:bodyPr>
            <a:normAutofit fontScale="92500" lnSpcReduction="20000"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Requirements in Very High FHSZ</a:t>
            </a:r>
            <a:r>
              <a:rPr lang="en-U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: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Maintain </a:t>
            </a:r>
            <a:r>
              <a:rPr lang="en-U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100 feet of defensible space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around structures – or to your property line.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Ensure new construction and some renovations adhere to </a:t>
            </a:r>
            <a:r>
              <a:rPr lang="en-U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Ch. 7A or future WUI Code requirements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Disclose </a:t>
            </a:r>
            <a:r>
              <a:rPr lang="en-U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FHSZ designation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when selling property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–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AB38 Inspections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u="sng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Requirements in High FHSZ</a:t>
            </a:r>
            <a:r>
              <a:rPr lang="en-U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:</a:t>
            </a:r>
            <a:endParaRPr lang="en-US" sz="20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As of Jan. 1, 2026 new construction and some renovations must adhere to </a:t>
            </a:r>
            <a:r>
              <a:rPr lang="en-U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Ch. 7A or future WUI Code requirements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Disclose </a:t>
            </a:r>
            <a:r>
              <a:rPr lang="en-U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FHSZ designation</a:t>
            </a:r>
            <a:r>
              <a:rPr lang="en-US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when selling property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AB38 Inspections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Content Placeholder 4" descr="A screenshot of a house&#10;&#10;AI-generated content may be incorrect.">
            <a:extLst>
              <a:ext uri="{FF2B5EF4-FFF2-40B4-BE49-F238E27FC236}">
                <a16:creationId xmlns:a16="http://schemas.microsoft.com/office/drawing/2014/main" id="{E349AE87-9C01-BEEA-D48E-307728E83E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61" y="2074334"/>
            <a:ext cx="6061972" cy="356616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9AC7BB-D992-015A-CCEF-7B3C82D99067}"/>
              </a:ext>
            </a:extLst>
          </p:cNvPr>
          <p:cNvSpPr txBox="1"/>
          <p:nvPr/>
        </p:nvSpPr>
        <p:spPr>
          <a:xfrm>
            <a:off x="5793361" y="5677591"/>
            <a:ext cx="606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Zone 0 – AB 3074 (2020) – </a:t>
            </a:r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Effective 1/1/2021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Pending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State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90923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74000">
              <a:srgbClr val="002060"/>
            </a:gs>
            <a:gs pos="83000">
              <a:srgbClr val="002060"/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DF7C36B-2A95-4DB1-A402-5367DFD51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CA75FA-F681-4B5D-93C7-49F3DDA1D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4E074C-27C4-4E38-B099-012123B75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532AA8F-7655-4585-B919-E2A0FD87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C75C62-BDB7-0BA9-3275-16B0A0D9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980214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>
                <a:solidFill>
                  <a:schemeClr val="bg1"/>
                </a:solidFill>
                <a:latin typeface="Century Gothic" panose="020B0502020202020204" pitchFamily="34" charset="0"/>
              </a:rPr>
              <a:t>ASSEMBLY BILL 38 – REAL ESTATE INSPECTIONS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1AB637-318E-4CDB-8A57-B13978D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3D27A1-470E-1D47-290F-95EE57CF1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9485" y="2198914"/>
            <a:ext cx="3980214" cy="1878736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Assembly Bill 38 established that, as of July 1, 2021, California Civil Code Section 1102.19 requires a seller of real property located in a High or Very High Fire Hazard Severity Zone to provide the buyer with documentation stating the property is in compliance with defensible space requirements. 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CADE56-B590-4E65-AF77-CEDAB0E2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D6EB25-01BC-4EB1-8BED-E81046194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electronics, circuit&#10;&#10;AI-generated content may be incorrect.">
            <a:extLst>
              <a:ext uri="{FF2B5EF4-FFF2-40B4-BE49-F238E27FC236}">
                <a16:creationId xmlns:a16="http://schemas.microsoft.com/office/drawing/2014/main" id="{51B9535D-9A15-AB9C-216D-F9D3424B0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"/>
          <a:stretch/>
        </p:blipFill>
        <p:spPr>
          <a:xfrm>
            <a:off x="632913" y="810161"/>
            <a:ext cx="6366404" cy="4855291"/>
          </a:xfrm>
        </p:spPr>
      </p:pic>
    </p:spTree>
    <p:extLst>
      <p:ext uri="{BB962C8B-B14F-4D97-AF65-F5344CB8AC3E}">
        <p14:creationId xmlns:p14="http://schemas.microsoft.com/office/powerpoint/2010/main" val="223702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0FF8C-5259-736E-C4A9-FB3924642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ADEA-70FE-FC0E-CE54-A515C007E6C8}"/>
              </a:ext>
            </a:extLst>
          </p:cNvPr>
          <p:cNvGrpSpPr/>
          <p:nvPr/>
        </p:nvGrpSpPr>
        <p:grpSpPr>
          <a:xfrm>
            <a:off x="4773772" y="357514"/>
            <a:ext cx="6998747" cy="6142971"/>
            <a:chOff x="4741017" y="361720"/>
            <a:chExt cx="6998747" cy="614297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D518173-B78C-CF41-CF19-13F85DD62FE9}"/>
                </a:ext>
              </a:extLst>
            </p:cNvPr>
            <p:cNvSpPr/>
            <p:nvPr/>
          </p:nvSpPr>
          <p:spPr>
            <a:xfrm>
              <a:off x="6763317" y="361721"/>
              <a:ext cx="4976447" cy="1920240"/>
            </a:xfrm>
            <a:custGeom>
              <a:avLst/>
              <a:gdLst>
                <a:gd name="connsiteX0" fmla="*/ 304658 w 1827909"/>
                <a:gd name="connsiteY0" fmla="*/ 0 h 4976446"/>
                <a:gd name="connsiteX1" fmla="*/ 1523251 w 1827909"/>
                <a:gd name="connsiteY1" fmla="*/ 0 h 4976446"/>
                <a:gd name="connsiteX2" fmla="*/ 1827909 w 1827909"/>
                <a:gd name="connsiteY2" fmla="*/ 304658 h 4976446"/>
                <a:gd name="connsiteX3" fmla="*/ 1827909 w 1827909"/>
                <a:gd name="connsiteY3" fmla="*/ 4976446 h 4976446"/>
                <a:gd name="connsiteX4" fmla="*/ 1827909 w 1827909"/>
                <a:gd name="connsiteY4" fmla="*/ 4976446 h 4976446"/>
                <a:gd name="connsiteX5" fmla="*/ 0 w 1827909"/>
                <a:gd name="connsiteY5" fmla="*/ 4976446 h 4976446"/>
                <a:gd name="connsiteX6" fmla="*/ 0 w 1827909"/>
                <a:gd name="connsiteY6" fmla="*/ 4976446 h 4976446"/>
                <a:gd name="connsiteX7" fmla="*/ 0 w 1827909"/>
                <a:gd name="connsiteY7" fmla="*/ 304658 h 4976446"/>
                <a:gd name="connsiteX8" fmla="*/ 304658 w 1827909"/>
                <a:gd name="connsiteY8" fmla="*/ 0 h 4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909" h="4976446">
                  <a:moveTo>
                    <a:pt x="1827909" y="829426"/>
                  </a:moveTo>
                  <a:lnTo>
                    <a:pt x="1827909" y="4147020"/>
                  </a:lnTo>
                  <a:cubicBezTo>
                    <a:pt x="1827909" y="4605099"/>
                    <a:pt x="1777807" y="4976445"/>
                    <a:pt x="1716004" y="4976445"/>
                  </a:cubicBezTo>
                  <a:lnTo>
                    <a:pt x="0" y="4976445"/>
                  </a:lnTo>
                  <a:lnTo>
                    <a:pt x="0" y="4976445"/>
                  </a:lnTo>
                  <a:lnTo>
                    <a:pt x="0" y="1"/>
                  </a:lnTo>
                  <a:lnTo>
                    <a:pt x="0" y="1"/>
                  </a:lnTo>
                  <a:lnTo>
                    <a:pt x="1716004" y="1"/>
                  </a:lnTo>
                  <a:cubicBezTo>
                    <a:pt x="1777807" y="1"/>
                    <a:pt x="1827909" y="371347"/>
                    <a:pt x="1827909" y="82942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90000"/>
              </a:schemeClr>
            </a:solidFill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213056" rIns="336881" bIns="213057" numCol="1" spcCol="1270" anchor="ctr" anchorCtr="0">
              <a:noAutofit/>
            </a:bodyPr>
            <a:lstStyle/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b="1" u="sng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RVC Fire – Fire Hazard Severity Zone Website</a:t>
              </a:r>
              <a:endParaRPr lang="en-US" sz="2400" kern="12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B6581E-D51C-BA25-B595-F0E59D52D792}"/>
                </a:ext>
              </a:extLst>
            </p:cNvPr>
            <p:cNvSpPr/>
            <p:nvPr/>
          </p:nvSpPr>
          <p:spPr>
            <a:xfrm>
              <a:off x="4741017" y="361720"/>
              <a:ext cx="1920230" cy="1920241"/>
            </a:xfrm>
            <a:custGeom>
              <a:avLst/>
              <a:gdLst>
                <a:gd name="connsiteX0" fmla="*/ 0 w 1920230"/>
                <a:gd name="connsiteY0" fmla="*/ 320045 h 1920241"/>
                <a:gd name="connsiteX1" fmla="*/ 320045 w 1920230"/>
                <a:gd name="connsiteY1" fmla="*/ 0 h 1920241"/>
                <a:gd name="connsiteX2" fmla="*/ 1600185 w 1920230"/>
                <a:gd name="connsiteY2" fmla="*/ 0 h 1920241"/>
                <a:gd name="connsiteX3" fmla="*/ 1920230 w 1920230"/>
                <a:gd name="connsiteY3" fmla="*/ 320045 h 1920241"/>
                <a:gd name="connsiteX4" fmla="*/ 1920230 w 1920230"/>
                <a:gd name="connsiteY4" fmla="*/ 1600196 h 1920241"/>
                <a:gd name="connsiteX5" fmla="*/ 1600185 w 1920230"/>
                <a:gd name="connsiteY5" fmla="*/ 1920241 h 1920241"/>
                <a:gd name="connsiteX6" fmla="*/ 320045 w 1920230"/>
                <a:gd name="connsiteY6" fmla="*/ 1920241 h 1920241"/>
                <a:gd name="connsiteX7" fmla="*/ 0 w 1920230"/>
                <a:gd name="connsiteY7" fmla="*/ 1600196 h 1920241"/>
                <a:gd name="connsiteX8" fmla="*/ 0 w 1920230"/>
                <a:gd name="connsiteY8" fmla="*/ 320045 h 192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0230" h="1920241">
                  <a:moveTo>
                    <a:pt x="0" y="320045"/>
                  </a:moveTo>
                  <a:cubicBezTo>
                    <a:pt x="0" y="143289"/>
                    <a:pt x="143289" y="0"/>
                    <a:pt x="320045" y="0"/>
                  </a:cubicBezTo>
                  <a:lnTo>
                    <a:pt x="1600185" y="0"/>
                  </a:lnTo>
                  <a:cubicBezTo>
                    <a:pt x="1776941" y="0"/>
                    <a:pt x="1920230" y="143289"/>
                    <a:pt x="1920230" y="320045"/>
                  </a:cubicBezTo>
                  <a:lnTo>
                    <a:pt x="1920230" y="1600196"/>
                  </a:lnTo>
                  <a:cubicBezTo>
                    <a:pt x="1920230" y="1776952"/>
                    <a:pt x="1776941" y="1920241"/>
                    <a:pt x="1600185" y="1920241"/>
                  </a:cubicBezTo>
                  <a:lnTo>
                    <a:pt x="320045" y="1920241"/>
                  </a:lnTo>
                  <a:cubicBezTo>
                    <a:pt x="143289" y="1920241"/>
                    <a:pt x="0" y="1776952"/>
                    <a:pt x="0" y="1600196"/>
                  </a:cubicBezTo>
                  <a:lnTo>
                    <a:pt x="0" y="320045"/>
                  </a:ln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388" tIns="217563" rIns="341388" bIns="217563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b="1" kern="1200" dirty="0">
                <a:latin typeface="Century Gothic" panose="020B050202020202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DDAC5FC-1285-8CF5-C8A0-B9B76B4F5F27}"/>
                </a:ext>
              </a:extLst>
            </p:cNvPr>
            <p:cNvSpPr/>
            <p:nvPr/>
          </p:nvSpPr>
          <p:spPr>
            <a:xfrm>
              <a:off x="6763315" y="2468880"/>
              <a:ext cx="4976447" cy="1920240"/>
            </a:xfrm>
            <a:custGeom>
              <a:avLst/>
              <a:gdLst>
                <a:gd name="connsiteX0" fmla="*/ 304658 w 1827909"/>
                <a:gd name="connsiteY0" fmla="*/ 0 h 4976446"/>
                <a:gd name="connsiteX1" fmla="*/ 1523251 w 1827909"/>
                <a:gd name="connsiteY1" fmla="*/ 0 h 4976446"/>
                <a:gd name="connsiteX2" fmla="*/ 1827909 w 1827909"/>
                <a:gd name="connsiteY2" fmla="*/ 304658 h 4976446"/>
                <a:gd name="connsiteX3" fmla="*/ 1827909 w 1827909"/>
                <a:gd name="connsiteY3" fmla="*/ 4976446 h 4976446"/>
                <a:gd name="connsiteX4" fmla="*/ 1827909 w 1827909"/>
                <a:gd name="connsiteY4" fmla="*/ 4976446 h 4976446"/>
                <a:gd name="connsiteX5" fmla="*/ 0 w 1827909"/>
                <a:gd name="connsiteY5" fmla="*/ 4976446 h 4976446"/>
                <a:gd name="connsiteX6" fmla="*/ 0 w 1827909"/>
                <a:gd name="connsiteY6" fmla="*/ 4976446 h 4976446"/>
                <a:gd name="connsiteX7" fmla="*/ 0 w 1827909"/>
                <a:gd name="connsiteY7" fmla="*/ 304658 h 4976446"/>
                <a:gd name="connsiteX8" fmla="*/ 304658 w 1827909"/>
                <a:gd name="connsiteY8" fmla="*/ 0 h 4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909" h="4976446">
                  <a:moveTo>
                    <a:pt x="1827909" y="829426"/>
                  </a:moveTo>
                  <a:lnTo>
                    <a:pt x="1827909" y="4147020"/>
                  </a:lnTo>
                  <a:cubicBezTo>
                    <a:pt x="1827909" y="4605099"/>
                    <a:pt x="1777807" y="4976445"/>
                    <a:pt x="1716004" y="4976445"/>
                  </a:cubicBezTo>
                  <a:lnTo>
                    <a:pt x="0" y="4976445"/>
                  </a:lnTo>
                  <a:lnTo>
                    <a:pt x="0" y="4976445"/>
                  </a:lnTo>
                  <a:lnTo>
                    <a:pt x="0" y="1"/>
                  </a:lnTo>
                  <a:lnTo>
                    <a:pt x="0" y="1"/>
                  </a:lnTo>
                  <a:lnTo>
                    <a:pt x="1716004" y="1"/>
                  </a:lnTo>
                  <a:cubicBezTo>
                    <a:pt x="1777807" y="1"/>
                    <a:pt x="1827909" y="371347"/>
                    <a:pt x="1827909" y="829426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9071" tIns="178767" rIns="268301" bIns="178766" numCol="1" spcCol="1270" anchor="ctr" anchorCtr="0">
              <a:noAutofit/>
            </a:bodyPr>
            <a:lstStyle/>
            <a:p>
              <a:pPr marL="0" lvl="1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b="1" u="sng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CAL FIRE FHSZ LRA Fact Sheet</a:t>
              </a:r>
              <a:endParaRPr lang="en-US" sz="24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2B08C39-1D6D-7E74-8AF3-0B8DFF294E73}"/>
                </a:ext>
              </a:extLst>
            </p:cNvPr>
            <p:cNvSpPr/>
            <p:nvPr/>
          </p:nvSpPr>
          <p:spPr>
            <a:xfrm>
              <a:off x="4741017" y="2473086"/>
              <a:ext cx="1920230" cy="1920240"/>
            </a:xfrm>
            <a:custGeom>
              <a:avLst/>
              <a:gdLst>
                <a:gd name="connsiteX0" fmla="*/ 0 w 1920230"/>
                <a:gd name="connsiteY0" fmla="*/ 320045 h 2080732"/>
                <a:gd name="connsiteX1" fmla="*/ 320045 w 1920230"/>
                <a:gd name="connsiteY1" fmla="*/ 0 h 2080732"/>
                <a:gd name="connsiteX2" fmla="*/ 1600185 w 1920230"/>
                <a:gd name="connsiteY2" fmla="*/ 0 h 2080732"/>
                <a:gd name="connsiteX3" fmla="*/ 1920230 w 1920230"/>
                <a:gd name="connsiteY3" fmla="*/ 320045 h 2080732"/>
                <a:gd name="connsiteX4" fmla="*/ 1920230 w 1920230"/>
                <a:gd name="connsiteY4" fmla="*/ 1760687 h 2080732"/>
                <a:gd name="connsiteX5" fmla="*/ 1600185 w 1920230"/>
                <a:gd name="connsiteY5" fmla="*/ 2080732 h 2080732"/>
                <a:gd name="connsiteX6" fmla="*/ 320045 w 1920230"/>
                <a:gd name="connsiteY6" fmla="*/ 2080732 h 2080732"/>
                <a:gd name="connsiteX7" fmla="*/ 0 w 1920230"/>
                <a:gd name="connsiteY7" fmla="*/ 1760687 h 2080732"/>
                <a:gd name="connsiteX8" fmla="*/ 0 w 1920230"/>
                <a:gd name="connsiteY8" fmla="*/ 320045 h 2080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0230" h="2080732">
                  <a:moveTo>
                    <a:pt x="0" y="320045"/>
                  </a:moveTo>
                  <a:cubicBezTo>
                    <a:pt x="0" y="143289"/>
                    <a:pt x="143289" y="0"/>
                    <a:pt x="320045" y="0"/>
                  </a:cubicBezTo>
                  <a:lnTo>
                    <a:pt x="1600185" y="0"/>
                  </a:lnTo>
                  <a:cubicBezTo>
                    <a:pt x="1776941" y="0"/>
                    <a:pt x="1920230" y="143289"/>
                    <a:pt x="1920230" y="320045"/>
                  </a:cubicBezTo>
                  <a:lnTo>
                    <a:pt x="1920230" y="1760687"/>
                  </a:lnTo>
                  <a:cubicBezTo>
                    <a:pt x="1920230" y="1937443"/>
                    <a:pt x="1776941" y="2080732"/>
                    <a:pt x="1600185" y="2080732"/>
                  </a:cubicBezTo>
                  <a:lnTo>
                    <a:pt x="320045" y="2080732"/>
                  </a:lnTo>
                  <a:cubicBezTo>
                    <a:pt x="143289" y="2080732"/>
                    <a:pt x="0" y="1937443"/>
                    <a:pt x="0" y="1760687"/>
                  </a:cubicBezTo>
                  <a:lnTo>
                    <a:pt x="0" y="320045"/>
                  </a:ln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388" tIns="217563" rIns="341388" bIns="217563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833427B-52E9-4820-596C-862578C7043E}"/>
                </a:ext>
              </a:extLst>
            </p:cNvPr>
            <p:cNvSpPr/>
            <p:nvPr/>
          </p:nvSpPr>
          <p:spPr>
            <a:xfrm>
              <a:off x="6763315" y="4584451"/>
              <a:ext cx="4976447" cy="1920240"/>
            </a:xfrm>
            <a:custGeom>
              <a:avLst/>
              <a:gdLst>
                <a:gd name="connsiteX0" fmla="*/ 304658 w 1827909"/>
                <a:gd name="connsiteY0" fmla="*/ 0 h 4976446"/>
                <a:gd name="connsiteX1" fmla="*/ 1523251 w 1827909"/>
                <a:gd name="connsiteY1" fmla="*/ 0 h 4976446"/>
                <a:gd name="connsiteX2" fmla="*/ 1827909 w 1827909"/>
                <a:gd name="connsiteY2" fmla="*/ 304658 h 4976446"/>
                <a:gd name="connsiteX3" fmla="*/ 1827909 w 1827909"/>
                <a:gd name="connsiteY3" fmla="*/ 4976446 h 4976446"/>
                <a:gd name="connsiteX4" fmla="*/ 1827909 w 1827909"/>
                <a:gd name="connsiteY4" fmla="*/ 4976446 h 4976446"/>
                <a:gd name="connsiteX5" fmla="*/ 0 w 1827909"/>
                <a:gd name="connsiteY5" fmla="*/ 4976446 h 4976446"/>
                <a:gd name="connsiteX6" fmla="*/ 0 w 1827909"/>
                <a:gd name="connsiteY6" fmla="*/ 4976446 h 4976446"/>
                <a:gd name="connsiteX7" fmla="*/ 0 w 1827909"/>
                <a:gd name="connsiteY7" fmla="*/ 304658 h 4976446"/>
                <a:gd name="connsiteX8" fmla="*/ 304658 w 1827909"/>
                <a:gd name="connsiteY8" fmla="*/ 0 h 4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909" h="4976446">
                  <a:moveTo>
                    <a:pt x="1827909" y="829426"/>
                  </a:moveTo>
                  <a:lnTo>
                    <a:pt x="1827909" y="4147020"/>
                  </a:lnTo>
                  <a:cubicBezTo>
                    <a:pt x="1827909" y="4605099"/>
                    <a:pt x="1777807" y="4976445"/>
                    <a:pt x="1716004" y="4976445"/>
                  </a:cubicBezTo>
                  <a:lnTo>
                    <a:pt x="0" y="4976445"/>
                  </a:lnTo>
                  <a:lnTo>
                    <a:pt x="0" y="4976445"/>
                  </a:lnTo>
                  <a:lnTo>
                    <a:pt x="0" y="1"/>
                  </a:lnTo>
                  <a:lnTo>
                    <a:pt x="0" y="1"/>
                  </a:lnTo>
                  <a:lnTo>
                    <a:pt x="1716004" y="1"/>
                  </a:lnTo>
                  <a:cubicBezTo>
                    <a:pt x="1777807" y="1"/>
                    <a:pt x="1827909" y="371347"/>
                    <a:pt x="1827909" y="829426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9071" tIns="178767" rIns="268301" bIns="178766" numCol="1" spcCol="1270" anchor="ctr" anchorCtr="0">
              <a:noAutofit/>
            </a:bodyPr>
            <a:lstStyle/>
            <a:p>
              <a:pPr marL="0" lvl="1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400" b="1" i="0" u="sng" strike="noStrike" kern="1200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California Department of Insurance: Fire Hazard Severity Zones &amp; Insurance Impacts</a:t>
              </a:r>
              <a:endParaRPr lang="en-US" sz="2400" kern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D895780-D8A8-0025-7C71-A9224301D6E6}"/>
                </a:ext>
              </a:extLst>
            </p:cNvPr>
            <p:cNvSpPr/>
            <p:nvPr/>
          </p:nvSpPr>
          <p:spPr>
            <a:xfrm>
              <a:off x="4741017" y="4584451"/>
              <a:ext cx="1920230" cy="1920240"/>
            </a:xfrm>
            <a:custGeom>
              <a:avLst/>
              <a:gdLst>
                <a:gd name="connsiteX0" fmla="*/ 0 w 1920230"/>
                <a:gd name="connsiteY0" fmla="*/ 320045 h 1989016"/>
                <a:gd name="connsiteX1" fmla="*/ 320045 w 1920230"/>
                <a:gd name="connsiteY1" fmla="*/ 0 h 1989016"/>
                <a:gd name="connsiteX2" fmla="*/ 1600185 w 1920230"/>
                <a:gd name="connsiteY2" fmla="*/ 0 h 1989016"/>
                <a:gd name="connsiteX3" fmla="*/ 1920230 w 1920230"/>
                <a:gd name="connsiteY3" fmla="*/ 320045 h 1989016"/>
                <a:gd name="connsiteX4" fmla="*/ 1920230 w 1920230"/>
                <a:gd name="connsiteY4" fmla="*/ 1668971 h 1989016"/>
                <a:gd name="connsiteX5" fmla="*/ 1600185 w 1920230"/>
                <a:gd name="connsiteY5" fmla="*/ 1989016 h 1989016"/>
                <a:gd name="connsiteX6" fmla="*/ 320045 w 1920230"/>
                <a:gd name="connsiteY6" fmla="*/ 1989016 h 1989016"/>
                <a:gd name="connsiteX7" fmla="*/ 0 w 1920230"/>
                <a:gd name="connsiteY7" fmla="*/ 1668971 h 1989016"/>
                <a:gd name="connsiteX8" fmla="*/ 0 w 1920230"/>
                <a:gd name="connsiteY8" fmla="*/ 320045 h 19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0230" h="1989016">
                  <a:moveTo>
                    <a:pt x="0" y="320045"/>
                  </a:moveTo>
                  <a:cubicBezTo>
                    <a:pt x="0" y="143289"/>
                    <a:pt x="143289" y="0"/>
                    <a:pt x="320045" y="0"/>
                  </a:cubicBezTo>
                  <a:lnTo>
                    <a:pt x="1600185" y="0"/>
                  </a:lnTo>
                  <a:cubicBezTo>
                    <a:pt x="1776941" y="0"/>
                    <a:pt x="1920230" y="143289"/>
                    <a:pt x="1920230" y="320045"/>
                  </a:cubicBezTo>
                  <a:lnTo>
                    <a:pt x="1920230" y="1668971"/>
                  </a:lnTo>
                  <a:cubicBezTo>
                    <a:pt x="1920230" y="1845727"/>
                    <a:pt x="1776941" y="1989016"/>
                    <a:pt x="1600185" y="1989016"/>
                  </a:cubicBezTo>
                  <a:lnTo>
                    <a:pt x="320045" y="1989016"/>
                  </a:lnTo>
                  <a:cubicBezTo>
                    <a:pt x="143289" y="1989016"/>
                    <a:pt x="0" y="1845727"/>
                    <a:pt x="0" y="1668971"/>
                  </a:cubicBezTo>
                  <a:lnTo>
                    <a:pt x="0" y="320045"/>
                  </a:lnTo>
                  <a:close/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698" tIns="124218" rIns="154698" bIns="12421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81517C9-6300-BA7E-E512-808040AA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9" y="2605396"/>
            <a:ext cx="3804061" cy="1638795"/>
          </a:xfrm>
        </p:spPr>
        <p:txBody>
          <a:bodyPr>
            <a:normAutofit/>
          </a:bodyPr>
          <a:lstStyle/>
          <a:p>
            <a:pPr algn="ctr"/>
            <a:r>
              <a:rPr kumimoji="0" lang="en-US" sz="60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LINKS</a:t>
            </a:r>
            <a:b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3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400"/>
            <a:ext cx="12192000" cy="6883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2060"/>
              </a:gs>
              <a:gs pos="65000">
                <a:schemeClr val="bg1">
                  <a:tint val="100000"/>
                  <a:shade val="80000"/>
                  <a:satMod val="130000"/>
                </a:schemeClr>
              </a:gs>
              <a:gs pos="100000">
                <a:schemeClr val="bg1">
                  <a:tint val="100000"/>
                  <a:shade val="48000"/>
                  <a:satMod val="120000"/>
                </a:schemeClr>
              </a:gs>
            </a:gsLst>
            <a:lin ang="5400000" scaled="1"/>
          </a:gra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73200" y="2711827"/>
            <a:ext cx="9194800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2802"/>
              </a:lnSpc>
              <a:spcBef>
                <a:spcPct val="0"/>
              </a:spcBef>
            </a:pPr>
            <a:r>
              <a:rPr lang="en-US" sz="12931" spc="-1137">
                <a:solidFill>
                  <a:srgbClr val="373434"/>
                </a:solidFill>
                <a:latin typeface="Century Gothic" panose="020B0502020202020204" pitchFamily="34" charset="0"/>
                <a:ea typeface="HK Grotesk Bold"/>
                <a:cs typeface="HK Grotesk Bold"/>
                <a:sym typeface="HK Grotesk Bold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2244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CB1E005888849BB5B7EC08A6458F3" ma:contentTypeVersion="17" ma:contentTypeDescription="Create a new document." ma:contentTypeScope="" ma:versionID="d26f07bec1f4721bfa1d83fa384cb109">
  <xsd:schema xmlns:xsd="http://www.w3.org/2001/XMLSchema" xmlns:xs="http://www.w3.org/2001/XMLSchema" xmlns:p="http://schemas.microsoft.com/office/2006/metadata/properties" xmlns:ns2="fba59a55-d71f-4818-97bb-b5f8b17b7b2c" xmlns:ns3="dfc78a30-2c04-4235-b299-300ee47dbbfc" xmlns:ns4="6bf2e111-45fa-4d8a-8f9a-191546964796" targetNamespace="http://schemas.microsoft.com/office/2006/metadata/properties" ma:root="true" ma:fieldsID="bca0b967b728149c8a02c1a606242b9d" ns2:_="" ns3:_="" ns4:_="">
    <xsd:import namespace="fba59a55-d71f-4818-97bb-b5f8b17b7b2c"/>
    <xsd:import namespace="dfc78a30-2c04-4235-b299-300ee47dbbfc"/>
    <xsd:import namespace="6bf2e111-45fa-4d8a-8f9a-1915469647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4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59a55-d71f-4818-97bb-b5f8b17b7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0a62ff-d9a2-43c3-abf3-e7ceeb60da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78a30-2c04-4235-b299-300ee47dbb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2e111-45fa-4d8a-8f9a-19154696479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5457f2f-584e-4419-99e7-8abb2495548c}" ma:internalName="TaxCatchAll" ma:showField="CatchAllData" ma:web="dfc78a30-2c04-4235-b299-300ee47dbb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f2e111-45fa-4d8a-8f9a-191546964796" xsi:nil="true"/>
    <lcf76f155ced4ddcb4097134ff3c332f xmlns="fba59a55-d71f-4818-97bb-b5f8b17b7b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58C06F-F74E-49B3-94F1-9767FF741513}">
  <ds:schemaRefs>
    <ds:schemaRef ds:uri="6bf2e111-45fa-4d8a-8f9a-191546964796"/>
    <ds:schemaRef ds:uri="dfc78a30-2c04-4235-b299-300ee47dbbfc"/>
    <ds:schemaRef ds:uri="fba59a55-d71f-4818-97bb-b5f8b17b7b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0A4B1A7-7EEA-4718-BD18-3F26F12D7C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B0A1DF-8650-4937-B8D7-EBE237B1CDC2}">
  <ds:schemaRefs>
    <ds:schemaRef ds:uri="http://schemas.openxmlformats.org/package/2006/metadata/core-properties"/>
    <ds:schemaRef ds:uri="6bf2e111-45fa-4d8a-8f9a-191546964796"/>
    <ds:schemaRef ds:uri="http://purl.org/dc/elements/1.1/"/>
    <ds:schemaRef ds:uri="fba59a55-d71f-4818-97bb-b5f8b17b7b2c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dfc78a30-2c04-4235-b299-300ee47dbbf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468</Words>
  <Application>Microsoft Office PowerPoint</Application>
  <PresentationFormat>Widescreen</PresentationFormat>
  <Paragraphs>50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Century Gothic</vt:lpstr>
      <vt:lpstr>Retrospect</vt:lpstr>
      <vt:lpstr>Office Theme</vt:lpstr>
      <vt:lpstr>LOCAL RESPONSIBILITY AREA FIRE HAZARD SEVERITY ZONES (FHSZ) MAP UPDATE</vt:lpstr>
      <vt:lpstr>LEGISLATION </vt:lpstr>
      <vt:lpstr>Acreage Changed </vt:lpstr>
      <vt:lpstr>Zones and Requirements</vt:lpstr>
      <vt:lpstr>Affects on Property</vt:lpstr>
      <vt:lpstr>ASSEMBLY BILL 38 – REAL ESTATE INSPECTIONS</vt:lpstr>
      <vt:lpstr>LINKS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Barraza, Amanda@CALFIRE</dc:creator>
  <cp:lastModifiedBy>Tillema, Kylie@CALFIRE</cp:lastModifiedBy>
  <cp:revision>2</cp:revision>
  <dcterms:created xsi:type="dcterms:W3CDTF">2025-04-03T15:00:34Z</dcterms:created>
  <dcterms:modified xsi:type="dcterms:W3CDTF">2025-05-01T20:57:30Z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0x010100E14CB1E005888849BB5B7EC08A6458F3</vt:lpwstr>
  </property>
  <property fmtid="{D5CDD505-2E9C-101B-9397-08002B2CF9AE}" pid="3" name="MediaServiceImageTags">
    <vt:lpwstr/>
  </property>
</Properties>
</file>