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714" autoAdjust="0"/>
  </p:normalViewPr>
  <p:slideViewPr>
    <p:cSldViewPr snapToGrid="0">
      <p:cViewPr varScale="1">
        <p:scale>
          <a:sx n="95" d="100"/>
          <a:sy n="95" d="100"/>
        </p:scale>
        <p:origin x="11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andon Thomas" userId="f47a37ad-e9b7-4c3c-9879-d8ad63a3bc00" providerId="ADAL" clId="{D11DC3EF-4F1D-4ED0-B073-41BBC3677A05}"/>
    <pc:docChg chg="custSel modSld">
      <pc:chgData name="Brandon Thomas" userId="f47a37ad-e9b7-4c3c-9879-d8ad63a3bc00" providerId="ADAL" clId="{D11DC3EF-4F1D-4ED0-B073-41BBC3677A05}" dt="2026-09-25T17:42:14.810" v="138" actId="20577"/>
      <pc:docMkLst>
        <pc:docMk/>
      </pc:docMkLst>
      <pc:sldChg chg="modSp mod">
        <pc:chgData name="Brandon Thomas" userId="f47a37ad-e9b7-4c3c-9879-d8ad63a3bc00" providerId="ADAL" clId="{D11DC3EF-4F1D-4ED0-B073-41BBC3677A05}" dt="2026-09-25T17:42:14.810" v="138" actId="20577"/>
        <pc:sldMkLst>
          <pc:docMk/>
          <pc:sldMk cId="535509163" sldId="260"/>
        </pc:sldMkLst>
        <pc:spChg chg="mod">
          <ac:chgData name="Brandon Thomas" userId="f47a37ad-e9b7-4c3c-9879-d8ad63a3bc00" providerId="ADAL" clId="{D11DC3EF-4F1D-4ED0-B073-41BBC3677A05}" dt="2026-09-25T17:42:14.810" v="138" actId="20577"/>
          <ac:spMkLst>
            <pc:docMk/>
            <pc:sldMk cId="535509163" sldId="260"/>
            <ac:spMk id="5" creationId="{FED62D65-0605-4EBB-8046-E08F72CA1777}"/>
          </ac:spMkLst>
        </pc:spChg>
        <pc:graphicFrameChg chg="modGraphic">
          <ac:chgData name="Brandon Thomas" userId="f47a37ad-e9b7-4c3c-9879-d8ad63a3bc00" providerId="ADAL" clId="{D11DC3EF-4F1D-4ED0-B073-41BBC3677A05}" dt="2026-09-25T17:41:18.345" v="51" actId="313"/>
          <ac:graphicFrameMkLst>
            <pc:docMk/>
            <pc:sldMk cId="535509163" sldId="260"/>
            <ac:graphicFrameMk id="31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Purpose: summarize the documented need, timing, proposal comparison and requested Board action.</a:t>
            </a:r>
          </a:p>
          <a:p>
            <a:r>
              <a:t>Source image: Fire Station Roof and Concept.pdf, overview photograph supplied by the District.</a:t>
            </a:r>
          </a:p>
          <a:p>
            <a:r>
              <a:t>Source: Directors Memorandum 2026-85.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DM 2026-72 (Discussion Regarding Fire Station Roof Replacement), dated August 20, 2026; DM 2026-85; 2024 facility assessment aerial.</a:t>
            </a:r>
          </a:p>
          <a:p>
            <a:r>
              <a:t>City input is described as an informal preference to retain the existing tile character and Mission Boulevard appearance.</a:t>
            </a:r>
          </a:p>
          <a:p>
            <a:r>
              <a:t>The 2024 assessment predates the more recent leak and damage photographs; this slide uses it for site context, not as the sole condition determination.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District photographs Image (82).jpg and Image (84).jpg; 2024 assessment image documenting fractured tile.</a:t>
            </a:r>
          </a:p>
          <a:p>
            <a:r>
              <a:t>District staff reports that some broken tiles have since been replaced, but leaks are still observed.</a:t>
            </a:r>
          </a:p>
          <a:p>
            <a:r>
              <a:t>Required scope: complete removal, full sheathing replacement without overlay, full-deck self-adhered waterproofing, new flashings and new concrete tile.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Official sources:</a:t>
            </a:r>
          </a:p>
          <a:p>
            <a:r>
              <a:t>Governor of California, September 21, 2026 statewide emergency proclamation: https://www.gov.ca.gov/2026/09/21/governor-newsom-proclaims-state-of-emergency-to-bolster-statewide-el-nino-preparedness-protect-california/</a:t>
            </a:r>
          </a:p>
          <a:p>
            <a:r>
              <a:t>Signed proclamation: https://www.gov.ca.gov/wp-content/uploads/2026/09/SIGNED_Super-El-Nino-SOE-9-21-26.pdf</a:t>
            </a:r>
          </a:p>
          <a:p>
            <a:r>
              <a:t>NOAA Climate Prediction Center ENSO discussion, September 10, 2026: https://www.cpc.ncep.noaa.gov/products/analysis_monitoring/enso_advisory/ensodisc.shtml</a:t>
            </a:r>
          </a:p>
          <a:p>
            <a:r>
              <a:t>NOAA seasonal precipitation outlook: https://www.cpc.ncep.noaa.gov/products/predictions/90day/fxus05.html</a:t>
            </a:r>
          </a:p>
          <a:p>
            <a:r>
              <a:t>‘Super El Niño’ is informal shorthand. NOAA's formal description is a greater than 90 percent chance of a very strong El Niño during fall and winter 2026–27. Forecasts do not guarantee an individual storm or wet winter.</a:t>
            </a:r>
          </a:p>
          <a:p>
            <a:r>
              <a:t>The Governor's proclamation supports urgency; the proposed award is grounded in RCSD Procurement Policy 1040.3.2 and the documented project conditions.</a:t>
            </a:r>
          </a:p>
          <a:p>
            <a:r>
              <a:t>Photo source: District photograph IMG_0605.jpg.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Sources: HYT revised Estimate No. 260921001; JRT proposal JT-RVSD-26092063; Huffman Fire Station 38 bid form; Clear View materials and District-provided tile option price; DM 2026-85.</a:t>
            </a:r>
          </a:p>
          <a:p>
            <a:r>
              <a:rPr dirty="0"/>
              <a:t>HYT: $270,000 base plus $25,000 District-controlled allowance, total not to exceed $295,000; full removal, complete sheathing replacement, full-deck self-adhered membrane, new flashings and concrete tile; prevailing wage; permits; 10-year workmanship; October completion; uninterrupted operations.</a:t>
            </a:r>
          </a:p>
          <a:p>
            <a:r>
              <a:rPr dirty="0"/>
              <a:t>JRT: $334,117.38 including the same $25,000 allowance; substantially comparable core scope, but no October commitment, prevailing-wage statement or included permit commitment in the proposal, and standard pitched-roof warranty is seven years.</a:t>
            </a:r>
          </a:p>
          <a:p>
            <a:r>
              <a:rPr dirty="0"/>
              <a:t>Huffman: lower quoted amount but no full re-sheeting, two layers of No. 30 felt except dead valleys, three-year workmanship warranty and no schedule.</a:t>
            </a:r>
          </a:p>
          <a:p>
            <a:r>
              <a:rPr dirty="0"/>
              <a:t>Clear View: tile option amount is not supported by a defined tile-roof scope; detailed scope is for shingles, replaces only up to 20 percent of decking, and does not state prevailing-wage requirements or October schedule.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Sources: DM 2026-85; HYT revised Estimate No. 260921001; District Fire Fund budget; Westlake/</a:t>
            </a:r>
            <a:r>
              <a:rPr dirty="0" err="1"/>
              <a:t>Newpoint</a:t>
            </a:r>
            <a:r>
              <a:rPr dirty="0"/>
              <a:t> Barcelona-Goldenrod tile product information.</a:t>
            </a:r>
          </a:p>
          <a:p>
            <a:r>
              <a:rPr dirty="0"/>
              <a:t>The $25,000 allowance is District-controlled, may be used only with prior written authorization and is deducted from the final invoice if unused.</a:t>
            </a:r>
          </a:p>
          <a:p>
            <a:r>
              <a:rPr dirty="0"/>
              <a:t>The District-approved agreement controls over inconsistent proposal language and must include bonds, insurance, prevailing wages, permits, inspections, manufacturer material warranties and the 10-year workmanship warranty.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rcRect l="27" r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748C7D7-3972-4D4B-856E-7D9B4135BBA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F38">
              <a:alpha val="72157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FABF7F-CFA8-4620-928D-7A4A06EDB5E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572250" cy="6858000"/>
          </a:xfrm>
          <a:prstGeom prst="rect">
            <a:avLst/>
          </a:prstGeom>
          <a:solidFill>
            <a:srgbClr val="071F38">
              <a:alpha val="85098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B9021C-1318-43FA-9FBD-DE6EF499E42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E2B52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66750" y="552450"/>
            <a:ext cx="838200" cy="8382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4F6E21F-94E5-4D92-89FE-3751443FDC09}"/>
              </a:ext>
            </a:extLst>
          </p:cNvPr>
          <p:cNvSpPr>
            <a:spLocks noGrp="1"/>
          </p:cNvSpPr>
          <p:nvPr/>
        </p:nvSpPr>
        <p:spPr>
          <a:xfrm>
            <a:off x="666750" y="1695450"/>
            <a:ext cx="4953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E2B526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 i="0">
                <a:solidFill>
                  <a:srgbClr val="E2B526"/>
                </a:solidFill>
                <a:latin typeface="Nimbus Sans"/>
                <a:ea typeface="Nimbus Sans"/>
                <a:cs typeface="Nimbus Sans"/>
              </a:rPr>
              <a:t>OCTOBER 1, 2026 BOARD MEETING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02598B-1805-42EF-A877-7439BAADD05B}"/>
              </a:ext>
            </a:extLst>
          </p:cNvPr>
          <p:cNvSpPr>
            <a:spLocks noGrp="1"/>
          </p:cNvSpPr>
          <p:nvPr/>
        </p:nvSpPr>
        <p:spPr>
          <a:xfrm>
            <a:off x="666750" y="2143125"/>
            <a:ext cx="533400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6238"/>
          </a:bodyPr>
          <a:lstStyle/>
          <a:p>
            <a:pPr algn="l">
              <a:lnSpc>
                <a:spcPct val="90000"/>
              </a:lnSpc>
              <a:buNone/>
              <a:defRPr sz="40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40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Fire Station 38</a:t>
            </a:r>
          </a:p>
          <a:p>
            <a:pPr algn="l">
              <a:lnSpc>
                <a:spcPct val="90000"/>
              </a:lnSpc>
              <a:buNone/>
              <a:defRPr sz="40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40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Tile Roof Replacement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107518-CF0D-4807-9E2C-07F2CFEDB931}"/>
              </a:ext>
            </a:extLst>
          </p:cNvPr>
          <p:cNvSpPr>
            <a:spLocks noGrp="1"/>
          </p:cNvSpPr>
          <p:nvPr/>
        </p:nvSpPr>
        <p:spPr>
          <a:xfrm>
            <a:off x="666750" y="3810000"/>
            <a:ext cx="876300" cy="47625"/>
          </a:xfrm>
          <a:prstGeom prst="rect">
            <a:avLst/>
          </a:prstGeom>
          <a:solidFill>
            <a:srgbClr val="E2B52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1B72EC-B0D4-4472-B7BD-DA2267BE85F4}"/>
              </a:ext>
            </a:extLst>
          </p:cNvPr>
          <p:cNvSpPr>
            <a:spLocks noGrp="1"/>
          </p:cNvSpPr>
          <p:nvPr/>
        </p:nvSpPr>
        <p:spPr>
          <a:xfrm>
            <a:off x="666750" y="4048125"/>
            <a:ext cx="5286375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9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Emergency award to HYT Construction, Inc.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D47FE7-70CB-4F74-9FB4-75A762860190}"/>
              </a:ext>
            </a:extLst>
          </p:cNvPr>
          <p:cNvSpPr>
            <a:spLocks noGrp="1"/>
          </p:cNvSpPr>
          <p:nvPr/>
        </p:nvSpPr>
        <p:spPr>
          <a:xfrm>
            <a:off x="666750" y="5905500"/>
            <a:ext cx="37147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 i="0">
                <a:solidFill>
                  <a:srgbClr val="FFFFFF">
                    <a:alpha val="80000"/>
                  </a:srgbClr>
                </a:solidFill>
                <a:latin typeface="Nimbus Sans"/>
                <a:ea typeface="Nimbus Sans"/>
                <a:cs typeface="Nimbus Sans"/>
              </a:defRPr>
            </a:pPr>
            <a:r>
              <a:rPr sz="1125" b="1" i="0">
                <a:solidFill>
                  <a:srgbClr val="FFFFFF">
                    <a:alpha val="80000"/>
                  </a:srgbClr>
                </a:solidFill>
                <a:latin typeface="Nimbus Sans"/>
                <a:ea typeface="Nimbus Sans"/>
                <a:cs typeface="Nimbus Sans"/>
              </a:rPr>
              <a:t>DIRECTORS MEMORANDUM 2026-85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60EB50-05D0-4534-8BB5-7D88FBC0B9F3}"/>
              </a:ext>
            </a:extLst>
          </p:cNvPr>
          <p:cNvSpPr>
            <a:spLocks noGrp="1"/>
          </p:cNvSpPr>
          <p:nvPr/>
        </p:nvSpPr>
        <p:spPr>
          <a:xfrm>
            <a:off x="666750" y="6191250"/>
            <a:ext cx="54292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0" i="0">
                <a:solidFill>
                  <a:srgbClr val="FFFFFF">
                    <a:alpha val="90196"/>
                  </a:srgbClr>
                </a:solidFill>
                <a:latin typeface="Nimbus Sans"/>
                <a:ea typeface="Nimbus Sans"/>
                <a:cs typeface="Nimbus Sans"/>
              </a:defRPr>
            </a:pPr>
            <a:r>
              <a:rPr sz="1350" b="0" i="0">
                <a:solidFill>
                  <a:srgbClr val="FFFFFF">
                    <a:alpha val="90196"/>
                  </a:srgbClr>
                </a:solidFill>
                <a:latin typeface="Nimbus Sans"/>
                <a:ea typeface="Nimbus Sans"/>
                <a:cs typeface="Nimbus Sans"/>
              </a:rPr>
              <a:t>Protecting a 24/7 public-safety facility before winter weather</a:t>
            </a:r>
          </a:p>
        </p:txBody>
      </p:sp>
    </p:spTree>
    <p:extLst>
      <p:ext uri="{BB962C8B-B14F-4D97-AF65-F5344CB8AC3E}">
        <p14:creationId xmlns:p14="http://schemas.microsoft.com/office/powerpoint/2010/main" val="1809423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024191CC-C8CF-475E-B3E0-F2FB1A34C07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0B315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83FDC2-EF2F-4796-9D96-29B0FA980C9F}"/>
              </a:ext>
            </a:extLst>
          </p:cNvPr>
          <p:cNvSpPr>
            <a:spLocks noGrp="1"/>
          </p:cNvSpPr>
          <p:nvPr/>
        </p:nvSpPr>
        <p:spPr>
          <a:xfrm>
            <a:off x="0" y="171450"/>
            <a:ext cx="12192000" cy="38100"/>
          </a:xfrm>
          <a:prstGeom prst="rect">
            <a:avLst/>
          </a:prstGeom>
          <a:solidFill>
            <a:srgbClr val="E2B52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19100" y="323850"/>
            <a:ext cx="533400" cy="5334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5EB2EE9-0DD7-4A20-84D5-3FCC0E645DF6}"/>
              </a:ext>
            </a:extLst>
          </p:cNvPr>
          <p:cNvSpPr>
            <a:spLocks noGrp="1"/>
          </p:cNvSpPr>
          <p:nvPr/>
        </p:nvSpPr>
        <p:spPr>
          <a:xfrm>
            <a:off x="1143000" y="400050"/>
            <a:ext cx="10382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285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defRPr>
            </a:pPr>
            <a:r>
              <a:rPr sz="285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rPr>
              <a:t>How We Got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EDEFF6-7F59-40C0-875C-5E3E1469EEAE}"/>
              </a:ext>
            </a:extLst>
          </p:cNvPr>
          <p:cNvSpPr>
            <a:spLocks noGrp="1"/>
          </p:cNvSpPr>
          <p:nvPr/>
        </p:nvSpPr>
        <p:spPr>
          <a:xfrm>
            <a:off x="1143000" y="866775"/>
            <a:ext cx="10382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rPr>
              <a:t>The August discussion memorandum explains the progression from recurring repairs to full replacement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AFB5CC-ABD1-4C56-BDE8-EEDF3BD8ED35}"/>
              </a:ext>
            </a:extLst>
          </p:cNvPr>
          <p:cNvSpPr>
            <a:spLocks noGrp="1"/>
          </p:cNvSpPr>
          <p:nvPr/>
        </p:nvSpPr>
        <p:spPr>
          <a:xfrm>
            <a:off x="457200" y="6543675"/>
            <a:ext cx="11277600" cy="9525"/>
          </a:xfrm>
          <a:prstGeom prst="rect">
            <a:avLst/>
          </a:prstGeom>
          <a:solidFill>
            <a:srgbClr val="D7DEE3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2B151A-B37B-42C7-AA4C-4E2C7739ADC9}"/>
              </a:ext>
            </a:extLst>
          </p:cNvPr>
          <p:cNvSpPr>
            <a:spLocks noGrp="1"/>
          </p:cNvSpPr>
          <p:nvPr/>
        </p:nvSpPr>
        <p:spPr>
          <a:xfrm>
            <a:off x="495300" y="6610350"/>
            <a:ext cx="5238750" cy="161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975" b="1" i="0">
                <a:solidFill>
                  <a:srgbClr val="536675"/>
                </a:solidFill>
                <a:latin typeface="Nimbus Sans"/>
                <a:ea typeface="Nimbus Sans"/>
                <a:cs typeface="Nimbus Sans"/>
              </a:defRPr>
            </a:pPr>
            <a:r>
              <a:rPr sz="975" b="1" i="0">
                <a:solidFill>
                  <a:srgbClr val="536675"/>
                </a:solidFill>
                <a:latin typeface="Nimbus Sans"/>
                <a:ea typeface="Nimbus Sans"/>
                <a:cs typeface="Nimbus Sans"/>
              </a:rPr>
              <a:t>RUBIDOUX COMMUNITY SERVICES DISTRICT  |  OCTOBER 1, 2026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05750A-45B9-4337-BFF3-0B5CF7A509B0}"/>
              </a:ext>
            </a:extLst>
          </p:cNvPr>
          <p:cNvSpPr>
            <a:spLocks noGrp="1"/>
          </p:cNvSpPr>
          <p:nvPr/>
        </p:nvSpPr>
        <p:spPr>
          <a:xfrm>
            <a:off x="11287125" y="6591300"/>
            <a:ext cx="4381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defRPr sz="1050" b="1" i="0">
                <a:solidFill>
                  <a:srgbClr val="536675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 i="0">
                <a:solidFill>
                  <a:srgbClr val="536675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3C6CD6-7FB0-4771-A62E-BEADE305AA3A}"/>
              </a:ext>
            </a:extLst>
          </p:cNvPr>
          <p:cNvSpPr>
            <a:spLocks noGrp="1"/>
          </p:cNvSpPr>
          <p:nvPr/>
        </p:nvSpPr>
        <p:spPr>
          <a:xfrm>
            <a:off x="1390650" y="1504950"/>
            <a:ext cx="38100" cy="3857625"/>
          </a:xfrm>
          <a:prstGeom prst="rect">
            <a:avLst/>
          </a:prstGeom>
          <a:solidFill>
            <a:srgbClr val="E2B52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29E8EA7-3F63-4D23-B1D0-8868EB2B3A7F}"/>
              </a:ext>
            </a:extLst>
          </p:cNvPr>
          <p:cNvSpPr>
            <a:spLocks noGrp="1"/>
          </p:cNvSpPr>
          <p:nvPr/>
        </p:nvSpPr>
        <p:spPr>
          <a:xfrm>
            <a:off x="1266825" y="1438275"/>
            <a:ext cx="285750" cy="285750"/>
          </a:xfrm>
          <a:prstGeom prst="ellipse">
            <a:avLst/>
          </a:prstGeom>
          <a:solidFill>
            <a:srgbClr val="E2B526"/>
          </a:solidFill>
          <a:ln w="19050">
            <a:solidFill>
              <a:srgbClr val="0B31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16E157-CC66-4FB8-81C9-C335F429C908}"/>
              </a:ext>
            </a:extLst>
          </p:cNvPr>
          <p:cNvSpPr>
            <a:spLocks noGrp="1"/>
          </p:cNvSpPr>
          <p:nvPr/>
        </p:nvSpPr>
        <p:spPr>
          <a:xfrm>
            <a:off x="495300" y="1428750"/>
            <a:ext cx="666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defRPr sz="120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rPr>
              <a:t>2006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6A8F8C-FE74-4E3F-A15E-79D40E390EEB}"/>
              </a:ext>
            </a:extLst>
          </p:cNvPr>
          <p:cNvSpPr>
            <a:spLocks noGrp="1"/>
          </p:cNvSpPr>
          <p:nvPr/>
        </p:nvSpPr>
        <p:spPr>
          <a:xfrm>
            <a:off x="1771650" y="139065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75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rPr>
              <a:t>Station 38 constructed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EBEF86-D4CA-40D2-9D3D-DEF8141C54EC}"/>
              </a:ext>
            </a:extLst>
          </p:cNvPr>
          <p:cNvSpPr>
            <a:spLocks noGrp="1"/>
          </p:cNvSpPr>
          <p:nvPr/>
        </p:nvSpPr>
        <p:spPr>
          <a:xfrm>
            <a:off x="1771650" y="1657350"/>
            <a:ext cx="50958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5000"/>
              </a:lnSpc>
              <a:buNone/>
              <a:defRPr sz="1200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rPr>
              <a:t>The Mission Boulevard facility begins continuous fire and emergency-service operations.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36997DF-B29C-43E3-B949-88193BAFC5F2}"/>
              </a:ext>
            </a:extLst>
          </p:cNvPr>
          <p:cNvSpPr>
            <a:spLocks noGrp="1"/>
          </p:cNvSpPr>
          <p:nvPr/>
        </p:nvSpPr>
        <p:spPr>
          <a:xfrm>
            <a:off x="1266825" y="2228850"/>
            <a:ext cx="285750" cy="285750"/>
          </a:xfrm>
          <a:prstGeom prst="ellipse">
            <a:avLst/>
          </a:prstGeom>
          <a:solidFill>
            <a:srgbClr val="E2B526"/>
          </a:solidFill>
          <a:ln w="19050">
            <a:solidFill>
              <a:srgbClr val="0B31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78A7E0-A17F-4851-92EC-C47F0295A044}"/>
              </a:ext>
            </a:extLst>
          </p:cNvPr>
          <p:cNvSpPr>
            <a:spLocks noGrp="1"/>
          </p:cNvSpPr>
          <p:nvPr/>
        </p:nvSpPr>
        <p:spPr>
          <a:xfrm>
            <a:off x="495300" y="2219325"/>
            <a:ext cx="666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89059"/>
          </a:bodyPr>
          <a:lstStyle/>
          <a:p>
            <a:pPr algn="r">
              <a:defRPr sz="120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rPr>
              <a:t>Prior work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6D16CE2-9CFF-4F79-9216-64C194B555B0}"/>
              </a:ext>
            </a:extLst>
          </p:cNvPr>
          <p:cNvSpPr>
            <a:spLocks noGrp="1"/>
          </p:cNvSpPr>
          <p:nvPr/>
        </p:nvSpPr>
        <p:spPr>
          <a:xfrm>
            <a:off x="1771650" y="2181225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75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rPr>
              <a:t>Tile damage follows termite treatment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A59D14-A4E3-4C2D-8D23-611F1EBD9A8C}"/>
              </a:ext>
            </a:extLst>
          </p:cNvPr>
          <p:cNvSpPr>
            <a:spLocks noGrp="1"/>
          </p:cNvSpPr>
          <p:nvPr/>
        </p:nvSpPr>
        <p:spPr>
          <a:xfrm>
            <a:off x="1771650" y="2447925"/>
            <a:ext cx="50958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5000"/>
              </a:lnSpc>
              <a:buNone/>
              <a:defRPr sz="1200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rPr>
              <a:t>Repairs were made, but the roof system continued to age and deteriorate.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024DEB4-B6FB-46B0-A31E-98AA58CDB0E1}"/>
              </a:ext>
            </a:extLst>
          </p:cNvPr>
          <p:cNvSpPr>
            <a:spLocks noGrp="1"/>
          </p:cNvSpPr>
          <p:nvPr/>
        </p:nvSpPr>
        <p:spPr>
          <a:xfrm>
            <a:off x="1266825" y="3019425"/>
            <a:ext cx="285750" cy="285750"/>
          </a:xfrm>
          <a:prstGeom prst="ellipse">
            <a:avLst/>
          </a:prstGeom>
          <a:solidFill>
            <a:srgbClr val="E2B526"/>
          </a:solidFill>
          <a:ln w="19050">
            <a:solidFill>
              <a:srgbClr val="0B31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8C1D434-B7F0-47E2-9956-5E23DE2B15F2}"/>
              </a:ext>
            </a:extLst>
          </p:cNvPr>
          <p:cNvSpPr>
            <a:spLocks noGrp="1"/>
          </p:cNvSpPr>
          <p:nvPr/>
        </p:nvSpPr>
        <p:spPr>
          <a:xfrm>
            <a:off x="495300" y="3009900"/>
            <a:ext cx="666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defRPr sz="120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rPr>
              <a:t>2023–26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E34B2D-8938-46FD-8F28-348469E330CA}"/>
              </a:ext>
            </a:extLst>
          </p:cNvPr>
          <p:cNvSpPr>
            <a:spLocks noGrp="1"/>
          </p:cNvSpPr>
          <p:nvPr/>
        </p:nvSpPr>
        <p:spPr>
          <a:xfrm>
            <a:off x="1771650" y="29718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75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rPr>
              <a:t>Recurring repairs and leaks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45FAA2-79D0-48BC-83D2-72CCF34D5488}"/>
              </a:ext>
            </a:extLst>
          </p:cNvPr>
          <p:cNvSpPr>
            <a:spLocks noGrp="1"/>
          </p:cNvSpPr>
          <p:nvPr/>
        </p:nvSpPr>
        <p:spPr>
          <a:xfrm>
            <a:off x="1771650" y="3238500"/>
            <a:ext cx="50958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5000"/>
              </a:lnSpc>
              <a:buNone/>
              <a:defRPr sz="1200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rPr>
              <a:t>The District made sizable repairs on an almost annual basis; isolated work did not solve the system-wide risk.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0ACAE99-7328-4D05-B8BF-2B62FC3E2623}"/>
              </a:ext>
            </a:extLst>
          </p:cNvPr>
          <p:cNvSpPr>
            <a:spLocks noGrp="1"/>
          </p:cNvSpPr>
          <p:nvPr/>
        </p:nvSpPr>
        <p:spPr>
          <a:xfrm>
            <a:off x="1266825" y="3962400"/>
            <a:ext cx="285750" cy="285750"/>
          </a:xfrm>
          <a:prstGeom prst="ellipse">
            <a:avLst/>
          </a:prstGeom>
          <a:solidFill>
            <a:srgbClr val="E2B526"/>
          </a:solidFill>
          <a:ln w="19050">
            <a:solidFill>
              <a:srgbClr val="0B31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7C3D5F-4D06-4F01-B5AF-7367256A77E8}"/>
              </a:ext>
            </a:extLst>
          </p:cNvPr>
          <p:cNvSpPr>
            <a:spLocks noGrp="1"/>
          </p:cNvSpPr>
          <p:nvPr/>
        </p:nvSpPr>
        <p:spPr>
          <a:xfrm>
            <a:off x="495300" y="3952875"/>
            <a:ext cx="666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defRPr sz="120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rPr>
              <a:t>Aug. 20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499F1EE-9F4E-4FE1-A787-320624574D0A}"/>
              </a:ext>
            </a:extLst>
          </p:cNvPr>
          <p:cNvSpPr>
            <a:spLocks noGrp="1"/>
          </p:cNvSpPr>
          <p:nvPr/>
        </p:nvSpPr>
        <p:spPr>
          <a:xfrm>
            <a:off x="1771650" y="3914775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75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rPr>
              <a:t>Board reviews tile and metal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39A27BE-46C7-4855-BABA-08AFE341CE1F}"/>
              </a:ext>
            </a:extLst>
          </p:cNvPr>
          <p:cNvSpPr>
            <a:spLocks noGrp="1"/>
          </p:cNvSpPr>
          <p:nvPr/>
        </p:nvSpPr>
        <p:spPr>
          <a:xfrm>
            <a:off x="1771650" y="4181475"/>
            <a:ext cx="50958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5000"/>
              </a:lnSpc>
              <a:buNone/>
              <a:defRPr sz="1200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rPr>
              <a:t>Staff presented lifecycle, maintenance and cost considerations for both replacement approaches.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FA6D0A8-0DBD-49B7-9BC4-02C5D1F8191C}"/>
              </a:ext>
            </a:extLst>
          </p:cNvPr>
          <p:cNvSpPr>
            <a:spLocks noGrp="1"/>
          </p:cNvSpPr>
          <p:nvPr/>
        </p:nvSpPr>
        <p:spPr>
          <a:xfrm>
            <a:off x="1266825" y="4905375"/>
            <a:ext cx="285750" cy="285750"/>
          </a:xfrm>
          <a:prstGeom prst="ellipse">
            <a:avLst/>
          </a:prstGeom>
          <a:solidFill>
            <a:srgbClr val="E2B526"/>
          </a:solidFill>
          <a:ln w="19050">
            <a:solidFill>
              <a:srgbClr val="0B31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5D97C9E-8BB5-479D-A9E5-5BA029A2B305}"/>
              </a:ext>
            </a:extLst>
          </p:cNvPr>
          <p:cNvSpPr>
            <a:spLocks noGrp="1"/>
          </p:cNvSpPr>
          <p:nvPr/>
        </p:nvSpPr>
        <p:spPr>
          <a:xfrm>
            <a:off x="495300" y="4895850"/>
            <a:ext cx="666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88378"/>
          </a:bodyPr>
          <a:lstStyle/>
          <a:p>
            <a:pPr algn="r">
              <a:defRPr sz="120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rPr>
              <a:t>Sept. 2026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E2F0736-513A-4D30-BF1E-47C19065FE0F}"/>
              </a:ext>
            </a:extLst>
          </p:cNvPr>
          <p:cNvSpPr>
            <a:spLocks noGrp="1"/>
          </p:cNvSpPr>
          <p:nvPr/>
        </p:nvSpPr>
        <p:spPr>
          <a:xfrm>
            <a:off x="1771650" y="485775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75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rPr>
              <a:t>Tile direction and common scope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497B908-7C76-4AAF-8ADA-069C8242A9D6}"/>
              </a:ext>
            </a:extLst>
          </p:cNvPr>
          <p:cNvSpPr>
            <a:spLocks noGrp="1"/>
          </p:cNvSpPr>
          <p:nvPr/>
        </p:nvSpPr>
        <p:spPr>
          <a:xfrm>
            <a:off x="1771650" y="5124450"/>
            <a:ext cx="50958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5000"/>
              </a:lnSpc>
              <a:buNone/>
              <a:defRPr sz="1200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rPr>
              <a:t>City representatives preferred retaining the Mission Boulevard tile character; the same scope was sent to local contractors.</a:t>
            </a: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4"/>
          <a:srcRect l="11327" r="11327"/>
          <a:stretch>
            <a:fillRect/>
          </a:stretch>
        </p:blipFill>
        <p:spPr>
          <a:xfrm>
            <a:off x="7429500" y="1381125"/>
            <a:ext cx="4191000" cy="3905250"/>
          </a:xfrm>
          <a:prstGeom prst="roundRect">
            <a:avLst>
              <a:gd name="adj" fmla="val 2927"/>
            </a:avLst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6045D8DE-7772-4BE9-B34C-7EE9FCEAC52E}"/>
              </a:ext>
            </a:extLst>
          </p:cNvPr>
          <p:cNvSpPr>
            <a:spLocks noGrp="1"/>
          </p:cNvSpPr>
          <p:nvPr/>
        </p:nvSpPr>
        <p:spPr>
          <a:xfrm>
            <a:off x="7429500" y="4810125"/>
            <a:ext cx="4191000" cy="476250"/>
          </a:xfrm>
          <a:prstGeom prst="rect">
            <a:avLst/>
          </a:prstGeom>
          <a:solidFill>
            <a:srgbClr val="071F38">
              <a:alpha val="80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2324116-3B82-43B3-A8D3-E83D538A7462}"/>
              </a:ext>
            </a:extLst>
          </p:cNvPr>
          <p:cNvSpPr>
            <a:spLocks noGrp="1"/>
          </p:cNvSpPr>
          <p:nvPr/>
        </p:nvSpPr>
        <p:spPr>
          <a:xfrm>
            <a:off x="7620000" y="4914900"/>
            <a:ext cx="3810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2024 facility assessment aerial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72E4C982-7060-42B5-BFA7-810AE81E24AC}"/>
              </a:ext>
            </a:extLst>
          </p:cNvPr>
          <p:cNvSpPr>
            <a:spLocks noGrp="1"/>
          </p:cNvSpPr>
          <p:nvPr/>
        </p:nvSpPr>
        <p:spPr>
          <a:xfrm>
            <a:off x="476250" y="5810250"/>
            <a:ext cx="11144250" cy="495300"/>
          </a:xfrm>
          <a:prstGeom prst="roundRect">
            <a:avLst>
              <a:gd name="adj" fmla="val 23077"/>
            </a:avLst>
          </a:prstGeom>
          <a:solidFill>
            <a:srgbClr val="E8F1F7"/>
          </a:solidFill>
          <a:ln w="9525">
            <a:solidFill>
              <a:srgbClr val="C5D7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020E9E5-2077-459B-B54F-548928CFA26E}"/>
              </a:ext>
            </a:extLst>
          </p:cNvPr>
          <p:cNvSpPr>
            <a:spLocks noGrp="1"/>
          </p:cNvSpPr>
          <p:nvPr/>
        </p:nvSpPr>
        <p:spPr>
          <a:xfrm>
            <a:off x="742950" y="5915025"/>
            <a:ext cx="1062037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50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rPr>
              <a:t>Ongoing repairs no longer provide the long-term protection required for a continuously occupied fire station.</a:t>
            </a:r>
          </a:p>
        </p:txBody>
      </p:sp>
    </p:spTree>
    <p:extLst>
      <p:ext uri="{BB962C8B-B14F-4D97-AF65-F5344CB8AC3E}">
        <p14:creationId xmlns:p14="http://schemas.microsoft.com/office/powerpoint/2010/main" val="2922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D1A1523D-8BFE-45F5-9C3A-06A982C3405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0B315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A0E2C1A-B772-420D-B225-426A14ED4CAC}"/>
              </a:ext>
            </a:extLst>
          </p:cNvPr>
          <p:cNvSpPr>
            <a:spLocks noGrp="1"/>
          </p:cNvSpPr>
          <p:nvPr/>
        </p:nvSpPr>
        <p:spPr>
          <a:xfrm>
            <a:off x="0" y="171450"/>
            <a:ext cx="12192000" cy="38100"/>
          </a:xfrm>
          <a:prstGeom prst="rect">
            <a:avLst/>
          </a:prstGeom>
          <a:solidFill>
            <a:srgbClr val="E2B52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19100" y="323850"/>
            <a:ext cx="533400" cy="5334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E397E2A-6867-4B1C-A87B-7D51264D57B1}"/>
              </a:ext>
            </a:extLst>
          </p:cNvPr>
          <p:cNvSpPr>
            <a:spLocks noGrp="1"/>
          </p:cNvSpPr>
          <p:nvPr/>
        </p:nvSpPr>
        <p:spPr>
          <a:xfrm>
            <a:off x="1143000" y="400050"/>
            <a:ext cx="10382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285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defRPr>
            </a:pPr>
            <a:r>
              <a:rPr sz="285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rPr>
              <a:t>Repairs Are No Longer a Durable Solution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3C6119-4CFB-44AB-B7CB-7FC529DDB99C}"/>
              </a:ext>
            </a:extLst>
          </p:cNvPr>
          <p:cNvSpPr>
            <a:spLocks noGrp="1"/>
          </p:cNvSpPr>
          <p:nvPr/>
        </p:nvSpPr>
        <p:spPr>
          <a:xfrm>
            <a:off x="1143000" y="866775"/>
            <a:ext cx="10382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rPr>
              <a:t>Some broken tiles have been replaced, but leaks are still observed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30A51F-2300-4679-AB3B-E490FEF1C184}"/>
              </a:ext>
            </a:extLst>
          </p:cNvPr>
          <p:cNvSpPr>
            <a:spLocks noGrp="1"/>
          </p:cNvSpPr>
          <p:nvPr/>
        </p:nvSpPr>
        <p:spPr>
          <a:xfrm>
            <a:off x="457200" y="6543675"/>
            <a:ext cx="11277600" cy="9525"/>
          </a:xfrm>
          <a:prstGeom prst="rect">
            <a:avLst/>
          </a:prstGeom>
          <a:solidFill>
            <a:srgbClr val="D7DEE3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E225C3-E334-488C-AE86-A0A59C658E62}"/>
              </a:ext>
            </a:extLst>
          </p:cNvPr>
          <p:cNvSpPr>
            <a:spLocks noGrp="1"/>
          </p:cNvSpPr>
          <p:nvPr/>
        </p:nvSpPr>
        <p:spPr>
          <a:xfrm>
            <a:off x="495300" y="6610350"/>
            <a:ext cx="5238750" cy="161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975" b="1" i="0">
                <a:solidFill>
                  <a:srgbClr val="536675"/>
                </a:solidFill>
                <a:latin typeface="Nimbus Sans"/>
                <a:ea typeface="Nimbus Sans"/>
                <a:cs typeface="Nimbus Sans"/>
              </a:defRPr>
            </a:pPr>
            <a:r>
              <a:rPr sz="975" b="1" i="0">
                <a:solidFill>
                  <a:srgbClr val="536675"/>
                </a:solidFill>
                <a:latin typeface="Nimbus Sans"/>
                <a:ea typeface="Nimbus Sans"/>
                <a:cs typeface="Nimbus Sans"/>
              </a:rPr>
              <a:t>RUBIDOUX COMMUNITY SERVICES DISTRICT  |  OCTOBER 1, 2026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04DE11-27AA-4F2B-99FD-DA46C724F753}"/>
              </a:ext>
            </a:extLst>
          </p:cNvPr>
          <p:cNvSpPr>
            <a:spLocks noGrp="1"/>
          </p:cNvSpPr>
          <p:nvPr/>
        </p:nvSpPr>
        <p:spPr>
          <a:xfrm>
            <a:off x="11287125" y="6591300"/>
            <a:ext cx="4381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defRPr sz="1050" b="1" i="0">
                <a:solidFill>
                  <a:srgbClr val="536675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 i="0">
                <a:solidFill>
                  <a:srgbClr val="536675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FDC0C09-E95C-4555-9A3A-C6C4A7076BB4}"/>
              </a:ext>
            </a:extLst>
          </p:cNvPr>
          <p:cNvSpPr>
            <a:spLocks noGrp="1"/>
          </p:cNvSpPr>
          <p:nvPr/>
        </p:nvSpPr>
        <p:spPr>
          <a:xfrm>
            <a:off x="476250" y="1362075"/>
            <a:ext cx="3467100" cy="3581400"/>
          </a:xfrm>
          <a:prstGeom prst="roundRect">
            <a:avLst>
              <a:gd name="adj" fmla="val 3297"/>
            </a:avLst>
          </a:prstGeom>
          <a:solidFill>
            <a:srgbClr val="FFFFFF"/>
          </a:solidFill>
          <a:ln w="9525">
            <a:solidFill>
              <a:srgbClr val="D6DEE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rcRect t="20313" b="20313"/>
          <a:stretch>
            <a:fillRect/>
          </a:stretch>
        </p:blipFill>
        <p:spPr>
          <a:xfrm>
            <a:off x="495300" y="1381125"/>
            <a:ext cx="3429000" cy="2714625"/>
          </a:xfrm>
          <a:prstGeom prst="roundRect">
            <a:avLst>
              <a:gd name="adj" fmla="val 3509"/>
            </a:avLst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0ADD2C5-E9EA-484A-9972-387FCC2EBD95}"/>
              </a:ext>
            </a:extLst>
          </p:cNvPr>
          <p:cNvSpPr>
            <a:spLocks noGrp="1"/>
          </p:cNvSpPr>
          <p:nvPr/>
        </p:nvSpPr>
        <p:spPr>
          <a:xfrm>
            <a:off x="647700" y="4276725"/>
            <a:ext cx="3124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rPr>
              <a:t>Broken tile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9A2920-32A9-41CA-82AD-F9795B1BEAB0}"/>
              </a:ext>
            </a:extLst>
          </p:cNvPr>
          <p:cNvSpPr>
            <a:spLocks noGrp="1"/>
          </p:cNvSpPr>
          <p:nvPr/>
        </p:nvSpPr>
        <p:spPr>
          <a:xfrm>
            <a:off x="647700" y="4572000"/>
            <a:ext cx="3124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00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rPr>
              <a:t>Visible fractures and open gaps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A4443BF-B345-43E6-B0EB-1ED76D6FDCF1}"/>
              </a:ext>
            </a:extLst>
          </p:cNvPr>
          <p:cNvSpPr>
            <a:spLocks noGrp="1"/>
          </p:cNvSpPr>
          <p:nvPr/>
        </p:nvSpPr>
        <p:spPr>
          <a:xfrm>
            <a:off x="4267200" y="1362075"/>
            <a:ext cx="3467100" cy="3581400"/>
          </a:xfrm>
          <a:prstGeom prst="roundRect">
            <a:avLst>
              <a:gd name="adj" fmla="val 3297"/>
            </a:avLst>
          </a:prstGeom>
          <a:solidFill>
            <a:srgbClr val="FFFFFF"/>
          </a:solidFill>
          <a:ln w="9525">
            <a:solidFill>
              <a:srgbClr val="D6DEE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5"/>
          <a:srcRect l="2632" r="2632"/>
          <a:stretch>
            <a:fillRect/>
          </a:stretch>
        </p:blipFill>
        <p:spPr>
          <a:xfrm>
            <a:off x="4286250" y="1381125"/>
            <a:ext cx="3429000" cy="2714625"/>
          </a:xfrm>
          <a:prstGeom prst="roundRect">
            <a:avLst>
              <a:gd name="adj" fmla="val 3509"/>
            </a:avLst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87AF29A-DC4C-4B2D-A936-54571BAD41AE}"/>
              </a:ext>
            </a:extLst>
          </p:cNvPr>
          <p:cNvSpPr>
            <a:spLocks noGrp="1"/>
          </p:cNvSpPr>
          <p:nvPr/>
        </p:nvSpPr>
        <p:spPr>
          <a:xfrm>
            <a:off x="4438650" y="4276725"/>
            <a:ext cx="3124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rPr>
              <a:t>Displaced repairs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7FA1C7-EE13-4180-A010-346B37CB59AE}"/>
              </a:ext>
            </a:extLst>
          </p:cNvPr>
          <p:cNvSpPr>
            <a:spLocks noGrp="1"/>
          </p:cNvSpPr>
          <p:nvPr/>
        </p:nvSpPr>
        <p:spPr>
          <a:xfrm>
            <a:off x="4438650" y="4572000"/>
            <a:ext cx="3124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00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rPr>
              <a:t>Mixed pieces and repeated patching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F168B15-B4A1-4F8C-B9C9-1B642F8196C8}"/>
              </a:ext>
            </a:extLst>
          </p:cNvPr>
          <p:cNvSpPr>
            <a:spLocks noGrp="1"/>
          </p:cNvSpPr>
          <p:nvPr/>
        </p:nvSpPr>
        <p:spPr>
          <a:xfrm>
            <a:off x="8058150" y="1362075"/>
            <a:ext cx="3467100" cy="3581400"/>
          </a:xfrm>
          <a:prstGeom prst="roundRect">
            <a:avLst>
              <a:gd name="adj" fmla="val 3297"/>
            </a:avLst>
          </a:prstGeom>
          <a:solidFill>
            <a:srgbClr val="FFFFFF"/>
          </a:solidFill>
          <a:ln w="9525">
            <a:solidFill>
              <a:srgbClr val="D6DEE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6"/>
          <a:srcRect t="592" b="592"/>
          <a:stretch>
            <a:fillRect/>
          </a:stretch>
        </p:blipFill>
        <p:spPr>
          <a:xfrm>
            <a:off x="8077200" y="1381125"/>
            <a:ext cx="3429000" cy="2714625"/>
          </a:xfrm>
          <a:prstGeom prst="roundRect">
            <a:avLst>
              <a:gd name="adj" fmla="val 3509"/>
            </a:avLst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DE2BBCF-CF5B-4453-B2D9-3D8852B78425}"/>
              </a:ext>
            </a:extLst>
          </p:cNvPr>
          <p:cNvSpPr>
            <a:spLocks noGrp="1"/>
          </p:cNvSpPr>
          <p:nvPr/>
        </p:nvSpPr>
        <p:spPr>
          <a:xfrm>
            <a:off x="8229600" y="4276725"/>
            <a:ext cx="3124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rPr>
              <a:t>Documented condition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EB82F6-C016-469E-B4D4-B414E7FD488B}"/>
              </a:ext>
            </a:extLst>
          </p:cNvPr>
          <p:cNvSpPr>
            <a:spLocks noGrp="1"/>
          </p:cNvSpPr>
          <p:nvPr/>
        </p:nvSpPr>
        <p:spPr>
          <a:xfrm>
            <a:off x="8229600" y="4572000"/>
            <a:ext cx="3124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00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rPr>
              <a:t>2024 assessment identified fractured roof tiles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872A78F-DAC0-472E-93FA-0B47AE71846F}"/>
              </a:ext>
            </a:extLst>
          </p:cNvPr>
          <p:cNvSpPr>
            <a:spLocks noGrp="1"/>
          </p:cNvSpPr>
          <p:nvPr/>
        </p:nvSpPr>
        <p:spPr>
          <a:xfrm>
            <a:off x="495300" y="5334000"/>
            <a:ext cx="11029950" cy="933450"/>
          </a:xfrm>
          <a:prstGeom prst="roundRect">
            <a:avLst>
              <a:gd name="adj" fmla="val 14286"/>
            </a:avLst>
          </a:prstGeom>
          <a:solidFill>
            <a:srgbClr val="0B315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345547-8EA7-4E7A-B9C5-64D42CCB9A51}"/>
              </a:ext>
            </a:extLst>
          </p:cNvPr>
          <p:cNvSpPr>
            <a:spLocks noGrp="1"/>
          </p:cNvSpPr>
          <p:nvPr/>
        </p:nvSpPr>
        <p:spPr>
          <a:xfrm>
            <a:off x="742950" y="5505450"/>
            <a:ext cx="571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A full replacement—not another patch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6415754-6633-4905-99E0-0D2A31BA056D}"/>
              </a:ext>
            </a:extLst>
          </p:cNvPr>
          <p:cNvSpPr>
            <a:spLocks noGrp="1"/>
          </p:cNvSpPr>
          <p:nvPr/>
        </p:nvSpPr>
        <p:spPr>
          <a:xfrm>
            <a:off x="742950" y="5867400"/>
            <a:ext cx="104013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0" i="0">
                <a:solidFill>
                  <a:srgbClr val="FFFFFF">
                    <a:alpha val="90196"/>
                  </a:srgbClr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FFFFFF">
                    <a:alpha val="90196"/>
                  </a:srgbClr>
                </a:solidFill>
                <a:latin typeface="Nimbus Sans"/>
                <a:ea typeface="Nimbus Sans"/>
                <a:cs typeface="Nimbus Sans"/>
              </a:rPr>
              <a:t>Remove existing tile and underlayment  •  Replace all roof sheathing  •  Install full-deck waterproofing, new flashings and new tile</a:t>
            </a:r>
          </a:p>
        </p:txBody>
      </p:sp>
    </p:spTree>
    <p:extLst>
      <p:ext uri="{BB962C8B-B14F-4D97-AF65-F5344CB8AC3E}">
        <p14:creationId xmlns:p14="http://schemas.microsoft.com/office/powerpoint/2010/main" val="61065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rcRect t="459" b="459"/>
          <a:stretch>
            <a:fillRect/>
          </a:stretch>
        </p:blipFill>
        <p:spPr>
          <a:xfrm>
            <a:off x="7000875" y="0"/>
            <a:ext cx="519112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245AA8E-68FB-494F-BE5A-CB2F9A23DC0E}"/>
              </a:ext>
            </a:extLst>
          </p:cNvPr>
          <p:cNvSpPr>
            <a:spLocks noGrp="1"/>
          </p:cNvSpPr>
          <p:nvPr/>
        </p:nvSpPr>
        <p:spPr>
          <a:xfrm>
            <a:off x="7000875" y="0"/>
            <a:ext cx="5191125" cy="6858000"/>
          </a:xfrm>
          <a:prstGeom prst="rect">
            <a:avLst/>
          </a:prstGeom>
          <a:solidFill>
            <a:srgbClr val="071F38">
              <a:alpha val="32157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A6FC58-E021-40F6-B00C-20B80C02815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239000" cy="6858000"/>
          </a:xfrm>
          <a:prstGeom prst="rect">
            <a:avLst/>
          </a:prstGeom>
          <a:solidFill>
            <a:srgbClr val="071F38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C57175-6850-4861-9108-80DB24C6885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E2B52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14350" y="381000"/>
            <a:ext cx="533400" cy="5334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3F72EF-A587-48D5-86EC-9A689466BE5B}"/>
              </a:ext>
            </a:extLst>
          </p:cNvPr>
          <p:cNvSpPr>
            <a:spLocks noGrp="1"/>
          </p:cNvSpPr>
          <p:nvPr/>
        </p:nvSpPr>
        <p:spPr>
          <a:xfrm>
            <a:off x="1257300" y="447675"/>
            <a:ext cx="5286375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E2B526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 i="0">
                <a:solidFill>
                  <a:srgbClr val="E2B526"/>
                </a:solidFill>
                <a:latin typeface="Nimbus Sans"/>
                <a:ea typeface="Nimbus Sans"/>
                <a:cs typeface="Nimbus Sans"/>
              </a:rPr>
              <a:t>POTENTIALLY HISTORIC ‘SUPER’ EL NIÑO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77D95B-81CC-4D07-8435-527677C80F2B}"/>
              </a:ext>
            </a:extLst>
          </p:cNvPr>
          <p:cNvSpPr>
            <a:spLocks noGrp="1"/>
          </p:cNvSpPr>
          <p:nvPr/>
        </p:nvSpPr>
        <p:spPr>
          <a:xfrm>
            <a:off x="571500" y="1123950"/>
            <a:ext cx="590550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2000"/>
              </a:lnSpc>
              <a:buNone/>
              <a:defRPr sz="33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3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A Narrow October</a:t>
            </a:r>
          </a:p>
          <a:p>
            <a:pPr algn="l">
              <a:lnSpc>
                <a:spcPct val="92000"/>
              </a:lnSpc>
              <a:buNone/>
              <a:defRPr sz="33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3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Construction Window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A9FC8A-14A8-4326-B93C-0E80268736F4}"/>
              </a:ext>
            </a:extLst>
          </p:cNvPr>
          <p:cNvSpPr>
            <a:spLocks noGrp="1"/>
          </p:cNvSpPr>
          <p:nvPr/>
        </p:nvSpPr>
        <p:spPr>
          <a:xfrm>
            <a:off x="571500" y="2381250"/>
            <a:ext cx="3000375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3202"/>
          </a:bodyPr>
          <a:lstStyle/>
          <a:p>
            <a:pPr algn="l">
              <a:defRPr sz="5700" b="1" i="0">
                <a:solidFill>
                  <a:srgbClr val="E2B526"/>
                </a:solidFill>
                <a:latin typeface="Nimbus Sans"/>
                <a:ea typeface="Nimbus Sans"/>
                <a:cs typeface="Nimbus Sans"/>
              </a:defRPr>
            </a:pPr>
            <a:r>
              <a:rPr sz="5700" b="1" i="0">
                <a:solidFill>
                  <a:srgbClr val="E2B526"/>
                </a:solidFill>
                <a:latin typeface="Nimbus Sans"/>
                <a:ea typeface="Nimbus Sans"/>
                <a:cs typeface="Nimbus Sans"/>
              </a:rPr>
              <a:t>&gt;90%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2968CD-0A82-44D3-9796-BD01CF83B68B}"/>
              </a:ext>
            </a:extLst>
          </p:cNvPr>
          <p:cNvSpPr>
            <a:spLocks noGrp="1"/>
          </p:cNvSpPr>
          <p:nvPr/>
        </p:nvSpPr>
        <p:spPr>
          <a:xfrm>
            <a:off x="3190875" y="2514600"/>
            <a:ext cx="32385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9046"/>
          </a:bodyPr>
          <a:lstStyle/>
          <a:p>
            <a:pPr algn="l">
              <a:defRPr sz="17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chance of a very strong El Niño</a:t>
            </a:r>
          </a:p>
          <a:p>
            <a:pPr algn="l">
              <a:defRPr sz="17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this fall and winter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733568-3A1E-41B1-864E-01D4BB536F1E}"/>
              </a:ext>
            </a:extLst>
          </p:cNvPr>
          <p:cNvSpPr>
            <a:spLocks noGrp="1"/>
          </p:cNvSpPr>
          <p:nvPr/>
        </p:nvSpPr>
        <p:spPr>
          <a:xfrm>
            <a:off x="571500" y="3371850"/>
            <a:ext cx="59055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0" i="0">
                <a:solidFill>
                  <a:srgbClr val="FFFFFF">
                    <a:alpha val="90196"/>
                  </a:srgbClr>
                </a:solidFill>
                <a:latin typeface="Nimbus Sans"/>
                <a:ea typeface="Nimbus Sans"/>
                <a:cs typeface="Nimbus Sans"/>
              </a:defRPr>
            </a:pPr>
            <a:r>
              <a:rPr sz="1500" b="0" i="0">
                <a:solidFill>
                  <a:srgbClr val="FFFFFF">
                    <a:alpha val="90196"/>
                  </a:srgbClr>
                </a:solidFill>
                <a:latin typeface="Nimbus Sans"/>
                <a:ea typeface="Nimbus Sans"/>
                <a:cs typeface="Nimbus Sans"/>
              </a:rPr>
              <a:t>A statewide emergency was proclaimed September 21, and above-normal precipitation is favored across Southern California.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20698AA-D55C-455D-80C8-F6E394B69B7A}"/>
              </a:ext>
            </a:extLst>
          </p:cNvPr>
          <p:cNvSpPr>
            <a:spLocks noGrp="1"/>
          </p:cNvSpPr>
          <p:nvPr/>
        </p:nvSpPr>
        <p:spPr>
          <a:xfrm>
            <a:off x="571500" y="4324350"/>
            <a:ext cx="5905500" cy="1352550"/>
          </a:xfrm>
          <a:prstGeom prst="roundRect">
            <a:avLst>
              <a:gd name="adj" fmla="val 9859"/>
            </a:avLst>
          </a:prstGeom>
          <a:solidFill>
            <a:srgbClr val="FFFFFF">
              <a:alpha val="7059"/>
            </a:srgbClr>
          </a:solidFill>
          <a:ln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6F6EBF-8DFC-42FF-AE93-6B2EE9773FE6}"/>
              </a:ext>
            </a:extLst>
          </p:cNvPr>
          <p:cNvSpPr>
            <a:spLocks noGrp="1"/>
          </p:cNvSpPr>
          <p:nvPr/>
        </p:nvSpPr>
        <p:spPr>
          <a:xfrm>
            <a:off x="857250" y="4552950"/>
            <a:ext cx="16192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26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6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OCT 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2E0BFD-CFFE-45BD-9B4A-223550C475BB}"/>
              </a:ext>
            </a:extLst>
          </p:cNvPr>
          <p:cNvSpPr>
            <a:spLocks noGrp="1"/>
          </p:cNvSpPr>
          <p:nvPr/>
        </p:nvSpPr>
        <p:spPr>
          <a:xfrm>
            <a:off x="857250" y="501015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125" b="1" i="0">
                <a:solidFill>
                  <a:srgbClr val="E2B526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 i="0">
                <a:solidFill>
                  <a:srgbClr val="E2B526"/>
                </a:solidFill>
                <a:latin typeface="Nimbus Sans"/>
                <a:ea typeface="Nimbus Sans"/>
                <a:cs typeface="Nimbus Sans"/>
              </a:rPr>
              <a:t>START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6F1571-B905-45D7-86D8-332B212F1D40}"/>
              </a:ext>
            </a:extLst>
          </p:cNvPr>
          <p:cNvSpPr>
            <a:spLocks noGrp="1"/>
          </p:cNvSpPr>
          <p:nvPr/>
        </p:nvSpPr>
        <p:spPr>
          <a:xfrm>
            <a:off x="2724150" y="4629150"/>
            <a:ext cx="6858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3000" b="1" i="0">
                <a:solidFill>
                  <a:srgbClr val="E2B526"/>
                </a:solidFill>
                <a:latin typeface="Nimbus Sans"/>
                <a:ea typeface="Nimbus Sans"/>
                <a:cs typeface="Nimbus Sans"/>
              </a:defRPr>
            </a:pPr>
            <a:r>
              <a:rPr sz="3000" b="1" i="0">
                <a:solidFill>
                  <a:srgbClr val="E2B526"/>
                </a:solidFill>
                <a:latin typeface="Nimbus Sans"/>
                <a:ea typeface="Nimbus Sans"/>
                <a:cs typeface="Nimbus Sans"/>
              </a:rPr>
              <a:t>→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FEB87C3-8A50-498B-B554-659E9DDB8FF9}"/>
              </a:ext>
            </a:extLst>
          </p:cNvPr>
          <p:cNvSpPr>
            <a:spLocks noGrp="1"/>
          </p:cNvSpPr>
          <p:nvPr/>
        </p:nvSpPr>
        <p:spPr>
          <a:xfrm>
            <a:off x="3648075" y="4552950"/>
            <a:ext cx="1905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26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6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OCT 30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E1D50B-4FF6-493B-9F1E-26A3886B14E2}"/>
              </a:ext>
            </a:extLst>
          </p:cNvPr>
          <p:cNvSpPr>
            <a:spLocks noGrp="1"/>
          </p:cNvSpPr>
          <p:nvPr/>
        </p:nvSpPr>
        <p:spPr>
          <a:xfrm>
            <a:off x="3648075" y="5010150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125" b="1" i="0">
                <a:solidFill>
                  <a:srgbClr val="E2B526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 i="0">
                <a:solidFill>
                  <a:srgbClr val="E2B526"/>
                </a:solidFill>
                <a:latin typeface="Nimbus Sans"/>
                <a:ea typeface="Nimbus Sans"/>
                <a:cs typeface="Nimbus Sans"/>
              </a:rPr>
              <a:t>FINAL COMPLETION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CFDFF4-26FC-4539-A88F-1CC7B41A8036}"/>
              </a:ext>
            </a:extLst>
          </p:cNvPr>
          <p:cNvSpPr>
            <a:spLocks noGrp="1"/>
          </p:cNvSpPr>
          <p:nvPr/>
        </p:nvSpPr>
        <p:spPr>
          <a:xfrm>
            <a:off x="800100" y="5314950"/>
            <a:ext cx="54483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Station 38 remains fully operational throughout construction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BB77C66-4FF4-4732-9EBC-B8680A55B9CC}"/>
              </a:ext>
            </a:extLst>
          </p:cNvPr>
          <p:cNvSpPr>
            <a:spLocks noGrp="1"/>
          </p:cNvSpPr>
          <p:nvPr/>
        </p:nvSpPr>
        <p:spPr>
          <a:xfrm>
            <a:off x="7429500" y="5715000"/>
            <a:ext cx="4286250" cy="590550"/>
          </a:xfrm>
          <a:prstGeom prst="roundRect">
            <a:avLst>
              <a:gd name="adj" fmla="val 16129"/>
            </a:avLst>
          </a:prstGeom>
          <a:solidFill>
            <a:srgbClr val="071F38">
              <a:alpha val="85098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FB4602-512F-4DFF-A58A-C1CBF3CDB898}"/>
              </a:ext>
            </a:extLst>
          </p:cNvPr>
          <p:cNvSpPr>
            <a:spLocks noGrp="1"/>
          </p:cNvSpPr>
          <p:nvPr/>
        </p:nvSpPr>
        <p:spPr>
          <a:xfrm>
            <a:off x="7620000" y="5876925"/>
            <a:ext cx="39052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Recent interior leak response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030DEE-786E-4AE3-B33C-C01D8FC2076E}"/>
              </a:ext>
            </a:extLst>
          </p:cNvPr>
          <p:cNvSpPr>
            <a:spLocks noGrp="1"/>
          </p:cNvSpPr>
          <p:nvPr/>
        </p:nvSpPr>
        <p:spPr>
          <a:xfrm>
            <a:off x="457200" y="6543675"/>
            <a:ext cx="11277600" cy="9525"/>
          </a:xfrm>
          <a:prstGeom prst="rect">
            <a:avLst/>
          </a:prstGeom>
          <a:solidFill>
            <a:srgbClr val="FFFFFF">
              <a:alpha val="20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2D368A2-15AB-4F48-A1E8-3364F2024AAA}"/>
              </a:ext>
            </a:extLst>
          </p:cNvPr>
          <p:cNvSpPr>
            <a:spLocks noGrp="1"/>
          </p:cNvSpPr>
          <p:nvPr/>
        </p:nvSpPr>
        <p:spPr>
          <a:xfrm>
            <a:off x="495300" y="6610350"/>
            <a:ext cx="5238750" cy="161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975" b="1" i="0">
                <a:solidFill>
                  <a:srgbClr val="FFFFFF">
                    <a:alpha val="80000"/>
                  </a:srgbClr>
                </a:solidFill>
                <a:latin typeface="Nimbus Sans"/>
                <a:ea typeface="Nimbus Sans"/>
                <a:cs typeface="Nimbus Sans"/>
              </a:defRPr>
            </a:pPr>
            <a:r>
              <a:rPr sz="975" b="1" i="0">
                <a:solidFill>
                  <a:srgbClr val="FFFFFF">
                    <a:alpha val="80000"/>
                  </a:srgbClr>
                </a:solidFill>
                <a:latin typeface="Nimbus Sans"/>
                <a:ea typeface="Nimbus Sans"/>
                <a:cs typeface="Nimbus Sans"/>
              </a:rPr>
              <a:t>RUBIDOUX COMMUNITY SERVICES DISTRICT  |  OCTOBER 1, 2026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C63034-B2D8-4040-85C9-A90A6618C21E}"/>
              </a:ext>
            </a:extLst>
          </p:cNvPr>
          <p:cNvSpPr>
            <a:spLocks noGrp="1"/>
          </p:cNvSpPr>
          <p:nvPr/>
        </p:nvSpPr>
        <p:spPr>
          <a:xfrm>
            <a:off x="11287125" y="6591300"/>
            <a:ext cx="4381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defRPr sz="1050" b="1" i="0">
                <a:solidFill>
                  <a:srgbClr val="FFFFFF">
                    <a:alpha val="80000"/>
                  </a:srgbClr>
                </a:solidFill>
                <a:latin typeface="Nimbus Sans"/>
                <a:ea typeface="Nimbus Sans"/>
                <a:cs typeface="Nimbus Sans"/>
              </a:defRPr>
            </a:pPr>
            <a:r>
              <a:rPr sz="1050" b="1" i="0">
                <a:solidFill>
                  <a:srgbClr val="FFFFFF">
                    <a:alpha val="80000"/>
                  </a:srgbClr>
                </a:solidFill>
                <a:latin typeface="Nimbus Sans"/>
                <a:ea typeface="Nimbus Sans"/>
                <a:cs typeface="Nimbus San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39775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287464FD-27A9-4A9C-8C33-4EE2CFC486B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0B315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BEF7A96-9CE1-42A8-A64C-2CA96BD31FF6}"/>
              </a:ext>
            </a:extLst>
          </p:cNvPr>
          <p:cNvSpPr>
            <a:spLocks noGrp="1"/>
          </p:cNvSpPr>
          <p:nvPr/>
        </p:nvSpPr>
        <p:spPr>
          <a:xfrm>
            <a:off x="0" y="171450"/>
            <a:ext cx="12192000" cy="38100"/>
          </a:xfrm>
          <a:prstGeom prst="rect">
            <a:avLst/>
          </a:prstGeom>
          <a:solidFill>
            <a:srgbClr val="E2B52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19100" y="323850"/>
            <a:ext cx="533400" cy="5334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065AF65-1154-4AA8-914B-B7E4BDC2C38D}"/>
              </a:ext>
            </a:extLst>
          </p:cNvPr>
          <p:cNvSpPr>
            <a:spLocks noGrp="1"/>
          </p:cNvSpPr>
          <p:nvPr/>
        </p:nvSpPr>
        <p:spPr>
          <a:xfrm>
            <a:off x="1143000" y="400050"/>
            <a:ext cx="10382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285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defRPr>
            </a:pPr>
            <a:r>
              <a:rPr sz="285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rPr>
              <a:t>HYT Offers the Best Value Within the Required Schedule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D62D65-0605-4EBB-8046-E08F72CA1777}"/>
              </a:ext>
            </a:extLst>
          </p:cNvPr>
          <p:cNvSpPr>
            <a:spLocks noGrp="1"/>
          </p:cNvSpPr>
          <p:nvPr/>
        </p:nvSpPr>
        <p:spPr>
          <a:xfrm>
            <a:off x="1143000" y="866775"/>
            <a:ext cx="10382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defRPr>
            </a:pPr>
            <a:endParaRPr sz="1350" b="0" i="0" dirty="0">
              <a:solidFill>
                <a:srgbClr val="4D5C68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DADEA6-6D10-4C15-858A-3C88933A29D8}"/>
              </a:ext>
            </a:extLst>
          </p:cNvPr>
          <p:cNvSpPr>
            <a:spLocks noGrp="1"/>
          </p:cNvSpPr>
          <p:nvPr/>
        </p:nvSpPr>
        <p:spPr>
          <a:xfrm>
            <a:off x="457200" y="6543675"/>
            <a:ext cx="11277600" cy="9525"/>
          </a:xfrm>
          <a:prstGeom prst="rect">
            <a:avLst/>
          </a:prstGeom>
          <a:solidFill>
            <a:srgbClr val="D7DEE3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3CA18E-CE6E-426A-83C6-1061D0A76A36}"/>
              </a:ext>
            </a:extLst>
          </p:cNvPr>
          <p:cNvSpPr>
            <a:spLocks noGrp="1"/>
          </p:cNvSpPr>
          <p:nvPr/>
        </p:nvSpPr>
        <p:spPr>
          <a:xfrm>
            <a:off x="495300" y="6610350"/>
            <a:ext cx="5238750" cy="161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975" b="1" i="0">
                <a:solidFill>
                  <a:srgbClr val="536675"/>
                </a:solidFill>
                <a:latin typeface="Nimbus Sans"/>
                <a:ea typeface="Nimbus Sans"/>
                <a:cs typeface="Nimbus Sans"/>
              </a:defRPr>
            </a:pPr>
            <a:r>
              <a:rPr sz="975" b="1" i="0">
                <a:solidFill>
                  <a:srgbClr val="536675"/>
                </a:solidFill>
                <a:latin typeface="Nimbus Sans"/>
                <a:ea typeface="Nimbus Sans"/>
                <a:cs typeface="Nimbus Sans"/>
              </a:rPr>
              <a:t>RUBIDOUX COMMUNITY SERVICES DISTRICT  |  OCTOBER 1, 2026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4273B4-337B-4A86-93C8-50B9056916DF}"/>
              </a:ext>
            </a:extLst>
          </p:cNvPr>
          <p:cNvSpPr>
            <a:spLocks noGrp="1"/>
          </p:cNvSpPr>
          <p:nvPr/>
        </p:nvSpPr>
        <p:spPr>
          <a:xfrm>
            <a:off x="11287125" y="6591300"/>
            <a:ext cx="4381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defRPr sz="1050" b="1" i="0">
                <a:solidFill>
                  <a:srgbClr val="536675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 i="0">
                <a:solidFill>
                  <a:srgbClr val="536675"/>
                </a:solidFill>
                <a:latin typeface="Nimbus Sans"/>
                <a:ea typeface="Nimbus Sans"/>
                <a:cs typeface="Nimbus Sans"/>
              </a:rPr>
              <a:t>5</a:t>
            </a:r>
          </a:p>
        </p:txBody>
      </p:sp>
      <p:graphicFrame>
        <p:nvGraphicFramePr>
          <p:cNvPr id="31" name="Table 30"/>
          <p:cNvGraphicFramePr/>
          <p:nvPr>
            <p:extLst>
              <p:ext uri="{D42A27DB-BD31-4B8C-83A1-F6EECF244321}">
                <p14:modId xmlns:p14="http://schemas.microsoft.com/office/powerpoint/2010/main" val="1910663454"/>
              </p:ext>
            </p:extLst>
          </p:nvPr>
        </p:nvGraphicFramePr>
        <p:xfrm>
          <a:off x="571500" y="1381125"/>
          <a:ext cx="11049000" cy="3409950"/>
        </p:xfrm>
        <a:graphic>
          <a:graphicData uri="http://schemas.openxmlformats.org/drawingml/2006/table">
            <a:tbl>
              <a:tblPr/>
              <a:tblGrid>
                <a:gridCol w="223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29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81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4350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Contractor</a:t>
                      </a:r>
                    </a:p>
                  </a:txBody>
                  <a:tcPr marL="114300" marR="95250" marT="76200" marB="76200">
                    <a:solidFill>
                      <a:srgbClr val="0B315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Quoted amount</a:t>
                      </a:r>
                    </a:p>
                  </a:txBody>
                  <a:tcPr marL="114300" marR="95250" marT="76200" marB="76200">
                    <a:solidFill>
                      <a:srgbClr val="0B315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Scope alignment</a:t>
                      </a:r>
                    </a:p>
                  </a:txBody>
                  <a:tcPr marL="114300" marR="95250" marT="76200" marB="76200">
                    <a:solidFill>
                      <a:srgbClr val="0B315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October completion</a:t>
                      </a:r>
                    </a:p>
                  </a:txBody>
                  <a:tcPr marL="114300" marR="95250" marT="76200" marB="76200">
                    <a:solidFill>
                      <a:srgbClr val="0B3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725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HYT Construction</a:t>
                      </a:r>
                    </a:p>
                  </a:txBody>
                  <a:tcPr marL="114300" marR="95250" marT="76200" marB="76200">
                    <a:solidFill>
                      <a:srgbClr val="E5F2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725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$295,000 NTE</a:t>
                      </a:r>
                    </a:p>
                  </a:txBody>
                  <a:tcPr marL="114300" marR="95250" marT="76200" marB="76200">
                    <a:solidFill>
                      <a:srgbClr val="E5F2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725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Full District scope; station and shed</a:t>
                      </a:r>
                    </a:p>
                  </a:txBody>
                  <a:tcPr marL="114300" marR="95250" marT="76200" marB="76200">
                    <a:solidFill>
                      <a:srgbClr val="E5F2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725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Confirmed Oct. 2–30</a:t>
                      </a:r>
                    </a:p>
                  </a:txBody>
                  <a:tcPr marL="114300" marR="95250" marT="76200" marB="76200">
                    <a:solidFill>
                      <a:srgbClr val="E5F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5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JRT Roofing</a:t>
                      </a:r>
                    </a:p>
                  </a:txBody>
                  <a:tcPr marL="114300" marR="9525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5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$334,117.38</a:t>
                      </a:r>
                    </a:p>
                  </a:txBody>
                  <a:tcPr marL="114300" marR="9525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5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Comparable core replacement scope</a:t>
                      </a:r>
                    </a:p>
                  </a:txBody>
                  <a:tcPr marL="114300" marR="9525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5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Not committed</a:t>
                      </a:r>
                    </a:p>
                  </a:txBody>
                  <a:tcPr marL="114300" marR="95250" marT="76200" marB="762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5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Huffman Roof</a:t>
                      </a:r>
                    </a:p>
                  </a:txBody>
                  <a:tcPr marL="114300" marR="95250" marT="76200" marB="76200"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5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$241,495</a:t>
                      </a:r>
                    </a:p>
                  </a:txBody>
                  <a:tcPr marL="114300" marR="95250" marT="76200" marB="76200"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5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No full re-sheeting; felt underlayment</a:t>
                      </a:r>
                    </a:p>
                  </a:txBody>
                  <a:tcPr marL="114300" marR="95250" marT="76200" marB="76200"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5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Not stated</a:t>
                      </a:r>
                    </a:p>
                  </a:txBody>
                  <a:tcPr marL="114300" marR="95250" marT="76200" marB="76200">
                    <a:solidFill>
                      <a:srgbClr val="F5F7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5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Clear View</a:t>
                      </a:r>
                    </a:p>
                  </a:txBody>
                  <a:tcPr marL="114300" marR="9525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5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$168,000 tile option</a:t>
                      </a:r>
                    </a:p>
                  </a:txBody>
                  <a:tcPr marL="114300" marR="9525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dirty="0">
                          <a:solidFill>
                            <a:srgbClr val="1725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Shingle-based scope; partial decking</a:t>
                      </a:r>
                      <a:r>
                        <a:rPr lang="en-US" sz="1275" dirty="0">
                          <a:solidFill>
                            <a:srgbClr val="1725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, not prevailing wage, no contingency built in</a:t>
                      </a:r>
                      <a:endParaRPr sz="1275" dirty="0">
                        <a:solidFill>
                          <a:srgbClr val="172533"/>
                        </a:solidFill>
                        <a:latin typeface="Nimbus Sans"/>
                        <a:ea typeface="Nimbus Sans"/>
                        <a:cs typeface="Nimbus Sans"/>
                      </a:endParaRPr>
                    </a:p>
                  </a:txBody>
                  <a:tcPr marL="114300" marR="9525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dirty="0">
                          <a:solidFill>
                            <a:srgbClr val="1725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Not stated</a:t>
                      </a:r>
                    </a:p>
                  </a:txBody>
                  <a:tcPr marL="114300" marR="95250" marT="76200" marB="762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05132751-C8EA-4877-B223-042A4B76BB2F}"/>
              </a:ext>
            </a:extLst>
          </p:cNvPr>
          <p:cNvSpPr>
            <a:spLocks noGrp="1"/>
          </p:cNvSpPr>
          <p:nvPr/>
        </p:nvSpPr>
        <p:spPr>
          <a:xfrm>
            <a:off x="590550" y="4972050"/>
            <a:ext cx="110109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7885"/>
          </a:bodyPr>
          <a:lstStyle/>
          <a:p>
            <a:pPr algn="ctr">
              <a:defRPr sz="1275" b="0" i="1">
                <a:solidFill>
                  <a:srgbClr val="4D5C68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1">
                <a:solidFill>
                  <a:srgbClr val="4D5C68"/>
                </a:solidFill>
                <a:latin typeface="Nimbus Sans"/>
                <a:ea typeface="Nimbus Sans"/>
                <a:cs typeface="Nimbus Sans"/>
              </a:rPr>
              <a:t>Only HYT and JRT priced the core full-replacement scope. HYT was the only contractor to confirm October completion without interrupting station operations.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DFC861E-B027-4D9E-BEF4-4C48B8952F2A}"/>
              </a:ext>
            </a:extLst>
          </p:cNvPr>
          <p:cNvSpPr>
            <a:spLocks noGrp="1"/>
          </p:cNvSpPr>
          <p:nvPr/>
        </p:nvSpPr>
        <p:spPr>
          <a:xfrm>
            <a:off x="571500" y="5505450"/>
            <a:ext cx="11049000" cy="781050"/>
          </a:xfrm>
          <a:prstGeom prst="roundRect">
            <a:avLst>
              <a:gd name="adj" fmla="val 17073"/>
            </a:avLst>
          </a:prstGeom>
          <a:solidFill>
            <a:srgbClr val="0B315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967A5F-0462-41F5-9626-36A7401BCAC9}"/>
              </a:ext>
            </a:extLst>
          </p:cNvPr>
          <p:cNvSpPr>
            <a:spLocks noGrp="1"/>
          </p:cNvSpPr>
          <p:nvPr/>
        </p:nvSpPr>
        <p:spPr>
          <a:xfrm>
            <a:off x="876300" y="5657850"/>
            <a:ext cx="185737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1398"/>
          </a:bodyPr>
          <a:lstStyle/>
          <a:p>
            <a:pPr algn="ctr">
              <a:defRPr sz="2325" b="1" i="0">
                <a:solidFill>
                  <a:srgbClr val="E2B526"/>
                </a:solidFill>
                <a:latin typeface="Nimbus Sans"/>
                <a:ea typeface="Nimbus Sans"/>
                <a:cs typeface="Nimbus Sans"/>
              </a:defRPr>
            </a:pPr>
            <a:r>
              <a:rPr sz="2325" b="1" i="0">
                <a:solidFill>
                  <a:srgbClr val="E2B526"/>
                </a:solidFill>
                <a:latin typeface="Nimbus Sans"/>
                <a:ea typeface="Nimbus Sans"/>
                <a:cs typeface="Nimbus Sans"/>
              </a:rPr>
              <a:t>$39,117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BC5050-7B0F-4C06-BDBD-5C75F3FCC83F}"/>
              </a:ext>
            </a:extLst>
          </p:cNvPr>
          <p:cNvSpPr>
            <a:spLocks noGrp="1"/>
          </p:cNvSpPr>
          <p:nvPr/>
        </p:nvSpPr>
        <p:spPr>
          <a:xfrm>
            <a:off x="876300" y="6010275"/>
            <a:ext cx="185737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1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lower than JRT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78E345-BFF7-4CA5-B00D-0571CD427908}"/>
              </a:ext>
            </a:extLst>
          </p:cNvPr>
          <p:cNvSpPr>
            <a:spLocks noGrp="1"/>
          </p:cNvSpPr>
          <p:nvPr/>
        </p:nvSpPr>
        <p:spPr>
          <a:xfrm>
            <a:off x="3143250" y="5638800"/>
            <a:ext cx="9525" cy="457200"/>
          </a:xfrm>
          <a:prstGeom prst="rect">
            <a:avLst/>
          </a:prstGeom>
          <a:solidFill>
            <a:srgbClr val="FFFFFF">
              <a:alpha val="25098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CBE47C4-8D93-493C-BDAE-FA2F33D922BF}"/>
              </a:ext>
            </a:extLst>
          </p:cNvPr>
          <p:cNvSpPr>
            <a:spLocks noGrp="1"/>
          </p:cNvSpPr>
          <p:nvPr/>
        </p:nvSpPr>
        <p:spPr>
          <a:xfrm>
            <a:off x="3571875" y="5657850"/>
            <a:ext cx="16192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1398"/>
          </a:bodyPr>
          <a:lstStyle/>
          <a:p>
            <a:pPr algn="ctr">
              <a:defRPr sz="2325" b="1" i="0">
                <a:solidFill>
                  <a:srgbClr val="E2B526"/>
                </a:solidFill>
                <a:latin typeface="Nimbus Sans"/>
                <a:ea typeface="Nimbus Sans"/>
                <a:cs typeface="Nimbus Sans"/>
              </a:defRPr>
            </a:pPr>
            <a:r>
              <a:rPr sz="2325" b="1" i="0">
                <a:solidFill>
                  <a:srgbClr val="E2B526"/>
                </a:solidFill>
                <a:latin typeface="Nimbus Sans"/>
                <a:ea typeface="Nimbus Sans"/>
                <a:cs typeface="Nimbus Sans"/>
              </a:rPr>
              <a:t>11.7%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27CFF9-C6B3-443E-AD57-57C9158D2CE9}"/>
              </a:ext>
            </a:extLst>
          </p:cNvPr>
          <p:cNvSpPr>
            <a:spLocks noGrp="1"/>
          </p:cNvSpPr>
          <p:nvPr/>
        </p:nvSpPr>
        <p:spPr>
          <a:xfrm>
            <a:off x="3571875" y="6010275"/>
            <a:ext cx="16192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1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savings vs. JRT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B8EE78-C299-434E-A8BB-686825E8F6DD}"/>
              </a:ext>
            </a:extLst>
          </p:cNvPr>
          <p:cNvSpPr>
            <a:spLocks noGrp="1"/>
          </p:cNvSpPr>
          <p:nvPr/>
        </p:nvSpPr>
        <p:spPr>
          <a:xfrm>
            <a:off x="5638800" y="5638800"/>
            <a:ext cx="9525" cy="457200"/>
          </a:xfrm>
          <a:prstGeom prst="rect">
            <a:avLst/>
          </a:prstGeom>
          <a:solidFill>
            <a:srgbClr val="FFFFFF">
              <a:alpha val="25098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85B4423-43FD-468A-8841-473D6D746B24}"/>
              </a:ext>
            </a:extLst>
          </p:cNvPr>
          <p:cNvSpPr>
            <a:spLocks noGrp="1"/>
          </p:cNvSpPr>
          <p:nvPr/>
        </p:nvSpPr>
        <p:spPr>
          <a:xfrm>
            <a:off x="6019800" y="5657850"/>
            <a:ext cx="1333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1398"/>
          </a:bodyPr>
          <a:lstStyle/>
          <a:p>
            <a:pPr algn="ctr">
              <a:defRPr sz="2325" b="1" i="0">
                <a:solidFill>
                  <a:srgbClr val="E2B526"/>
                </a:solidFill>
                <a:latin typeface="Nimbus Sans"/>
                <a:ea typeface="Nimbus Sans"/>
                <a:cs typeface="Nimbus Sans"/>
              </a:defRPr>
            </a:pPr>
            <a:r>
              <a:rPr sz="2325" b="1" i="0">
                <a:solidFill>
                  <a:srgbClr val="E2B526"/>
                </a:solidFill>
                <a:latin typeface="Nimbus Sans"/>
                <a:ea typeface="Nimbus Sans"/>
                <a:cs typeface="Nimbus Sans"/>
              </a:rPr>
              <a:t>HYT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2974DD-C38E-42CB-9C33-DA1B0F162598}"/>
              </a:ext>
            </a:extLst>
          </p:cNvPr>
          <p:cNvSpPr>
            <a:spLocks noGrp="1"/>
          </p:cNvSpPr>
          <p:nvPr/>
        </p:nvSpPr>
        <p:spPr>
          <a:xfrm>
            <a:off x="6019800" y="6010275"/>
            <a:ext cx="13335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1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full scope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CBB148-5A5C-4875-ADE7-33AC7BAA3FF1}"/>
              </a:ext>
            </a:extLst>
          </p:cNvPr>
          <p:cNvSpPr>
            <a:spLocks noGrp="1"/>
          </p:cNvSpPr>
          <p:nvPr/>
        </p:nvSpPr>
        <p:spPr>
          <a:xfrm>
            <a:off x="7781925" y="5638800"/>
            <a:ext cx="9525" cy="457200"/>
          </a:xfrm>
          <a:prstGeom prst="rect">
            <a:avLst/>
          </a:prstGeom>
          <a:solidFill>
            <a:srgbClr val="FFFFFF">
              <a:alpha val="25098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C033CF8-2A50-4E60-B065-A4C164379C72}"/>
              </a:ext>
            </a:extLst>
          </p:cNvPr>
          <p:cNvSpPr>
            <a:spLocks noGrp="1"/>
          </p:cNvSpPr>
          <p:nvPr/>
        </p:nvSpPr>
        <p:spPr>
          <a:xfrm>
            <a:off x="8162925" y="5657850"/>
            <a:ext cx="2857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1398"/>
          </a:bodyPr>
          <a:lstStyle/>
          <a:p>
            <a:pPr algn="ctr">
              <a:defRPr sz="2325" b="1" i="0">
                <a:solidFill>
                  <a:srgbClr val="E2B526"/>
                </a:solidFill>
                <a:latin typeface="Nimbus Sans"/>
                <a:ea typeface="Nimbus Sans"/>
                <a:cs typeface="Nimbus Sans"/>
              </a:defRPr>
            </a:pPr>
            <a:r>
              <a:rPr sz="2325" b="1" i="0">
                <a:solidFill>
                  <a:srgbClr val="E2B526"/>
                </a:solidFill>
                <a:latin typeface="Nimbus Sans"/>
                <a:ea typeface="Nimbus Sans"/>
                <a:cs typeface="Nimbus Sans"/>
              </a:rPr>
              <a:t>OCT. 2–30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78DDD75-EE17-4ADE-9D41-4A1AAD9143FB}"/>
              </a:ext>
            </a:extLst>
          </p:cNvPr>
          <p:cNvSpPr>
            <a:spLocks noGrp="1"/>
          </p:cNvSpPr>
          <p:nvPr/>
        </p:nvSpPr>
        <p:spPr>
          <a:xfrm>
            <a:off x="8162925" y="6010275"/>
            <a:ext cx="28575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1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confirmed construction window</a:t>
            </a:r>
          </a:p>
        </p:txBody>
      </p:sp>
    </p:spTree>
    <p:extLst>
      <p:ext uri="{BB962C8B-B14F-4D97-AF65-F5344CB8AC3E}">
        <p14:creationId xmlns:p14="http://schemas.microsoft.com/office/powerpoint/2010/main" val="535509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24FDEB7B-E4A1-4204-A2B5-18C67160404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0B315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249698-40B0-4E72-8ECB-03939CDE5BC4}"/>
              </a:ext>
            </a:extLst>
          </p:cNvPr>
          <p:cNvSpPr>
            <a:spLocks noGrp="1"/>
          </p:cNvSpPr>
          <p:nvPr/>
        </p:nvSpPr>
        <p:spPr>
          <a:xfrm>
            <a:off x="0" y="171450"/>
            <a:ext cx="12192000" cy="38100"/>
          </a:xfrm>
          <a:prstGeom prst="rect">
            <a:avLst/>
          </a:prstGeom>
          <a:solidFill>
            <a:srgbClr val="E2B52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19100" y="323850"/>
            <a:ext cx="533400" cy="5334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BFBE077-CDA8-4058-95E4-E70B37A28ECF}"/>
              </a:ext>
            </a:extLst>
          </p:cNvPr>
          <p:cNvSpPr>
            <a:spLocks noGrp="1"/>
          </p:cNvSpPr>
          <p:nvPr/>
        </p:nvSpPr>
        <p:spPr>
          <a:xfrm>
            <a:off x="1143000" y="400050"/>
            <a:ext cx="10382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285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defRPr>
            </a:pPr>
            <a:r>
              <a:rPr sz="285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rPr>
              <a:t>Recommended Board Action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084A36-9082-4842-AC0D-2EC2C690ABF7}"/>
              </a:ext>
            </a:extLst>
          </p:cNvPr>
          <p:cNvSpPr>
            <a:spLocks noGrp="1"/>
          </p:cNvSpPr>
          <p:nvPr/>
        </p:nvSpPr>
        <p:spPr>
          <a:xfrm>
            <a:off x="1143000" y="866775"/>
            <a:ext cx="10382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rPr>
              <a:t>Approve the emergency award, budget amendment and October delivery conditions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7C5D14-B106-45AD-A736-873A7DBE4BC9}"/>
              </a:ext>
            </a:extLst>
          </p:cNvPr>
          <p:cNvSpPr>
            <a:spLocks noGrp="1"/>
          </p:cNvSpPr>
          <p:nvPr/>
        </p:nvSpPr>
        <p:spPr>
          <a:xfrm>
            <a:off x="457200" y="6543675"/>
            <a:ext cx="11277600" cy="9525"/>
          </a:xfrm>
          <a:prstGeom prst="rect">
            <a:avLst/>
          </a:prstGeom>
          <a:solidFill>
            <a:srgbClr val="D7DEE3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76612D-C633-4729-90BA-7C6A68500EC7}"/>
              </a:ext>
            </a:extLst>
          </p:cNvPr>
          <p:cNvSpPr>
            <a:spLocks noGrp="1"/>
          </p:cNvSpPr>
          <p:nvPr/>
        </p:nvSpPr>
        <p:spPr>
          <a:xfrm>
            <a:off x="495300" y="6610350"/>
            <a:ext cx="5238750" cy="161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975" b="1" i="0">
                <a:solidFill>
                  <a:srgbClr val="536675"/>
                </a:solidFill>
                <a:latin typeface="Nimbus Sans"/>
                <a:ea typeface="Nimbus Sans"/>
                <a:cs typeface="Nimbus Sans"/>
              </a:defRPr>
            </a:pPr>
            <a:r>
              <a:rPr sz="975" b="1" i="0">
                <a:solidFill>
                  <a:srgbClr val="536675"/>
                </a:solidFill>
                <a:latin typeface="Nimbus Sans"/>
                <a:ea typeface="Nimbus Sans"/>
                <a:cs typeface="Nimbus Sans"/>
              </a:rPr>
              <a:t>RUBIDOUX COMMUNITY SERVICES DISTRICT  |  OCTOBER 1, 2026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070AAE-8125-4AA8-9448-E51D72891EC1}"/>
              </a:ext>
            </a:extLst>
          </p:cNvPr>
          <p:cNvSpPr>
            <a:spLocks noGrp="1"/>
          </p:cNvSpPr>
          <p:nvPr/>
        </p:nvSpPr>
        <p:spPr>
          <a:xfrm>
            <a:off x="11287125" y="6591300"/>
            <a:ext cx="4381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defRPr sz="1050" b="1" i="0">
                <a:solidFill>
                  <a:srgbClr val="536675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 i="0">
                <a:solidFill>
                  <a:srgbClr val="536675"/>
                </a:solidFill>
                <a:latin typeface="Nimbus Sans"/>
                <a:ea typeface="Nimbus Sans"/>
                <a:cs typeface="Nimbus Sans"/>
              </a:rPr>
              <a:t>6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32EAA8E-5B91-457E-99BA-4F567FED8FDC}"/>
              </a:ext>
            </a:extLst>
          </p:cNvPr>
          <p:cNvSpPr>
            <a:spLocks noGrp="1"/>
          </p:cNvSpPr>
          <p:nvPr/>
        </p:nvSpPr>
        <p:spPr>
          <a:xfrm>
            <a:off x="552450" y="1381125"/>
            <a:ext cx="476250" cy="476250"/>
          </a:xfrm>
          <a:prstGeom prst="ellipse">
            <a:avLst/>
          </a:prstGeom>
          <a:solidFill>
            <a:srgbClr val="E2B52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55BA84-4141-4F3B-8E47-CD7510DE7483}"/>
              </a:ext>
            </a:extLst>
          </p:cNvPr>
          <p:cNvSpPr>
            <a:spLocks noGrp="1"/>
          </p:cNvSpPr>
          <p:nvPr/>
        </p:nvSpPr>
        <p:spPr>
          <a:xfrm>
            <a:off x="552450" y="1381125"/>
            <a:ext cx="476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800" b="1" i="0">
                <a:solidFill>
                  <a:srgbClr val="071F38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 i="0">
                <a:solidFill>
                  <a:srgbClr val="071F38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826292-7CBD-4D63-A77F-081AE9EE41B2}"/>
              </a:ext>
            </a:extLst>
          </p:cNvPr>
          <p:cNvSpPr>
            <a:spLocks noGrp="1"/>
          </p:cNvSpPr>
          <p:nvPr/>
        </p:nvSpPr>
        <p:spPr>
          <a:xfrm>
            <a:off x="1219200" y="1371600"/>
            <a:ext cx="600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65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rPr>
              <a:t>Determine an emergency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6DC2BC-4515-4D34-8FD9-7BD72AE2D077}"/>
              </a:ext>
            </a:extLst>
          </p:cNvPr>
          <p:cNvSpPr>
            <a:spLocks noGrp="1"/>
          </p:cNvSpPr>
          <p:nvPr/>
        </p:nvSpPr>
        <p:spPr>
          <a:xfrm>
            <a:off x="1219200" y="1676400"/>
            <a:ext cx="60960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6000"/>
              </a:lnSpc>
              <a:buNone/>
              <a:defRPr sz="1275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rPr>
              <a:t>Act under Procurement Policy 1040.3.2 based on roof condition, recurring repairs, essential operations and the limited October window.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C98266D-8F66-4B6B-AE98-CBC8F4CBD706}"/>
              </a:ext>
            </a:extLst>
          </p:cNvPr>
          <p:cNvSpPr>
            <a:spLocks noGrp="1"/>
          </p:cNvSpPr>
          <p:nvPr/>
        </p:nvSpPr>
        <p:spPr>
          <a:xfrm>
            <a:off x="552450" y="2352675"/>
            <a:ext cx="476250" cy="476250"/>
          </a:xfrm>
          <a:prstGeom prst="ellipse">
            <a:avLst/>
          </a:prstGeom>
          <a:solidFill>
            <a:srgbClr val="E2B52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FDEC09-D223-492D-A624-01133EE034C8}"/>
              </a:ext>
            </a:extLst>
          </p:cNvPr>
          <p:cNvSpPr>
            <a:spLocks noGrp="1"/>
          </p:cNvSpPr>
          <p:nvPr/>
        </p:nvSpPr>
        <p:spPr>
          <a:xfrm>
            <a:off x="552450" y="2352675"/>
            <a:ext cx="476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800" b="1" i="0">
                <a:solidFill>
                  <a:srgbClr val="071F38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 i="0">
                <a:solidFill>
                  <a:srgbClr val="071F38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13C431-3242-42B1-9636-7299D3947CBA}"/>
              </a:ext>
            </a:extLst>
          </p:cNvPr>
          <p:cNvSpPr>
            <a:spLocks noGrp="1"/>
          </p:cNvSpPr>
          <p:nvPr/>
        </p:nvSpPr>
        <p:spPr>
          <a:xfrm>
            <a:off x="1219200" y="2343150"/>
            <a:ext cx="600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65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rPr>
              <a:t>Approve the budget amendment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BC4524-2254-4D15-ADC9-992A125C4BB7}"/>
              </a:ext>
            </a:extLst>
          </p:cNvPr>
          <p:cNvSpPr>
            <a:spLocks noGrp="1"/>
          </p:cNvSpPr>
          <p:nvPr/>
        </p:nvSpPr>
        <p:spPr>
          <a:xfrm>
            <a:off x="1219200" y="2647950"/>
            <a:ext cx="60960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6000"/>
              </a:lnSpc>
              <a:buNone/>
              <a:defRPr sz="1275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rPr>
              <a:t>Increase Fire Fund Line Item 20 by $100,000—from $250,000 to $350,000—using restricted Fire Mitigation monies.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D2682BA-D261-42AC-9469-303D0C633C6B}"/>
              </a:ext>
            </a:extLst>
          </p:cNvPr>
          <p:cNvSpPr>
            <a:spLocks noGrp="1"/>
          </p:cNvSpPr>
          <p:nvPr/>
        </p:nvSpPr>
        <p:spPr>
          <a:xfrm>
            <a:off x="552450" y="3324225"/>
            <a:ext cx="476250" cy="476250"/>
          </a:xfrm>
          <a:prstGeom prst="ellipse">
            <a:avLst/>
          </a:prstGeom>
          <a:solidFill>
            <a:srgbClr val="E2B52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1A01B3-F97A-4771-BA14-FC8CC92CA59C}"/>
              </a:ext>
            </a:extLst>
          </p:cNvPr>
          <p:cNvSpPr>
            <a:spLocks noGrp="1"/>
          </p:cNvSpPr>
          <p:nvPr/>
        </p:nvSpPr>
        <p:spPr>
          <a:xfrm>
            <a:off x="552450" y="3324225"/>
            <a:ext cx="476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800" b="1" i="0">
                <a:solidFill>
                  <a:srgbClr val="071F38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 i="0">
                <a:solidFill>
                  <a:srgbClr val="071F38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B42424A-EDAF-4532-9A33-A856216A1748}"/>
              </a:ext>
            </a:extLst>
          </p:cNvPr>
          <p:cNvSpPr>
            <a:spLocks noGrp="1"/>
          </p:cNvSpPr>
          <p:nvPr/>
        </p:nvSpPr>
        <p:spPr>
          <a:xfrm>
            <a:off x="1219200" y="3314700"/>
            <a:ext cx="600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65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rPr>
              <a:t>Award the project to HYT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76F0F7-545A-414E-B622-32EB47EF9053}"/>
              </a:ext>
            </a:extLst>
          </p:cNvPr>
          <p:cNvSpPr>
            <a:spLocks noGrp="1"/>
          </p:cNvSpPr>
          <p:nvPr/>
        </p:nvSpPr>
        <p:spPr>
          <a:xfrm>
            <a:off x="1219200" y="3619500"/>
            <a:ext cx="60960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6000"/>
              </a:lnSpc>
              <a:buNone/>
              <a:defRPr sz="1275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rPr>
              <a:t>$270,000 base contract plus a $25,000 District-controlled allowance; total not to exceed $295,000.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8AA69B8-41FC-45B9-A9E6-B6A41C584055}"/>
              </a:ext>
            </a:extLst>
          </p:cNvPr>
          <p:cNvSpPr>
            <a:spLocks noGrp="1"/>
          </p:cNvSpPr>
          <p:nvPr/>
        </p:nvSpPr>
        <p:spPr>
          <a:xfrm>
            <a:off x="552450" y="4295775"/>
            <a:ext cx="476250" cy="476250"/>
          </a:xfrm>
          <a:prstGeom prst="ellipse">
            <a:avLst/>
          </a:prstGeom>
          <a:solidFill>
            <a:srgbClr val="E2B52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EF3878-D762-4A20-8721-A85567E6B673}"/>
              </a:ext>
            </a:extLst>
          </p:cNvPr>
          <p:cNvSpPr>
            <a:spLocks noGrp="1"/>
          </p:cNvSpPr>
          <p:nvPr/>
        </p:nvSpPr>
        <p:spPr>
          <a:xfrm>
            <a:off x="552450" y="4295775"/>
            <a:ext cx="476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800" b="1" i="0">
                <a:solidFill>
                  <a:srgbClr val="071F38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 i="0">
                <a:solidFill>
                  <a:srgbClr val="071F38"/>
                </a:solidFill>
                <a:latin typeface="Nimbus Sans"/>
                <a:ea typeface="Nimbus Sans"/>
                <a:cs typeface="Nimbus Sans"/>
              </a:rPr>
              <a:t>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56ABBBA-E8AE-4E79-996C-C3D94BB8FD06}"/>
              </a:ext>
            </a:extLst>
          </p:cNvPr>
          <p:cNvSpPr>
            <a:spLocks noGrp="1"/>
          </p:cNvSpPr>
          <p:nvPr/>
        </p:nvSpPr>
        <p:spPr>
          <a:xfrm>
            <a:off x="1219200" y="4286250"/>
            <a:ext cx="600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65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rPr>
              <a:t>Authorize immediate execution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5CCD31-D218-4D04-A092-D5861D84D4F8}"/>
              </a:ext>
            </a:extLst>
          </p:cNvPr>
          <p:cNvSpPr>
            <a:spLocks noGrp="1"/>
          </p:cNvSpPr>
          <p:nvPr/>
        </p:nvSpPr>
        <p:spPr>
          <a:xfrm>
            <a:off x="1219200" y="4591050"/>
            <a:ext cx="60960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6000"/>
              </a:lnSpc>
              <a:buNone/>
              <a:defRPr sz="1275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rPr>
              <a:t>Issue the notice to proceed; require onsite work Oct. 2–30 and uninterrupted Station 38 operations.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CEB4E65-E28F-470E-9657-46B7DF31B69A}"/>
              </a:ext>
            </a:extLst>
          </p:cNvPr>
          <p:cNvSpPr>
            <a:spLocks noGrp="1"/>
          </p:cNvSpPr>
          <p:nvPr/>
        </p:nvSpPr>
        <p:spPr>
          <a:xfrm>
            <a:off x="7677150" y="1333500"/>
            <a:ext cx="3943350" cy="4762500"/>
          </a:xfrm>
          <a:prstGeom prst="roundRect">
            <a:avLst>
              <a:gd name="adj" fmla="val 3865"/>
            </a:avLst>
          </a:prstGeom>
          <a:solidFill>
            <a:srgbClr val="FFFFFF"/>
          </a:solidFill>
          <a:ln w="9525">
            <a:solidFill>
              <a:srgbClr val="D7DEE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4"/>
          <a:srcRect t="21941" b="21941"/>
          <a:stretch>
            <a:fillRect/>
          </a:stretch>
        </p:blipFill>
        <p:spPr>
          <a:xfrm>
            <a:off x="7848600" y="1504950"/>
            <a:ext cx="3600450" cy="1809750"/>
          </a:xfrm>
          <a:prstGeom prst="roundRect">
            <a:avLst>
              <a:gd name="adj" fmla="val 6316"/>
            </a:avLst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2B68651-07FF-4EE3-BBD0-8E9241FD9290}"/>
              </a:ext>
            </a:extLst>
          </p:cNvPr>
          <p:cNvSpPr>
            <a:spLocks noGrp="1"/>
          </p:cNvSpPr>
          <p:nvPr/>
        </p:nvSpPr>
        <p:spPr>
          <a:xfrm>
            <a:off x="7924800" y="3476625"/>
            <a:ext cx="34480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8436"/>
          </a:bodyPr>
          <a:lstStyle/>
          <a:p>
            <a:pPr algn="ctr">
              <a:defRPr sz="135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rPr>
              <a:t>Westlake/Newpoint Barcelona – Goldenrod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4A81304-FF97-4F36-83A3-F7FE21C834CB}"/>
              </a:ext>
            </a:extLst>
          </p:cNvPr>
          <p:cNvSpPr>
            <a:spLocks noGrp="1"/>
          </p:cNvSpPr>
          <p:nvPr/>
        </p:nvSpPr>
        <p:spPr>
          <a:xfrm>
            <a:off x="8001000" y="3781425"/>
            <a:ext cx="32956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7466"/>
          </a:bodyPr>
          <a:lstStyle/>
          <a:p>
            <a:pPr algn="ctr">
              <a:lnSpc>
                <a:spcPct val="95000"/>
              </a:lnSpc>
              <a:buNone/>
              <a:defRPr sz="1125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rPr>
              <a:t>Tile appearance retained; final product data and applicable Title 24 documentation required before installation.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8A9369A-4287-451A-BB7A-3A01FF38AF8D}"/>
              </a:ext>
            </a:extLst>
          </p:cNvPr>
          <p:cNvSpPr>
            <a:spLocks noGrp="1"/>
          </p:cNvSpPr>
          <p:nvPr/>
        </p:nvSpPr>
        <p:spPr>
          <a:xfrm>
            <a:off x="7924800" y="4438650"/>
            <a:ext cx="3448050" cy="19050"/>
          </a:xfrm>
          <a:prstGeom prst="rect">
            <a:avLst/>
          </a:prstGeom>
          <a:solidFill>
            <a:srgbClr val="E2B52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A6C24FD-48AB-4CEF-B6C8-CCCF2AABBE81}"/>
              </a:ext>
            </a:extLst>
          </p:cNvPr>
          <p:cNvSpPr>
            <a:spLocks noGrp="1"/>
          </p:cNvSpPr>
          <p:nvPr/>
        </p:nvSpPr>
        <p:spPr>
          <a:xfrm>
            <a:off x="8020050" y="4629150"/>
            <a:ext cx="32575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240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defRPr>
            </a:pPr>
            <a:r>
              <a:rPr sz="2400" b="1" i="0">
                <a:solidFill>
                  <a:srgbClr val="0B3157"/>
                </a:solidFill>
                <a:latin typeface="Nimbus Sans"/>
                <a:ea typeface="Nimbus Sans"/>
                <a:cs typeface="Nimbus Sans"/>
              </a:rPr>
              <a:t>NTE  $295,000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8AB869E-CB79-4A95-8E4A-99A6FE08B7D8}"/>
              </a:ext>
            </a:extLst>
          </p:cNvPr>
          <p:cNvSpPr>
            <a:spLocks noGrp="1"/>
          </p:cNvSpPr>
          <p:nvPr/>
        </p:nvSpPr>
        <p:spPr>
          <a:xfrm>
            <a:off x="8020050" y="5162550"/>
            <a:ext cx="32575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275" b="1" i="0">
                <a:solidFill>
                  <a:srgbClr val="4D5C68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 i="0">
                <a:solidFill>
                  <a:srgbClr val="4D5C68"/>
                </a:solidFill>
                <a:latin typeface="Nimbus Sans"/>
                <a:ea typeface="Nimbus Sans"/>
                <a:cs typeface="Nimbus Sans"/>
              </a:rPr>
              <a:t>≈ $4.1M  Fire Mitigation balance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0FBCD90-5ABE-4333-AB65-045E67BC327F}"/>
              </a:ext>
            </a:extLst>
          </p:cNvPr>
          <p:cNvSpPr>
            <a:spLocks noGrp="1"/>
          </p:cNvSpPr>
          <p:nvPr/>
        </p:nvSpPr>
        <p:spPr>
          <a:xfrm>
            <a:off x="8020050" y="5467350"/>
            <a:ext cx="32575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275" b="1" i="0">
                <a:solidFill>
                  <a:srgbClr val="4D5C68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 i="0">
                <a:solidFill>
                  <a:srgbClr val="4D5C68"/>
                </a:solidFill>
                <a:latin typeface="Nimbus Sans"/>
                <a:ea typeface="Nimbus Sans"/>
                <a:cs typeface="Nimbus Sans"/>
              </a:rPr>
              <a:t>$55,000 remains in Line Item 20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4233924-E1AC-4489-B100-EB280F2ED61A}"/>
              </a:ext>
            </a:extLst>
          </p:cNvPr>
          <p:cNvSpPr>
            <a:spLocks noGrp="1"/>
          </p:cNvSpPr>
          <p:nvPr/>
        </p:nvSpPr>
        <p:spPr>
          <a:xfrm>
            <a:off x="8020050" y="5753100"/>
            <a:ext cx="32575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86538"/>
          </a:bodyPr>
          <a:lstStyle/>
          <a:p>
            <a:pPr algn="ctr">
              <a:defRPr sz="975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defRPr>
            </a:pPr>
            <a:r>
              <a:rPr sz="975" b="0" i="0">
                <a:solidFill>
                  <a:srgbClr val="4D5C68"/>
                </a:solidFill>
                <a:latin typeface="Nimbus Sans"/>
                <a:ea typeface="Nimbus Sans"/>
                <a:cs typeface="Nimbus Sans"/>
              </a:rPr>
              <a:t>$50,000 remains available for the kitchen and other eligible long-lived assets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9BFAA22E-D888-447F-B9FC-90FB9A71BB30}"/>
              </a:ext>
            </a:extLst>
          </p:cNvPr>
          <p:cNvSpPr>
            <a:spLocks noGrp="1"/>
          </p:cNvSpPr>
          <p:nvPr/>
        </p:nvSpPr>
        <p:spPr>
          <a:xfrm>
            <a:off x="523875" y="5619750"/>
            <a:ext cx="6810375" cy="476250"/>
          </a:xfrm>
          <a:prstGeom prst="roundRect">
            <a:avLst>
              <a:gd name="adj" fmla="val 20000"/>
            </a:avLst>
          </a:prstGeom>
          <a:solidFill>
            <a:srgbClr val="0B315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551E79A-90A3-4EB0-9FAC-50ADC8A5F741}"/>
              </a:ext>
            </a:extLst>
          </p:cNvPr>
          <p:cNvSpPr>
            <a:spLocks noGrp="1"/>
          </p:cNvSpPr>
          <p:nvPr/>
        </p:nvSpPr>
        <p:spPr>
          <a:xfrm>
            <a:off x="714375" y="5724525"/>
            <a:ext cx="6429375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Staff recommends approval of all four actions.</a:t>
            </a:r>
          </a:p>
        </p:txBody>
      </p:sp>
    </p:spTree>
    <p:extLst>
      <p:ext uri="{BB962C8B-B14F-4D97-AF65-F5344CB8AC3E}">
        <p14:creationId xmlns:p14="http://schemas.microsoft.com/office/powerpoint/2010/main" val="101585890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1284</Words>
  <Application>Microsoft Office PowerPoint</Application>
  <DocSecurity>0</DocSecurity>
  <PresentationFormat>Widescreen</PresentationFormat>
  <Paragraphs>135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Nimbus Sans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Brandon Thomas</cp:lastModifiedBy>
  <cp:revision>1</cp:revision>
  <dcterms:created xsi:type="dcterms:W3CDTF">2026-09-25T16:44:51Z</dcterms:created>
  <dcterms:modified xsi:type="dcterms:W3CDTF">2026-09-25T17:45:24Z</dcterms:modified>
</cp:coreProperties>
</file>