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D_7C5A2FC2.xml" ContentType="application/vnd.ms-powerpoint.comments+xml"/>
  <Override PartName="/ppt/notesSlides/notesSlide8.xml" ContentType="application/vnd.openxmlformats-officedocument.presentationml.notesSlide+xml"/>
  <Override PartName="/ppt/comments/modernComment_1AE_530A304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3" r:id="rId1"/>
  </p:sldMasterIdLst>
  <p:notesMasterIdLst>
    <p:notesMasterId r:id="rId13"/>
  </p:notesMasterIdLst>
  <p:handoutMasterIdLst>
    <p:handoutMasterId r:id="rId14"/>
  </p:handoutMasterIdLst>
  <p:sldIdLst>
    <p:sldId id="391" r:id="rId2"/>
    <p:sldId id="427" r:id="rId3"/>
    <p:sldId id="259" r:id="rId4"/>
    <p:sldId id="258" r:id="rId5"/>
    <p:sldId id="328" r:id="rId6"/>
    <p:sldId id="455" r:id="rId7"/>
    <p:sldId id="429" r:id="rId8"/>
    <p:sldId id="430" r:id="rId9"/>
    <p:sldId id="457" r:id="rId10"/>
    <p:sldId id="456" r:id="rId11"/>
    <p:sldId id="458" r:id="rId1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8EEDC-B37B-B969-051E-E3C803D0908F}" name="Carolyn Harshman" initials="CH" userId="4eebfdafccba529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im" initials="T" lastIdx="1" clrIdx="0"/>
  <p:cmAuthor id="1" name="Fritzler" initials="F" lastIdx="2" clrIdx="1"/>
  <p:cmAuthor id="2" name="Carolyn Harshman" initials="CH" lastIdx="27" clrIdx="2"/>
  <p:cmAuthor id="3" name="Israel Estrada" initials="IE" lastIdx="9" clrIdx="3">
    <p:extLst>
      <p:ext uri="{19B8F6BF-5375-455C-9EA6-DF929625EA0E}">
        <p15:presenceInfo xmlns:p15="http://schemas.microsoft.com/office/powerpoint/2012/main" userId="e0e55014c3bd5a3e" providerId="Windows Live"/>
      </p:ext>
    </p:extLst>
  </p:cmAuthor>
  <p:cmAuthor id="4" name="Alex Fritzler" initials="AF" lastIdx="5" clrIdx="4">
    <p:extLst>
      <p:ext uri="{19B8F6BF-5375-455C-9EA6-DF929625EA0E}">
        <p15:presenceInfo xmlns:p15="http://schemas.microsoft.com/office/powerpoint/2012/main" userId="aad937183becda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89AB8"/>
    <a:srgbClr val="D9EF05"/>
    <a:srgbClr val="E02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506" autoAdjust="0"/>
  </p:normalViewPr>
  <p:slideViewPr>
    <p:cSldViewPr>
      <p:cViewPr varScale="1">
        <p:scale>
          <a:sx n="82" d="100"/>
          <a:sy n="82" d="100"/>
        </p:scale>
        <p:origin x="2808"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549"/>
    </p:cViewPr>
  </p:sorterViewPr>
  <p:notesViewPr>
    <p:cSldViewPr>
      <p:cViewPr varScale="1">
        <p:scale>
          <a:sx n="82" d="100"/>
          <a:sy n="82" d="100"/>
        </p:scale>
        <p:origin x="2839"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omments/modernComment_1AD_7C5A2FC2.xml><?xml version="1.0" encoding="utf-8"?>
<p188:cmLst xmlns:a="http://schemas.openxmlformats.org/drawingml/2006/main" xmlns:r="http://schemas.openxmlformats.org/officeDocument/2006/relationships" xmlns:p188="http://schemas.microsoft.com/office/powerpoint/2018/8/main">
  <p188:cm id="{9C51BFFC-4FF6-4BD9-82B0-B3B986C01B6A}" authorId="{0A08EEDC-B37B-B969-051E-E3C803D0908F}" created="2025-02-21T19:21:15.539">
    <pc:sldMkLst xmlns:pc="http://schemas.microsoft.com/office/powerpoint/2013/main/command">
      <pc:docMk/>
      <pc:sldMk cId="2086285250" sldId="429"/>
    </pc:sldMkLst>
    <p188:txBody>
      <a:bodyPr/>
      <a:lstStyle/>
      <a:p>
        <a:r>
          <a:rPr lang="en-US"/>
          <a:t>Need to record</a:t>
        </a:r>
      </a:p>
    </p188:txBody>
  </p188:cm>
</p188:cmLst>
</file>

<file path=ppt/comments/modernComment_1AE_530A304A.xml><?xml version="1.0" encoding="utf-8"?>
<p188:cmLst xmlns:a="http://schemas.openxmlformats.org/drawingml/2006/main" xmlns:r="http://schemas.openxmlformats.org/officeDocument/2006/relationships" xmlns:p188="http://schemas.microsoft.com/office/powerpoint/2018/8/main">
  <p188:cm id="{92D80E88-1AD5-450C-B92E-137F2105BB05}" authorId="{0A08EEDC-B37B-B969-051E-E3C803D0908F}" created="2025-02-21T19:21:26.609">
    <pc:sldMkLst xmlns:pc="http://schemas.microsoft.com/office/powerpoint/2013/main/command">
      <pc:docMk/>
      <pc:sldMk cId="1393176650" sldId="430"/>
    </pc:sldMkLst>
    <p188:txBody>
      <a:bodyPr/>
      <a:lstStyle/>
      <a:p>
        <a:r>
          <a:rPr lang="en-US"/>
          <a:t>Need to record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hdr" sz="quarter"/>
          </p:nvPr>
        </p:nvSpPr>
        <p:spPr bwMode="auto">
          <a:xfrm>
            <a:off x="623148" y="0"/>
            <a:ext cx="3349413" cy="455612"/>
          </a:xfrm>
          <a:prstGeom prst="rect">
            <a:avLst/>
          </a:prstGeom>
          <a:noFill/>
          <a:ln w="9525">
            <a:noFill/>
            <a:miter lim="800000"/>
            <a:headEnd/>
            <a:tailEnd/>
          </a:ln>
          <a:effectLst/>
        </p:spPr>
        <p:txBody>
          <a:bodyPr vert="horz" wrap="square" lIns="92436" tIns="46219" rIns="92436" bIns="46219" numCol="1" anchor="t" anchorCtr="0" compatLnSpc="1">
            <a:prstTxWarp prst="textNoShape">
              <a:avLst/>
            </a:prstTxWarp>
          </a:bodyPr>
          <a:lstStyle>
            <a:lvl1pPr>
              <a:defRPr sz="2000" b="1">
                <a:solidFill>
                  <a:schemeClr val="bg2"/>
                </a:solidFill>
                <a:latin typeface="Arial Narrow" pitchFamily="34" charset="0"/>
                <a:cs typeface="Arial" pitchFamily="34" charset="0"/>
              </a:defRPr>
            </a:lvl1pPr>
          </a:lstStyle>
          <a:p>
            <a:pPr>
              <a:defRPr/>
            </a:pPr>
            <a:endParaRPr lang="en-US" sz="1200" b="0" dirty="0">
              <a:solidFill>
                <a:schemeClr val="tx1"/>
              </a:solidFill>
              <a:latin typeface="Arial" pitchFamily="34" charset="0"/>
            </a:endParaRPr>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pPr>
              <a:defRPr/>
            </a:pPr>
            <a:r>
              <a:rPr lang="en-US" dirty="0"/>
              <a:t>Emergency Planning Consultants</a:t>
            </a:r>
          </a:p>
        </p:txBody>
      </p:sp>
      <p:sp>
        <p:nvSpPr>
          <p:cNvPr id="5" name="Date Placeholder 4"/>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pPr>
              <a:defRPr/>
            </a:pPr>
            <a:endParaRPr lang="en-US" dirty="0"/>
          </a:p>
        </p:txBody>
      </p:sp>
      <p:sp>
        <p:nvSpPr>
          <p:cNvPr id="9" name="Slide Number Placeholder 8"/>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pPr>
              <a:defRPr/>
            </a:pPr>
            <a:fld id="{C21181C3-6ACB-4A10-93B6-B6CB23A4DD1E}" type="slidenum">
              <a:rPr lang="en-US"/>
              <a:pPr>
                <a:defRPr/>
              </a:pPr>
              <a:t>‹#›</a:t>
            </a:fld>
            <a:endParaRPr lang="en-US"/>
          </a:p>
        </p:txBody>
      </p:sp>
    </p:spTree>
    <p:extLst>
      <p:ext uri="{BB962C8B-B14F-4D97-AF65-F5344CB8AC3E}">
        <p14:creationId xmlns:p14="http://schemas.microsoft.com/office/powerpoint/2010/main" val="31304302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298" tIns="46149" rIns="92298" bIns="46149" numCol="1" anchor="t" anchorCtr="0" compatLnSpc="1">
            <a:prstTxWarp prst="textNoShape">
              <a:avLst/>
            </a:prstTxWarp>
          </a:bodyPr>
          <a:lstStyle>
            <a:lvl1pPr eaLnBrk="1" hangingPunct="1">
              <a:defRPr sz="1200"/>
            </a:lvl1pPr>
          </a:lstStyle>
          <a:p>
            <a:pPr>
              <a:defRPr/>
            </a:pPr>
            <a:r>
              <a:rPr lang="en-US" dirty="0"/>
              <a:t>City of Duarte</a:t>
            </a:r>
          </a:p>
        </p:txBody>
      </p:sp>
      <p:sp>
        <p:nvSpPr>
          <p:cNvPr id="392195"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2298" tIns="46149" rIns="92298" bIns="46149" numCol="1" anchor="t" anchorCtr="0" compatLnSpc="1">
            <a:prstTxWarp prst="textNoShape">
              <a:avLst/>
            </a:prstTxWarp>
          </a:bodyPr>
          <a:lstStyle>
            <a:lvl1pPr algn="r" eaLnBrk="1" hangingPunct="1">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7" name="Rectangle 5"/>
          <p:cNvSpPr>
            <a:spLocks noGrp="1" noChangeArrowheads="1"/>
          </p:cNvSpPr>
          <p:nvPr>
            <p:ph type="body" sz="quarter" idx="3"/>
          </p:nvPr>
        </p:nvSpPr>
        <p:spPr bwMode="auto">
          <a:xfrm>
            <a:off x="699418" y="4416428"/>
            <a:ext cx="5611566" cy="4183063"/>
          </a:xfrm>
          <a:prstGeom prst="rect">
            <a:avLst/>
          </a:prstGeom>
          <a:noFill/>
          <a:ln w="9525">
            <a:noFill/>
            <a:miter lim="800000"/>
            <a:headEnd/>
            <a:tailEnd/>
          </a:ln>
          <a:effectLst/>
        </p:spPr>
        <p:txBody>
          <a:bodyPr vert="horz" wrap="square" lIns="92298" tIns="46149" rIns="92298" bIns="461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2198"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2298" tIns="46149" rIns="92298" bIns="46149" numCol="1" anchor="b" anchorCtr="0" compatLnSpc="1">
            <a:prstTxWarp prst="textNoShape">
              <a:avLst/>
            </a:prstTxWarp>
          </a:bodyPr>
          <a:lstStyle>
            <a:lvl1pPr eaLnBrk="1" hangingPunct="1">
              <a:defRPr sz="1200"/>
            </a:lvl1pPr>
          </a:lstStyle>
          <a:p>
            <a:pPr>
              <a:defRPr/>
            </a:pPr>
            <a:r>
              <a:rPr lang="en-US"/>
              <a:t>Emergency Planning Consultants</a:t>
            </a:r>
          </a:p>
        </p:txBody>
      </p:sp>
      <p:sp>
        <p:nvSpPr>
          <p:cNvPr id="392199"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2298" tIns="46149" rIns="92298" bIns="46149" numCol="1" anchor="b" anchorCtr="0" compatLnSpc="1">
            <a:prstTxWarp prst="textNoShape">
              <a:avLst/>
            </a:prstTxWarp>
          </a:bodyPr>
          <a:lstStyle>
            <a:lvl1pPr algn="r" eaLnBrk="1" hangingPunct="1">
              <a:defRPr sz="1200"/>
            </a:lvl1pPr>
          </a:lstStyle>
          <a:p>
            <a:pPr>
              <a:defRPr/>
            </a:pPr>
            <a:fld id="{6A60DE4E-758C-4089-A183-7CCCC9B218E3}" type="slidenum">
              <a:rPr lang="en-US"/>
              <a:pPr>
                <a:defRPr/>
              </a:pPr>
              <a:t>‹#›</a:t>
            </a:fld>
            <a:endParaRPr lang="en-US"/>
          </a:p>
        </p:txBody>
      </p:sp>
    </p:spTree>
    <p:extLst>
      <p:ext uri="{BB962C8B-B14F-4D97-AF65-F5344CB8AC3E}">
        <p14:creationId xmlns:p14="http://schemas.microsoft.com/office/powerpoint/2010/main" val="982204552"/>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t>City of Duarte</a:t>
            </a:r>
          </a:p>
        </p:txBody>
      </p:sp>
      <p:sp>
        <p:nvSpPr>
          <p:cNvPr id="184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Emergency Planning Consultants</a:t>
            </a:r>
          </a:p>
        </p:txBody>
      </p:sp>
      <p:sp>
        <p:nvSpPr>
          <p:cNvPr id="184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1076AA5-B9DA-4D4F-A07A-F3A8A979F80E}" type="slidenum">
              <a:rPr lang="en-US" smtClean="0"/>
              <a:pPr/>
              <a:t>1</a:t>
            </a:fld>
            <a:endParaRPr lang="en-US"/>
          </a:p>
        </p:txBody>
      </p:sp>
      <p:sp>
        <p:nvSpPr>
          <p:cNvPr id="18437" name="Rectangle 2"/>
          <p:cNvSpPr>
            <a:spLocks noGrp="1" noRot="1" noChangeAspect="1" noChangeArrowheads="1" noTextEdit="1"/>
          </p:cNvSpPr>
          <p:nvPr>
            <p:ph type="sldImg"/>
          </p:nvPr>
        </p:nvSpPr>
        <p:spPr>
          <a:ln/>
        </p:spPr>
      </p:sp>
      <p:sp>
        <p:nvSpPr>
          <p:cNvPr id="184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On behalf of the Rubidoux Community Services District, it’s my pleasure to welcome you to the overview of the planning process to prepare the District’s Hazard Mitigation Plan. </a:t>
            </a:r>
          </a:p>
          <a:p>
            <a:pPr eaLnBrk="1" hangingPunct="1"/>
            <a:endParaRPr lang="en-US" dirty="0"/>
          </a:p>
          <a:p>
            <a:pPr eaLnBrk="1" hangingPunct="1"/>
            <a:r>
              <a:rPr lang="en-US" dirty="0"/>
              <a:t>As a bit of background, the Disaster Mitigation Act of 2000 was passed by Congress “to reduce the loss of life and property, human suffering, economic disruption, and disaster assistance costs resulting from natural disasters”.</a:t>
            </a:r>
          </a:p>
          <a:p>
            <a:pPr eaLnBrk="1" hangingPunct="1"/>
            <a:endParaRPr lang="en-US" dirty="0"/>
          </a:p>
          <a:p>
            <a:pPr eaLnBrk="1" hangingPunct="1"/>
            <a:r>
              <a:rPr lang="en-US" dirty="0"/>
              <a:t>Disasters can cause loss of life; damage to buildings and infrastructure; and have devastating consequences on a community’s economic, social, and environmental well-being.</a:t>
            </a:r>
          </a:p>
          <a:p>
            <a:pPr eaLnBrk="1" hangingPunct="1"/>
            <a:endParaRPr lang="en-US" dirty="0"/>
          </a:p>
        </p:txBody>
      </p:sp>
    </p:spTree>
    <p:extLst>
      <p:ext uri="{BB962C8B-B14F-4D97-AF65-F5344CB8AC3E}">
        <p14:creationId xmlns:p14="http://schemas.microsoft.com/office/powerpoint/2010/main" val="116061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Mitigation Strategy section of the plan includes the plan goals as well as methods for coordinating with the Capital Improvement Plans.</a:t>
            </a:r>
          </a:p>
          <a:p>
            <a:endParaRPr lang="en-US" dirty="0"/>
          </a:p>
          <a:p>
            <a:r>
              <a:rPr lang="en-US" dirty="0"/>
              <a:t>Most importantly, the Mitigation Strategy includes a comprehensive range of actions and projects capture ongoing activities along with ideas for the future.  Although the lifespan of the plan is only 5-years, there’s no harm in identifying projects that will take 10- or even 20-years to complete.</a:t>
            </a:r>
          </a:p>
          <a:p>
            <a:endParaRPr lang="en-US" dirty="0"/>
          </a:p>
          <a:p>
            <a:r>
              <a:rPr lang="en-US" dirty="0"/>
              <a:t>Each action item identifies a lead department, timeline, plan goals met, projected funding source, and benefits, costs, and priority. </a:t>
            </a:r>
          </a:p>
          <a:p>
            <a:endParaRPr lang="en-US" dirty="0"/>
          </a:p>
          <a:p>
            <a:r>
              <a:rPr lang="en-US" dirty="0"/>
              <a:t>Here is an example of a mitigation action item: “Purchase an install generators at all District-owned facilities.”</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10</a:t>
            </a:fld>
            <a:endParaRPr lang="en-US"/>
          </a:p>
        </p:txBody>
      </p:sp>
    </p:spTree>
    <p:extLst>
      <p:ext uri="{BB962C8B-B14F-4D97-AF65-F5344CB8AC3E}">
        <p14:creationId xmlns:p14="http://schemas.microsoft.com/office/powerpoint/2010/main" val="332486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Following drafting of the plan by the Planning Team and gathering input from customers and stakeholders, the document will be submitted to Cal OES for a formal review.  </a:t>
            </a:r>
          </a:p>
          <a:p>
            <a:endParaRPr lang="en-US" sz="1400" dirty="0"/>
          </a:p>
          <a:p>
            <a:r>
              <a:rPr lang="en-US" sz="1400" dirty="0"/>
              <a:t>Utilizing FEMA’s Plan Review Tool and updated regulations, the Cal OES staff will review the District’s plan for conformance.  Once Cal OES is satisfied that all the requirements have been met, the document is forwarded to FEMA.  Altogether, the formal review typically lasts 4-6 months.  Once FEMA is satisfied, a letter will be sent authorizing the District to take the document to the Board of Directors for adoption.  When proof of adoption is received, FEMA will issue a Letter of Approval.</a:t>
            </a:r>
          </a:p>
          <a:p>
            <a:endParaRPr lang="en-US" sz="1400" dirty="0"/>
          </a:p>
          <a:p>
            <a:r>
              <a:rPr lang="en-US" sz="1400" i="1" dirty="0"/>
              <a:t>This concludes the Hazard Mitigation Overview.  Please watch for the posting of the First Draft Hazard Mitigation Plan.  We look forward to hearing your questions, thoughts, and suggestions.  On behalf of the District, thank you for taking time to learn about the importance of increasing resilience through mitigation planning.</a:t>
            </a:r>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11</a:t>
            </a:fld>
            <a:endParaRPr lang="en-US"/>
          </a:p>
        </p:txBody>
      </p:sp>
    </p:spTree>
    <p:extLst>
      <p:ext uri="{BB962C8B-B14F-4D97-AF65-F5344CB8AC3E}">
        <p14:creationId xmlns:p14="http://schemas.microsoft.com/office/powerpoint/2010/main" val="226515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BB86DEC-277F-4A03-A549-98BEC3F2B7C8}"/>
              </a:ext>
            </a:extLst>
          </p:cNvPr>
          <p:cNvSpPr>
            <a:spLocks noGrp="1" noChangeArrowheads="1"/>
          </p:cNvSpPr>
          <p:nvPr>
            <p:ph type="hdr" sz="quarter"/>
          </p:nvPr>
        </p:nvSpPr>
        <p:spPr>
          <a:xfrm>
            <a:off x="0" y="0"/>
            <a:ext cx="3038475" cy="465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City of Duarte</a:t>
            </a:r>
          </a:p>
        </p:txBody>
      </p:sp>
      <p:sp>
        <p:nvSpPr>
          <p:cNvPr id="32771" name="Rectangle 6">
            <a:extLst>
              <a:ext uri="{FF2B5EF4-FFF2-40B4-BE49-F238E27FC236}">
                <a16:creationId xmlns:a16="http://schemas.microsoft.com/office/drawing/2014/main" id="{0783C015-6D34-47E8-AD7F-1EA07A2754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Emergency Planning Consultants</a:t>
            </a:r>
          </a:p>
        </p:txBody>
      </p:sp>
      <p:sp>
        <p:nvSpPr>
          <p:cNvPr id="32772" name="Rectangle 7">
            <a:extLst>
              <a:ext uri="{FF2B5EF4-FFF2-40B4-BE49-F238E27FC236}">
                <a16:creationId xmlns:a16="http://schemas.microsoft.com/office/drawing/2014/main" id="{61C574C3-40E9-4899-A271-EBEFC87BA799}"/>
              </a:ext>
            </a:extLst>
          </p:cNvPr>
          <p:cNvSpPr>
            <a:spLocks noGrp="1" noChangeArrowheads="1"/>
          </p:cNvSpPr>
          <p:nvPr>
            <p:ph type="sldNum" sz="quarter" idx="5"/>
          </p:nvPr>
        </p:nvSpPr>
        <p:spPr>
          <a:xfrm>
            <a:off x="3971925" y="8831263"/>
            <a:ext cx="3038475" cy="465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96CF2F2-41E4-41CA-BE2D-A798EB78ED8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2773" name="Rectangle 2">
            <a:extLst>
              <a:ext uri="{FF2B5EF4-FFF2-40B4-BE49-F238E27FC236}">
                <a16:creationId xmlns:a16="http://schemas.microsoft.com/office/drawing/2014/main" id="{F2E7918E-CCDA-40E3-A101-1C22F70B7D39}"/>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B2BD80D1-46CA-43AE-BC88-341A6C94E5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Hazard mitigation reduces disaster damage and is defined by FEMA as “sustained action taken to reduce or eliminate the long-term risk to human life and property from hazards”. </a:t>
            </a:r>
          </a:p>
          <a:p>
            <a:endParaRPr lang="en-US" altLang="en-US" dirty="0"/>
          </a:p>
          <a:p>
            <a:r>
              <a:rPr lang="en-US" altLang="en-US" dirty="0"/>
              <a:t>Examples of mitigation actions include outreach programs that increase risk awareness, projects to protect critical facilities, and the removal of structures from flood hazard areas.</a:t>
            </a:r>
          </a:p>
          <a:p>
            <a:endParaRPr lang="en-US" altLang="en-US" dirty="0"/>
          </a:p>
        </p:txBody>
      </p:sp>
      <p:sp>
        <p:nvSpPr>
          <p:cNvPr id="32775" name="Date Placeholder 6">
            <a:extLst>
              <a:ext uri="{FF2B5EF4-FFF2-40B4-BE49-F238E27FC236}">
                <a16:creationId xmlns:a16="http://schemas.microsoft.com/office/drawing/2014/main" id="{0B98F7B7-241B-47E3-B5B7-AFE3BE83C89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857" y="3373755"/>
            <a:ext cx="8437589" cy="3284909"/>
          </a:xfrm>
        </p:spPr>
        <p:txBody>
          <a:bodyPr/>
          <a:lstStyle/>
          <a:p>
            <a:r>
              <a:rPr lang="en-US" sz="1800" dirty="0"/>
              <a:t>In 2019, the National Institute of Building Sciences issued an update to its landmark report “Natural Hazard Mitigation Saves”.  The study analyzed the benefit cost ratio of a range of mitigation activities including mitigation planning and building retrofits.  </a:t>
            </a:r>
          </a:p>
          <a:p>
            <a:endParaRPr lang="en-US" sz="1800" dirty="0"/>
          </a:p>
          <a:p>
            <a:r>
              <a:rPr lang="en-US" sz="1800" dirty="0"/>
              <a:t>The findings revealed a dramatic return on investment.  </a:t>
            </a:r>
          </a:p>
          <a:p>
            <a:pPr marL="285750" indent="-285750">
              <a:buFont typeface="Wingdings" panose="05000000000000000000" pitchFamily="2" charset="2"/>
              <a:buChar char="v"/>
            </a:pPr>
            <a:r>
              <a:rPr lang="en-US" sz="1800" dirty="0"/>
              <a:t>For mitigation activities, every dollar spent yielded a six dollar return on avoided losses in the future.  </a:t>
            </a:r>
          </a:p>
          <a:p>
            <a:pPr marL="285750" indent="-285750">
              <a:buFont typeface="Wingdings" panose="05000000000000000000" pitchFamily="2" charset="2"/>
              <a:buChar char="v"/>
            </a:pPr>
            <a:r>
              <a:rPr lang="en-US" sz="1800" dirty="0"/>
              <a:t>For building retrofits, every dollar spent yielded a four dollar return on avoided losses in the future. </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48B0639A-0CF7-41D5-BC2B-5995E23BCC04}" type="slidenum">
              <a:rPr lang="en-US" smtClean="0"/>
              <a:t>3</a:t>
            </a:fld>
            <a:endParaRPr lang="en-US"/>
          </a:p>
        </p:txBody>
      </p:sp>
    </p:spTree>
    <p:extLst>
      <p:ext uri="{BB962C8B-B14F-4D97-AF65-F5344CB8AC3E}">
        <p14:creationId xmlns:p14="http://schemas.microsoft.com/office/powerpoint/2010/main" val="248399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7988" y="425450"/>
            <a:ext cx="2400300" cy="1800225"/>
          </a:xfrm>
        </p:spPr>
      </p:sp>
      <p:sp>
        <p:nvSpPr>
          <p:cNvPr id="3" name="Notes Placeholder 2"/>
          <p:cNvSpPr>
            <a:spLocks noGrp="1"/>
          </p:cNvSpPr>
          <p:nvPr>
            <p:ph type="body" idx="1"/>
          </p:nvPr>
        </p:nvSpPr>
        <p:spPr>
          <a:xfrm>
            <a:off x="193675" y="2385621"/>
            <a:ext cx="8971026" cy="4118472"/>
          </a:xfrm>
        </p:spPr>
        <p:txBody>
          <a:bodyPr/>
          <a:lstStyle/>
          <a:p>
            <a:r>
              <a:rPr lang="en-US" sz="1800" dirty="0"/>
              <a:t>According to the National Institute of Building Sciences report, the benefits of mitigation include reductions in:</a:t>
            </a:r>
          </a:p>
          <a:p>
            <a:pPr marL="291179" indent="-291179">
              <a:buFont typeface="Wingdings" panose="05000000000000000000" pitchFamily="2" charset="2"/>
              <a:buChar char="v"/>
            </a:pPr>
            <a:r>
              <a:rPr lang="en-US" sz="1800" dirty="0"/>
              <a:t>Deaths, injuries, and post-traumatic stress disorder.</a:t>
            </a:r>
          </a:p>
          <a:p>
            <a:pPr marL="291179" indent="-291179">
              <a:buFont typeface="Wingdings" panose="05000000000000000000" pitchFamily="2" charset="2"/>
              <a:buChar char="v"/>
            </a:pPr>
            <a:r>
              <a:rPr lang="en-US" sz="1800" dirty="0"/>
              <a:t>Property repair costs for damaged buildings and contents.</a:t>
            </a:r>
          </a:p>
          <a:p>
            <a:pPr marL="291179" indent="-291179">
              <a:buFont typeface="Wingdings" panose="05000000000000000000" pitchFamily="2" charset="2"/>
              <a:buChar char="v"/>
            </a:pPr>
            <a:r>
              <a:rPr lang="en-US" sz="1800" dirty="0"/>
              <a:t>Additional living expenses including sheltering costs for displaced households.</a:t>
            </a:r>
          </a:p>
          <a:p>
            <a:pPr marL="291179" indent="-291179">
              <a:buFont typeface="Wingdings" panose="05000000000000000000" pitchFamily="2" charset="2"/>
              <a:buChar char="v"/>
            </a:pPr>
            <a:r>
              <a:rPr lang="en-US" sz="1800" dirty="0"/>
              <a:t>Direct business interruption: loss of revenue and other business-interruption costs to businesses whose property is damaged.</a:t>
            </a:r>
          </a:p>
          <a:p>
            <a:pPr marL="291179" indent="-291179">
              <a:buFont typeface="Wingdings" panose="05000000000000000000" pitchFamily="2" charset="2"/>
              <a:buChar char="v"/>
            </a:pPr>
            <a:r>
              <a:rPr lang="en-US" sz="1800" dirty="0"/>
              <a:t>Indirect business interruption: loss of economic activity in the broader community.</a:t>
            </a:r>
          </a:p>
          <a:p>
            <a:pPr marL="291179" indent="-291179">
              <a:buFont typeface="Wingdings" panose="05000000000000000000" pitchFamily="2" charset="2"/>
              <a:buChar char="v"/>
            </a:pPr>
            <a:r>
              <a:rPr lang="en-US" sz="1800" dirty="0"/>
              <a:t>Urban search and rescue costs.</a:t>
            </a:r>
          </a:p>
          <a:p>
            <a:pPr marL="0" indent="0" defTabSz="931774">
              <a:buFont typeface="Arial" panose="020B0604020202020204" pitchFamily="34" charset="0"/>
              <a:buNone/>
              <a:defRPr/>
            </a:pPr>
            <a:endParaRPr lang="en-US" sz="1800" dirty="0"/>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8B0639A-0CF7-41D5-BC2B-5995E23BCC04}" type="slidenum">
              <a:rPr lang="en-US" smtClean="0"/>
              <a:t>4</a:t>
            </a:fld>
            <a:endParaRPr lang="en-US"/>
          </a:p>
        </p:txBody>
      </p:sp>
    </p:spTree>
    <p:extLst>
      <p:ext uri="{BB962C8B-B14F-4D97-AF65-F5344CB8AC3E}">
        <p14:creationId xmlns:p14="http://schemas.microsoft.com/office/powerpoint/2010/main" val="3561332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2023, FEMA issued new standards regarding preparation of hazard mitigation plans.  In addition to the previous regulations from 2011, jurisdictions are now required to discuss climate change and the impacts on natural hazards.  Also, now there are standards requiring focused outreach to disadvantaged communities and socially vulnerable populations.</a:t>
            </a:r>
          </a:p>
          <a:p>
            <a:endParaRPr lang="en-US" dirty="0"/>
          </a:p>
          <a:p>
            <a:r>
              <a:rPr lang="en-US" dirty="0"/>
              <a:t>Mitigation plans are key to breaking the cycle of disaster damage and reconstruction.  Mitigation planning begins with state, tribal and local governments identifying natural disaster risks and vulnerabilities that are common in their area.  </a:t>
            </a:r>
          </a:p>
          <a:p>
            <a:endParaRPr lang="en-US" dirty="0"/>
          </a:p>
          <a:p>
            <a:r>
              <a:rPr lang="en-US" dirty="0"/>
              <a:t>After identifying risks, they develop long-term strategies for protecting people and property from similar events.  </a:t>
            </a:r>
          </a:p>
          <a:p>
            <a:endParaRPr lang="en-US" dirty="0"/>
          </a:p>
          <a:p>
            <a:r>
              <a:rPr lang="en-US" dirty="0"/>
              <a:t>Local governments are eligible to prepare a mitigation plan and receive mitigation funds through federal and state grants as well as funds following a major disaster. </a:t>
            </a:r>
          </a:p>
          <a:p>
            <a:endParaRPr lang="en-US" dirty="0"/>
          </a:p>
          <a:p>
            <a:r>
              <a:rPr lang="en-US" dirty="0"/>
              <a:t>The purpose of today’s overview is to introduce the planning process used by the District to prepare the Hazard Mitigation Plan.</a:t>
            </a:r>
          </a:p>
          <a:p>
            <a:endParaRPr lang="en-US" dirty="0"/>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5</a:t>
            </a:fld>
            <a:endParaRPr lang="en-US"/>
          </a:p>
        </p:txBody>
      </p:sp>
    </p:spTree>
    <p:extLst>
      <p:ext uri="{BB962C8B-B14F-4D97-AF65-F5344CB8AC3E}">
        <p14:creationId xmlns:p14="http://schemas.microsoft.com/office/powerpoint/2010/main" val="291404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FEMA’s 2023 Local Mitigation Planning Handbook identifies a planning process with four steps:</a:t>
            </a:r>
          </a:p>
          <a:p>
            <a:endParaRPr lang="en-US" dirty="0"/>
          </a:p>
          <a:p>
            <a:r>
              <a:rPr lang="en-US" dirty="0"/>
              <a:t>Step #1 is to organize the planning process and resources which includes creation of a Planning Team to assist with research and writing as well as the development of a Community Outreach Strategy.</a:t>
            </a:r>
          </a:p>
          <a:p>
            <a:endParaRPr lang="en-US" dirty="0"/>
          </a:p>
          <a:p>
            <a:r>
              <a:rPr lang="en-US" dirty="0"/>
              <a:t>Step #2 is to assess risks and capabilities including a Risk Assessment, and Vulnerability &amp; Impacts Assessment as well as a review of the District’s capability to respond and recover from a major disaster. </a:t>
            </a:r>
          </a:p>
          <a:p>
            <a:endParaRPr lang="en-US" dirty="0"/>
          </a:p>
          <a:p>
            <a:r>
              <a:rPr lang="en-US" dirty="0"/>
              <a:t>Step #3 is to develop a Mitigation Strategy which includes a comprehensive list of mitigation actions and projects.</a:t>
            </a:r>
          </a:p>
          <a:p>
            <a:endParaRPr lang="en-US" dirty="0"/>
          </a:p>
          <a:p>
            <a:r>
              <a:rPr lang="en-US" dirty="0"/>
              <a:t>Step #4 is to Adopt and Implement the Plan which includes a formal review by Cal OES and FEMA and adoption by the Board of Directors.</a:t>
            </a:r>
          </a:p>
          <a:p>
            <a:endParaRPr lang="en-US" dirty="0"/>
          </a:p>
          <a:p>
            <a:r>
              <a:rPr lang="en-US" dirty="0"/>
              <a:t>This is the 4-step planning process followed by the District’s Planning Team.</a:t>
            </a:r>
          </a:p>
          <a:p>
            <a:endParaRPr lang="en-US" dirty="0"/>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6</a:t>
            </a:fld>
            <a:endParaRPr lang="en-US"/>
          </a:p>
        </p:txBody>
      </p:sp>
    </p:spTree>
    <p:extLst>
      <p:ext uri="{BB962C8B-B14F-4D97-AF65-F5344CB8AC3E}">
        <p14:creationId xmlns:p14="http://schemas.microsoft.com/office/powerpoint/2010/main" val="336672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Community Outreach Strategy </a:t>
            </a:r>
            <a:r>
              <a:rPr lang="en-US" b="0" dirty="0"/>
              <a:t>includes three </a:t>
            </a:r>
            <a:r>
              <a:rPr lang="en-US" dirty="0"/>
              <a:t>phases.</a:t>
            </a:r>
          </a:p>
          <a:p>
            <a:r>
              <a:rPr lang="en-US" dirty="0"/>
              <a:t>The first phase is </a:t>
            </a:r>
            <a:r>
              <a:rPr lang="en-US" b="1" dirty="0"/>
              <a:t>Developing a Stakeholder List and Announcing the Planning Process</a:t>
            </a:r>
            <a:r>
              <a:rPr lang="en-US" dirty="0"/>
              <a:t>.</a:t>
            </a:r>
          </a:p>
          <a:p>
            <a:r>
              <a:rPr lang="en-US" dirty="0"/>
              <a:t>The Stakeholders include:</a:t>
            </a:r>
          </a:p>
          <a:p>
            <a:pPr marL="171450" indent="-171450">
              <a:buFont typeface="Wingdings" panose="05000000000000000000" pitchFamily="2" charset="2"/>
              <a:buChar char="v"/>
            </a:pPr>
            <a:r>
              <a:rPr lang="en-US" dirty="0"/>
              <a:t>Local and Regional Agencies Involved in Hazard Mitigation Activities</a:t>
            </a:r>
          </a:p>
          <a:p>
            <a:pPr marL="171450" indent="-171450">
              <a:buFont typeface="Wingdings" panose="05000000000000000000" pitchFamily="2" charset="2"/>
              <a:buChar char="v"/>
            </a:pPr>
            <a:r>
              <a:rPr lang="en-US" dirty="0"/>
              <a:t>Agencies that have the Authority to Regulate Development</a:t>
            </a:r>
          </a:p>
          <a:p>
            <a:pPr marL="171450" indent="-171450">
              <a:buFont typeface="Wingdings" panose="05000000000000000000" pitchFamily="2" charset="2"/>
              <a:buChar char="v"/>
            </a:pPr>
            <a:r>
              <a:rPr lang="en-US" dirty="0"/>
              <a:t>Neighboring Jurisdictions</a:t>
            </a:r>
          </a:p>
          <a:p>
            <a:pPr marL="171450" indent="-171450">
              <a:buFont typeface="Wingdings" panose="05000000000000000000" pitchFamily="2" charset="2"/>
              <a:buChar char="v"/>
            </a:pPr>
            <a:r>
              <a:rPr lang="en-US" dirty="0"/>
              <a:t>Representatives of Businesses, Academia, and Community Lifelines</a:t>
            </a:r>
          </a:p>
          <a:p>
            <a:pPr marL="171450" indent="-171450">
              <a:buFont typeface="Wingdings" panose="05000000000000000000" pitchFamily="2" charset="2"/>
              <a:buChar char="v"/>
            </a:pPr>
            <a:r>
              <a:rPr lang="en-US" dirty="0"/>
              <a:t>Nonprofit and Community-Based Organizations focused on underserved communities and socially vulnerable populations </a:t>
            </a:r>
          </a:p>
          <a:p>
            <a:endParaRPr lang="en-US" dirty="0"/>
          </a:p>
          <a:p>
            <a:r>
              <a:rPr lang="en-US" dirty="0"/>
              <a:t>The second phase is </a:t>
            </a:r>
            <a:r>
              <a:rPr lang="en-US" b="1" dirty="0"/>
              <a:t>Announcing the Planning Process Activities to Customers and Stakeholders </a:t>
            </a:r>
            <a:r>
              <a:rPr lang="en-US" b="0" dirty="0"/>
              <a:t>including</a:t>
            </a:r>
          </a:p>
          <a:p>
            <a:pPr marL="171450" indent="-171450">
              <a:buFont typeface="Wingdings" panose="05000000000000000000" pitchFamily="2" charset="2"/>
              <a:buChar char="v"/>
            </a:pPr>
            <a:r>
              <a:rPr lang="en-US" dirty="0"/>
              <a:t>Press Releases, Dedicated Website, Social Media, Public Forums used to announce availability of:</a:t>
            </a:r>
          </a:p>
          <a:p>
            <a:pPr marL="628650" lvl="1" indent="-171450">
              <a:buFont typeface="Wingdings" panose="05000000000000000000" pitchFamily="2" charset="2"/>
              <a:buChar char="v"/>
            </a:pPr>
            <a:r>
              <a:rPr lang="en-US" dirty="0"/>
              <a:t>a Hazard Mitigation Survey</a:t>
            </a:r>
          </a:p>
          <a:p>
            <a:pPr marL="628650" lvl="1" indent="-171450">
              <a:buFont typeface="Wingdings" panose="05000000000000000000" pitchFamily="2" charset="2"/>
              <a:buChar char="v"/>
            </a:pPr>
            <a:r>
              <a:rPr lang="en-US" dirty="0"/>
              <a:t>Briefings at Public Forums including the Board of Directors and</a:t>
            </a:r>
          </a:p>
          <a:p>
            <a:pPr marL="628650" lvl="1" indent="-171450">
              <a:buFont typeface="Wingdings" panose="05000000000000000000" pitchFamily="2" charset="2"/>
              <a:buChar char="v"/>
            </a:pPr>
            <a:r>
              <a:rPr lang="en-US" dirty="0"/>
              <a:t>a Hazard Mitigation Overview Video</a:t>
            </a:r>
          </a:p>
          <a:p>
            <a:endParaRPr lang="en-US" dirty="0"/>
          </a:p>
          <a:p>
            <a:r>
              <a:rPr lang="en-US" dirty="0"/>
              <a:t>The third phase is  </a:t>
            </a:r>
            <a:r>
              <a:rPr lang="en-US" b="1" dirty="0"/>
              <a:t>Gathering Input on the First Draft Plan</a:t>
            </a:r>
            <a:r>
              <a:rPr lang="en-US" dirty="0"/>
              <a:t> which includes announcing the availability of the First Draft Plan for input from customers and stakeholders.  </a:t>
            </a:r>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7</a:t>
            </a:fld>
            <a:endParaRPr lang="en-US"/>
          </a:p>
        </p:txBody>
      </p:sp>
    </p:spTree>
    <p:extLst>
      <p:ext uri="{BB962C8B-B14F-4D97-AF65-F5344CB8AC3E}">
        <p14:creationId xmlns:p14="http://schemas.microsoft.com/office/powerpoint/2010/main" val="384715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hazards with the potential for significant impacts involved reviewing a range of hazard-focused studies and plans.  </a:t>
            </a:r>
          </a:p>
          <a:p>
            <a:endParaRPr lang="en-US" dirty="0"/>
          </a:p>
          <a:p>
            <a:r>
              <a:rPr lang="en-US" dirty="0"/>
              <a:t>The Hazard Identification Process includes review of: </a:t>
            </a:r>
          </a:p>
          <a:p>
            <a:r>
              <a:rPr lang="en-US" dirty="0"/>
              <a:t>FEMA’s list of 18 hazards that are recommended for consideration.  Next, California’s State Hazard Mitigation Plan (including top hazards earthquake, flood, and wildfire).  Then, the County of Riverside’s Multi-Jurisdictional Hazard Mitigation Plan and the City of Jurupa Valley’s General Plan – Safety Element (including top hazards earthquake, flood, and wildfire).</a:t>
            </a:r>
          </a:p>
          <a:p>
            <a:endParaRPr lang="en-US" dirty="0"/>
          </a:p>
          <a:p>
            <a:r>
              <a:rPr lang="en-US" dirty="0"/>
              <a:t>Following the review, the Planning Team identified drought, earthquake, flood, wildfire, and windstorm as the hazards posing the greatest threat.</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8</a:t>
            </a:fld>
            <a:endParaRPr lang="en-US"/>
          </a:p>
        </p:txBody>
      </p:sp>
    </p:spTree>
    <p:extLst>
      <p:ext uri="{BB962C8B-B14F-4D97-AF65-F5344CB8AC3E}">
        <p14:creationId xmlns:p14="http://schemas.microsoft.com/office/powerpoint/2010/main" val="91336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District’s “capabilities” were mentioned in the previous slide.  </a:t>
            </a:r>
          </a:p>
          <a:p>
            <a:endParaRPr lang="en-US" dirty="0"/>
          </a:p>
          <a:p>
            <a:r>
              <a:rPr lang="en-US" dirty="0"/>
              <a:t>One of the FEMA requirements is to identify existing capabilities to increase resilience.  </a:t>
            </a:r>
          </a:p>
          <a:p>
            <a:endParaRPr lang="en-US" dirty="0"/>
          </a:p>
          <a:p>
            <a:r>
              <a:rPr lang="en-US" dirty="0"/>
              <a:t>Also, the mitigation plan is required to identify ways to expand existing capabilities.  </a:t>
            </a:r>
          </a:p>
          <a:p>
            <a:endParaRPr lang="en-US" dirty="0"/>
          </a:p>
          <a:p>
            <a:r>
              <a:rPr lang="en-US" dirty="0"/>
              <a:t>The capability categories include Planning and Regulatory, Administrative and Technical, Financial, and Education and Outreach.</a:t>
            </a:r>
          </a:p>
        </p:txBody>
      </p:sp>
      <p:sp>
        <p:nvSpPr>
          <p:cNvPr id="4" name="Header Placeholder 3"/>
          <p:cNvSpPr>
            <a:spLocks noGrp="1"/>
          </p:cNvSpPr>
          <p:nvPr>
            <p:ph type="hdr" sz="quarter"/>
          </p:nvPr>
        </p:nvSpPr>
        <p:spPr/>
        <p:txBody>
          <a:bodyPr/>
          <a:lstStyle/>
          <a:p>
            <a:pPr>
              <a:defRPr/>
            </a:pPr>
            <a:r>
              <a:rPr lang="en-US"/>
              <a:t>City of Duarte</a:t>
            </a:r>
            <a:endParaRPr lang="en-US" dirty="0"/>
          </a:p>
        </p:txBody>
      </p:sp>
      <p:sp>
        <p:nvSpPr>
          <p:cNvPr id="5" name="Footer Placeholder 4"/>
          <p:cNvSpPr>
            <a:spLocks noGrp="1"/>
          </p:cNvSpPr>
          <p:nvPr>
            <p:ph type="ftr" sz="quarter" idx="4"/>
          </p:nvPr>
        </p:nvSpPr>
        <p:spPr/>
        <p:txBody>
          <a:bodyPr/>
          <a:lstStyle/>
          <a:p>
            <a:pPr>
              <a:defRPr/>
            </a:pPr>
            <a:r>
              <a:rPr lang="en-US"/>
              <a:t>Emergency Planning Consultants</a:t>
            </a:r>
          </a:p>
        </p:txBody>
      </p:sp>
      <p:sp>
        <p:nvSpPr>
          <p:cNvPr id="6" name="Slide Number Placeholder 5"/>
          <p:cNvSpPr>
            <a:spLocks noGrp="1"/>
          </p:cNvSpPr>
          <p:nvPr>
            <p:ph type="sldNum" sz="quarter" idx="5"/>
          </p:nvPr>
        </p:nvSpPr>
        <p:spPr/>
        <p:txBody>
          <a:bodyPr/>
          <a:lstStyle/>
          <a:p>
            <a:pPr>
              <a:defRPr/>
            </a:pPr>
            <a:fld id="{6A60DE4E-758C-4089-A183-7CCCC9B218E3}" type="slidenum">
              <a:rPr lang="en-US" smtClean="0"/>
              <a:pPr>
                <a:defRPr/>
              </a:pPr>
              <a:t>9</a:t>
            </a:fld>
            <a:endParaRPr lang="en-US"/>
          </a:p>
        </p:txBody>
      </p:sp>
    </p:spTree>
    <p:extLst>
      <p:ext uri="{BB962C8B-B14F-4D97-AF65-F5344CB8AC3E}">
        <p14:creationId xmlns:p14="http://schemas.microsoft.com/office/powerpoint/2010/main" val="171707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27BCDF-19A4-4555-82A9-E16E8B0698D3}" type="slidenum">
              <a:rPr lang="en-US" smtClean="0"/>
              <a:pPr>
                <a:defRPr/>
              </a:pPr>
              <a:t>‹#›</a:t>
            </a:fld>
            <a:endParaRPr lang="en-US"/>
          </a:p>
        </p:txBody>
      </p:sp>
    </p:spTree>
    <p:extLst>
      <p:ext uri="{BB962C8B-B14F-4D97-AF65-F5344CB8AC3E}">
        <p14:creationId xmlns:p14="http://schemas.microsoft.com/office/powerpoint/2010/main" val="3942995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6065E2-67B0-4571-9660-DF36A7DA13FE}" type="slidenum">
              <a:rPr lang="en-US" smtClean="0"/>
              <a:pPr>
                <a:defRPr/>
              </a:pPr>
              <a:t>‹#›</a:t>
            </a:fld>
            <a:endParaRPr lang="en-US"/>
          </a:p>
        </p:txBody>
      </p:sp>
    </p:spTree>
    <p:extLst>
      <p:ext uri="{BB962C8B-B14F-4D97-AF65-F5344CB8AC3E}">
        <p14:creationId xmlns:p14="http://schemas.microsoft.com/office/powerpoint/2010/main" val="214682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6065E2-67B0-4571-9660-DF36A7DA13FE}"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18269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6065E2-67B0-4571-9660-DF36A7DA13FE}" type="slidenum">
              <a:rPr lang="en-US" smtClean="0"/>
              <a:pPr>
                <a:defRPr/>
              </a:pPr>
              <a:t>‹#›</a:t>
            </a:fld>
            <a:endParaRPr lang="en-US"/>
          </a:p>
        </p:txBody>
      </p:sp>
    </p:spTree>
    <p:extLst>
      <p:ext uri="{BB962C8B-B14F-4D97-AF65-F5344CB8AC3E}">
        <p14:creationId xmlns:p14="http://schemas.microsoft.com/office/powerpoint/2010/main" val="1877305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6065E2-67B0-4571-9660-DF36A7DA13FE}"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045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6065E2-67B0-4571-9660-DF36A7DA13FE}" type="slidenum">
              <a:rPr lang="en-US" smtClean="0"/>
              <a:pPr>
                <a:defRPr/>
              </a:pPr>
              <a:t>‹#›</a:t>
            </a:fld>
            <a:endParaRPr lang="en-US"/>
          </a:p>
        </p:txBody>
      </p:sp>
    </p:spTree>
    <p:extLst>
      <p:ext uri="{BB962C8B-B14F-4D97-AF65-F5344CB8AC3E}">
        <p14:creationId xmlns:p14="http://schemas.microsoft.com/office/powerpoint/2010/main" val="2006397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A874592-71C3-4D32-B9D4-194D85ED22A3}" type="slidenum">
              <a:rPr lang="en-US" smtClean="0"/>
              <a:pPr>
                <a:defRPr/>
              </a:pPr>
              <a:t>‹#›</a:t>
            </a:fld>
            <a:endParaRPr lang="en-US"/>
          </a:p>
        </p:txBody>
      </p:sp>
    </p:spTree>
    <p:extLst>
      <p:ext uri="{BB962C8B-B14F-4D97-AF65-F5344CB8AC3E}">
        <p14:creationId xmlns:p14="http://schemas.microsoft.com/office/powerpoint/2010/main" val="2935864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DE76FF-07FB-4B08-AAA9-A638130A531F}" type="slidenum">
              <a:rPr lang="en-US" smtClean="0"/>
              <a:pPr>
                <a:defRPr/>
              </a:pPr>
              <a:t>‹#›</a:t>
            </a:fld>
            <a:endParaRPr lang="en-US"/>
          </a:p>
        </p:txBody>
      </p:sp>
    </p:spTree>
    <p:extLst>
      <p:ext uri="{BB962C8B-B14F-4D97-AF65-F5344CB8AC3E}">
        <p14:creationId xmlns:p14="http://schemas.microsoft.com/office/powerpoint/2010/main" val="383904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3B0584-87E8-420A-8BAD-F7EAF7801EB6}" type="slidenum">
              <a:rPr lang="en-US" smtClean="0"/>
              <a:pPr>
                <a:defRPr/>
              </a:pPr>
              <a:t>‹#›</a:t>
            </a:fld>
            <a:endParaRPr lang="en-US"/>
          </a:p>
        </p:txBody>
      </p:sp>
    </p:spTree>
    <p:extLst>
      <p:ext uri="{BB962C8B-B14F-4D97-AF65-F5344CB8AC3E}">
        <p14:creationId xmlns:p14="http://schemas.microsoft.com/office/powerpoint/2010/main" val="101621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CACEB4-265F-4FEE-8C44-0A7665A00890}" type="slidenum">
              <a:rPr lang="en-US" smtClean="0"/>
              <a:pPr>
                <a:defRPr/>
              </a:pPr>
              <a:t>‹#›</a:t>
            </a:fld>
            <a:endParaRPr lang="en-US"/>
          </a:p>
        </p:txBody>
      </p:sp>
    </p:spTree>
    <p:extLst>
      <p:ext uri="{BB962C8B-B14F-4D97-AF65-F5344CB8AC3E}">
        <p14:creationId xmlns:p14="http://schemas.microsoft.com/office/powerpoint/2010/main" val="108835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F46007-D3E3-4161-9379-0E1D2CD92EE9}" type="slidenum">
              <a:rPr lang="en-US" smtClean="0"/>
              <a:pPr>
                <a:defRPr/>
              </a:pPr>
              <a:t>‹#›</a:t>
            </a:fld>
            <a:endParaRPr lang="en-US"/>
          </a:p>
        </p:txBody>
      </p:sp>
    </p:spTree>
    <p:extLst>
      <p:ext uri="{BB962C8B-B14F-4D97-AF65-F5344CB8AC3E}">
        <p14:creationId xmlns:p14="http://schemas.microsoft.com/office/powerpoint/2010/main" val="348647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E5CBC25-E5D8-4B03-9DB3-19F4F2F5CE29}" type="slidenum">
              <a:rPr lang="en-US" smtClean="0"/>
              <a:pPr>
                <a:defRPr/>
              </a:pPr>
              <a:t>‹#›</a:t>
            </a:fld>
            <a:endParaRPr lang="en-US"/>
          </a:p>
        </p:txBody>
      </p:sp>
    </p:spTree>
    <p:extLst>
      <p:ext uri="{BB962C8B-B14F-4D97-AF65-F5344CB8AC3E}">
        <p14:creationId xmlns:p14="http://schemas.microsoft.com/office/powerpoint/2010/main" val="200733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C160BB8-0F2E-4CE4-9E94-6118905DD705}" type="slidenum">
              <a:rPr lang="en-US" smtClean="0"/>
              <a:pPr>
                <a:defRPr/>
              </a:pPr>
              <a:t>‹#›</a:t>
            </a:fld>
            <a:endParaRPr lang="en-US"/>
          </a:p>
        </p:txBody>
      </p:sp>
    </p:spTree>
    <p:extLst>
      <p:ext uri="{BB962C8B-B14F-4D97-AF65-F5344CB8AC3E}">
        <p14:creationId xmlns:p14="http://schemas.microsoft.com/office/powerpoint/2010/main" val="183296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8BB47C6-11D6-4856-A3F2-A278F65C6646}" type="slidenum">
              <a:rPr lang="en-US" smtClean="0"/>
              <a:pPr>
                <a:defRPr/>
              </a:pPr>
              <a:t>‹#›</a:t>
            </a:fld>
            <a:endParaRPr lang="en-US"/>
          </a:p>
        </p:txBody>
      </p:sp>
    </p:spTree>
    <p:extLst>
      <p:ext uri="{BB962C8B-B14F-4D97-AF65-F5344CB8AC3E}">
        <p14:creationId xmlns:p14="http://schemas.microsoft.com/office/powerpoint/2010/main" val="380905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C9C4CBF-B900-41DE-93C8-BEDDE6779C22}" type="slidenum">
              <a:rPr lang="en-US" smtClean="0"/>
              <a:pPr>
                <a:defRPr/>
              </a:pPr>
              <a:t>‹#›</a:t>
            </a:fld>
            <a:endParaRPr lang="en-US"/>
          </a:p>
        </p:txBody>
      </p:sp>
    </p:spTree>
    <p:extLst>
      <p:ext uri="{BB962C8B-B14F-4D97-AF65-F5344CB8AC3E}">
        <p14:creationId xmlns:p14="http://schemas.microsoft.com/office/powerpoint/2010/main" val="2540409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FDAD0FC-4275-4827-AE53-9D23F0F1EFF9}" type="slidenum">
              <a:rPr lang="en-US" smtClean="0"/>
              <a:pPr>
                <a:defRPr/>
              </a:pPr>
              <a:t>‹#›</a:t>
            </a:fld>
            <a:endParaRPr lang="en-US"/>
          </a:p>
        </p:txBody>
      </p:sp>
    </p:spTree>
    <p:extLst>
      <p:ext uri="{BB962C8B-B14F-4D97-AF65-F5344CB8AC3E}">
        <p14:creationId xmlns:p14="http://schemas.microsoft.com/office/powerpoint/2010/main" val="153067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B6065E2-67B0-4571-9660-DF36A7DA13FE}" type="slidenum">
              <a:rPr lang="en-US" smtClean="0"/>
              <a:pPr>
                <a:defRPr/>
              </a:pPr>
              <a:t>‹#›</a:t>
            </a:fld>
            <a:endParaRPr lang="en-US"/>
          </a:p>
        </p:txBody>
      </p:sp>
    </p:spTree>
    <p:extLst>
      <p:ext uri="{BB962C8B-B14F-4D97-AF65-F5344CB8AC3E}">
        <p14:creationId xmlns:p14="http://schemas.microsoft.com/office/powerpoint/2010/main" val="106018745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18/10/relationships/comments" Target="../comments/modernComment_1AD_7C5A2FC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microsoft.com/office/2018/10/relationships/comments" Target="../comments/modernComment_1AE_530A304A.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AutoShape 4"/>
          <p:cNvSpPr>
            <a:spLocks noGrp="1" noChangeArrowheads="1"/>
          </p:cNvSpPr>
          <p:nvPr>
            <p:ph type="ctrTitle"/>
          </p:nvPr>
        </p:nvSpPr>
        <p:spPr>
          <a:xfrm>
            <a:off x="1066800" y="2209800"/>
            <a:ext cx="6096000" cy="1650942"/>
          </a:xfrm>
        </p:spPr>
        <p:txBody>
          <a:bodyPr>
            <a:normAutofit/>
          </a:bodyPr>
          <a:lstStyle/>
          <a:p>
            <a:pPr algn="l" eaLnBrk="1" hangingPunct="1">
              <a:lnSpc>
                <a:spcPct val="90000"/>
              </a:lnSpc>
            </a:pPr>
            <a:r>
              <a:rPr lang="en-US" sz="5000" dirty="0"/>
              <a:t>Hazard Mitigation Overview</a:t>
            </a:r>
          </a:p>
        </p:txBody>
      </p:sp>
      <p:sp>
        <p:nvSpPr>
          <p:cNvPr id="3075" name="Rectangle 5"/>
          <p:cNvSpPr>
            <a:spLocks noGrp="1" noChangeArrowheads="1"/>
          </p:cNvSpPr>
          <p:nvPr>
            <p:ph type="subTitle" idx="1"/>
          </p:nvPr>
        </p:nvSpPr>
        <p:spPr>
          <a:xfrm>
            <a:off x="1066800" y="3872617"/>
            <a:ext cx="3581400" cy="871042"/>
          </a:xfrm>
        </p:spPr>
        <p:txBody>
          <a:bodyPr>
            <a:normAutofit/>
          </a:bodyPr>
          <a:lstStyle/>
          <a:p>
            <a:pPr algn="l" eaLnBrk="1" hangingPunct="1">
              <a:lnSpc>
                <a:spcPct val="90000"/>
              </a:lnSpc>
            </a:pPr>
            <a:r>
              <a:rPr lang="en-US" i="1" dirty="0"/>
              <a:t>Carolyn J. Harshman, CEM</a:t>
            </a:r>
          </a:p>
          <a:p>
            <a:pPr algn="l" eaLnBrk="1" hangingPunct="1">
              <a:lnSpc>
                <a:spcPct val="90000"/>
              </a:lnSpc>
            </a:pPr>
            <a:r>
              <a:rPr lang="en-US" i="1" dirty="0"/>
              <a:t>Emergency Planning Consultants</a:t>
            </a:r>
          </a:p>
        </p:txBody>
      </p:sp>
      <p:sp>
        <p:nvSpPr>
          <p:cNvPr id="3095" name="Isosceles Triangle 3094">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A blue and white logo with a hill and a cross&#10;&#10;Description automatically generated">
            <a:extLst>
              <a:ext uri="{FF2B5EF4-FFF2-40B4-BE49-F238E27FC236}">
                <a16:creationId xmlns:a16="http://schemas.microsoft.com/office/drawing/2014/main" id="{1463F2AA-C34D-B3AB-446D-9281E4CDE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00" y="304800"/>
            <a:ext cx="2057400" cy="2057400"/>
          </a:xfrm>
          <a:prstGeom prst="rect">
            <a:avLst/>
          </a:prstGeom>
        </p:spPr>
      </p:pic>
      <p:pic>
        <p:nvPicPr>
          <p:cNvPr id="5" name="Recorded Sound">
            <a:hlinkClick r:id="" action="ppaction://media"/>
            <a:extLst>
              <a:ext uri="{FF2B5EF4-FFF2-40B4-BE49-F238E27FC236}">
                <a16:creationId xmlns:a16="http://schemas.microsoft.com/office/drawing/2014/main" id="{A2D29783-D63B-7754-F66C-7A90F1A7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58"/>
    </mc:Choice>
    <mc:Fallback xmlns="">
      <p:transition spd="slow" advTm="3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73E7-ACBA-D8F8-3B18-4DB3EC64E6B7}"/>
              </a:ext>
            </a:extLst>
          </p:cNvPr>
          <p:cNvSpPr>
            <a:spLocks noGrp="1"/>
          </p:cNvSpPr>
          <p:nvPr>
            <p:ph type="title"/>
          </p:nvPr>
        </p:nvSpPr>
        <p:spPr>
          <a:xfrm>
            <a:off x="609599" y="609600"/>
            <a:ext cx="6347713" cy="914400"/>
          </a:xfrm>
        </p:spPr>
        <p:txBody>
          <a:bodyPr/>
          <a:lstStyle/>
          <a:p>
            <a:r>
              <a:rPr lang="en-US" dirty="0"/>
              <a:t>Develop a Mitigation Strategy</a:t>
            </a:r>
          </a:p>
        </p:txBody>
      </p:sp>
      <p:sp>
        <p:nvSpPr>
          <p:cNvPr id="3" name="Content Placeholder 2">
            <a:extLst>
              <a:ext uri="{FF2B5EF4-FFF2-40B4-BE49-F238E27FC236}">
                <a16:creationId xmlns:a16="http://schemas.microsoft.com/office/drawing/2014/main" id="{240D7331-B2CB-A30A-D14D-C25E99150E55}"/>
              </a:ext>
            </a:extLst>
          </p:cNvPr>
          <p:cNvSpPr>
            <a:spLocks noGrp="1"/>
          </p:cNvSpPr>
          <p:nvPr>
            <p:ph idx="1"/>
          </p:nvPr>
        </p:nvSpPr>
        <p:spPr>
          <a:xfrm>
            <a:off x="609598" y="1779590"/>
            <a:ext cx="6347714" cy="4468810"/>
          </a:xfrm>
        </p:spPr>
        <p:txBody>
          <a:bodyPr>
            <a:normAutofit/>
          </a:bodyPr>
          <a:lstStyle/>
          <a:p>
            <a:r>
              <a:rPr lang="en-US" sz="2400" dirty="0"/>
              <a:t>Goals</a:t>
            </a:r>
          </a:p>
          <a:p>
            <a:r>
              <a:rPr lang="en-US" sz="2400" dirty="0"/>
              <a:t>Coordinate Strategy with Capital Improvement Plans</a:t>
            </a:r>
          </a:p>
          <a:p>
            <a:r>
              <a:rPr lang="en-US" sz="2400" dirty="0"/>
              <a:t>Comprehensive Range of Actions that will Reduce the Impacts of the Identified Hazards.</a:t>
            </a:r>
          </a:p>
          <a:p>
            <a:pPr lvl="1"/>
            <a:r>
              <a:rPr lang="en-US" sz="2400" dirty="0"/>
              <a:t>Example: </a:t>
            </a:r>
          </a:p>
          <a:p>
            <a:pPr marL="457200" lvl="1" indent="0">
              <a:buNone/>
            </a:pPr>
            <a:r>
              <a:rPr lang="en-US" sz="2400" i="1" dirty="0"/>
              <a:t>“Purchase and install generators at all District-owned facilities.”</a:t>
            </a:r>
          </a:p>
          <a:p>
            <a:pPr marL="457200" lvl="1" indent="0">
              <a:buNone/>
            </a:pPr>
            <a:endParaRPr lang="en-US" sz="2000" dirty="0"/>
          </a:p>
        </p:txBody>
      </p:sp>
      <p:pic>
        <p:nvPicPr>
          <p:cNvPr id="4" name="Recorded Sound">
            <a:hlinkClick r:id="" action="ppaction://media"/>
            <a:extLst>
              <a:ext uri="{FF2B5EF4-FFF2-40B4-BE49-F238E27FC236}">
                <a16:creationId xmlns:a16="http://schemas.microsoft.com/office/drawing/2014/main" id="{1AA90A90-29FB-F21A-4DFE-8C00DDA39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6248400"/>
            <a:ext cx="609600" cy="609600"/>
          </a:xfrm>
          <a:prstGeom prst="rect">
            <a:avLst/>
          </a:prstGeom>
        </p:spPr>
      </p:pic>
    </p:spTree>
    <p:extLst>
      <p:ext uri="{BB962C8B-B14F-4D97-AF65-F5344CB8AC3E}">
        <p14:creationId xmlns:p14="http://schemas.microsoft.com/office/powerpoint/2010/main" val="4043140955"/>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57" name="Rectangle 205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9" name="Straight Connector 205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1" name="Straight Connector 206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6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7" name="Isosceles Triangle 206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1" name="Isosceles Triangle 207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3" name="Freeform: Shape 207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0DB676-84B2-ED7B-386F-261E3C75D199}"/>
              </a:ext>
            </a:extLst>
          </p:cNvPr>
          <p:cNvSpPr>
            <a:spLocks noGrp="1"/>
          </p:cNvSpPr>
          <p:nvPr>
            <p:ph type="title"/>
          </p:nvPr>
        </p:nvSpPr>
        <p:spPr>
          <a:xfrm>
            <a:off x="5392489" y="35018"/>
            <a:ext cx="3384742" cy="1846730"/>
          </a:xfrm>
        </p:spPr>
        <p:txBody>
          <a:bodyPr anchor="ctr">
            <a:normAutofit/>
          </a:bodyPr>
          <a:lstStyle/>
          <a:p>
            <a:r>
              <a:rPr lang="en-US" sz="3300" dirty="0">
                <a:solidFill>
                  <a:srgbClr val="FFFFFF"/>
                </a:solidFill>
              </a:rPr>
              <a:t>Approval and Implementation</a:t>
            </a:r>
          </a:p>
        </p:txBody>
      </p:sp>
      <p:pic>
        <p:nvPicPr>
          <p:cNvPr id="2050" name="Picture 2">
            <a:extLst>
              <a:ext uri="{FF2B5EF4-FFF2-40B4-BE49-F238E27FC236}">
                <a16:creationId xmlns:a16="http://schemas.microsoft.com/office/drawing/2014/main" id="{20D00B01-11F7-22A2-16D4-6BFEB03DD7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1310" y="3058799"/>
            <a:ext cx="2892580" cy="10268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5E0AF95-2551-78BF-136B-D8EA87C59236}"/>
              </a:ext>
            </a:extLst>
          </p:cNvPr>
          <p:cNvSpPr>
            <a:spLocks noGrp="1"/>
          </p:cNvSpPr>
          <p:nvPr>
            <p:ph idx="1"/>
          </p:nvPr>
        </p:nvSpPr>
        <p:spPr>
          <a:xfrm>
            <a:off x="5383830" y="1752600"/>
            <a:ext cx="3681507" cy="4399299"/>
          </a:xfrm>
        </p:spPr>
        <p:txBody>
          <a:bodyPr anchor="t">
            <a:noAutofit/>
          </a:bodyPr>
          <a:lstStyle/>
          <a:p>
            <a:pPr marL="0" indent="0">
              <a:lnSpc>
                <a:spcPct val="90000"/>
              </a:lnSpc>
              <a:buNone/>
            </a:pPr>
            <a:r>
              <a:rPr lang="en-US" b="1" dirty="0">
                <a:solidFill>
                  <a:srgbClr val="FFFFFF"/>
                </a:solidFill>
              </a:rPr>
              <a:t>Review, Adoption, and Approval</a:t>
            </a:r>
          </a:p>
          <a:p>
            <a:pPr>
              <a:lnSpc>
                <a:spcPct val="90000"/>
              </a:lnSpc>
            </a:pPr>
            <a:r>
              <a:rPr lang="en-US" dirty="0">
                <a:solidFill>
                  <a:srgbClr val="FFFFFF"/>
                </a:solidFill>
              </a:rPr>
              <a:t>Formal Review by Cal OES and FEMA</a:t>
            </a:r>
          </a:p>
          <a:p>
            <a:pPr>
              <a:lnSpc>
                <a:spcPct val="90000"/>
              </a:lnSpc>
            </a:pPr>
            <a:r>
              <a:rPr lang="en-US" dirty="0">
                <a:solidFill>
                  <a:srgbClr val="FFFFFF"/>
                </a:solidFill>
              </a:rPr>
              <a:t>FEMA Issues Approvable Pending Adoption</a:t>
            </a:r>
          </a:p>
          <a:p>
            <a:pPr>
              <a:lnSpc>
                <a:spcPct val="90000"/>
              </a:lnSpc>
            </a:pPr>
            <a:r>
              <a:rPr lang="en-US" dirty="0">
                <a:solidFill>
                  <a:srgbClr val="FFFFFF"/>
                </a:solidFill>
              </a:rPr>
              <a:t>Board of Directors Adoption</a:t>
            </a:r>
          </a:p>
          <a:p>
            <a:pPr>
              <a:lnSpc>
                <a:spcPct val="90000"/>
              </a:lnSpc>
            </a:pPr>
            <a:r>
              <a:rPr lang="en-US" dirty="0">
                <a:solidFill>
                  <a:srgbClr val="FFFFFF"/>
                </a:solidFill>
              </a:rPr>
              <a:t>FEMA Issues Letter of Approval</a:t>
            </a:r>
          </a:p>
          <a:p>
            <a:pPr marL="0" indent="0">
              <a:lnSpc>
                <a:spcPct val="90000"/>
              </a:lnSpc>
              <a:buNone/>
            </a:pPr>
            <a:r>
              <a:rPr lang="en-US" b="1" dirty="0">
                <a:solidFill>
                  <a:srgbClr val="FFFFFF"/>
                </a:solidFill>
              </a:rPr>
              <a:t>Implementation</a:t>
            </a:r>
          </a:p>
          <a:p>
            <a:pPr>
              <a:lnSpc>
                <a:spcPct val="90000"/>
              </a:lnSpc>
            </a:pPr>
            <a:r>
              <a:rPr lang="en-US" dirty="0">
                <a:solidFill>
                  <a:srgbClr val="FFFFFF"/>
                </a:solidFill>
              </a:rPr>
              <a:t>Planning Team Meets Annually</a:t>
            </a:r>
          </a:p>
          <a:p>
            <a:pPr>
              <a:lnSpc>
                <a:spcPct val="90000"/>
              </a:lnSpc>
            </a:pPr>
            <a:r>
              <a:rPr lang="en-US" dirty="0">
                <a:solidFill>
                  <a:srgbClr val="FFFFFF"/>
                </a:solidFill>
              </a:rPr>
              <a:t>Coordinate with CIP</a:t>
            </a:r>
          </a:p>
          <a:p>
            <a:pPr>
              <a:lnSpc>
                <a:spcPct val="90000"/>
              </a:lnSpc>
            </a:pPr>
            <a:r>
              <a:rPr lang="en-US" dirty="0">
                <a:solidFill>
                  <a:srgbClr val="FFFFFF"/>
                </a:solidFill>
              </a:rPr>
              <a:t>Seek Grant Funds</a:t>
            </a:r>
          </a:p>
          <a:p>
            <a:pPr>
              <a:lnSpc>
                <a:spcPct val="90000"/>
              </a:lnSpc>
            </a:pPr>
            <a:r>
              <a:rPr lang="en-US" dirty="0">
                <a:solidFill>
                  <a:srgbClr val="FFFFFF"/>
                </a:solidFill>
              </a:rPr>
              <a:t>Five-Year Update</a:t>
            </a:r>
          </a:p>
        </p:txBody>
      </p:sp>
      <p:pic>
        <p:nvPicPr>
          <p:cNvPr id="2052" name="Picture 4" descr="Cal OES Brand and Logo | Cal OES News">
            <a:extLst>
              <a:ext uri="{FF2B5EF4-FFF2-40B4-BE49-F238E27FC236}">
                <a16:creationId xmlns:a16="http://schemas.microsoft.com/office/drawing/2014/main" id="{0CE9E26B-3189-62EF-9F49-EE3F43BF0D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017" y="1048645"/>
            <a:ext cx="3192135" cy="123735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CE821F13-3FFB-96BB-E717-D79B486279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3825" y="6124777"/>
            <a:ext cx="609600" cy="609600"/>
          </a:xfrm>
          <a:prstGeom prst="rect">
            <a:avLst/>
          </a:prstGeom>
        </p:spPr>
      </p:pic>
    </p:spTree>
    <p:extLst>
      <p:ext uri="{BB962C8B-B14F-4D97-AF65-F5344CB8AC3E}">
        <p14:creationId xmlns:p14="http://schemas.microsoft.com/office/powerpoint/2010/main" val="1215215794"/>
      </p:ext>
    </p:extLst>
  </p:cSld>
  <p:clrMapOvr>
    <a:masterClrMapping/>
  </p:clrMapOvr>
  <mc:AlternateContent xmlns:mc="http://schemas.openxmlformats.org/markup-compatibility/2006" xmlns:p14="http://schemas.microsoft.com/office/powerpoint/2010/main">
    <mc:Choice Requires="p14">
      <p:transition spd="slow" p14:dur="2000" advTm="72685"/>
    </mc:Choice>
    <mc:Fallback xmlns="">
      <p:transition spd="slow" advTm="7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68" name="Group 616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169" name="Straight Connector 616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70" name="Straight Connector 616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17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3" name="Isosceles Triangle 617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7" name="Isosceles Triangle 617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78" name="Isosceles Triangle 617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147" name="AutoShape 2">
            <a:extLst>
              <a:ext uri="{FF2B5EF4-FFF2-40B4-BE49-F238E27FC236}">
                <a16:creationId xmlns:a16="http://schemas.microsoft.com/office/drawing/2014/main" id="{9AA48F98-2679-4705-8A25-A1A4AD83C24E}"/>
              </a:ext>
            </a:extLst>
          </p:cNvPr>
          <p:cNvSpPr>
            <a:spLocks noGrp="1" noChangeArrowheads="1"/>
          </p:cNvSpPr>
          <p:nvPr>
            <p:ph type="title"/>
          </p:nvPr>
        </p:nvSpPr>
        <p:spPr>
          <a:xfrm>
            <a:off x="765784" y="4226568"/>
            <a:ext cx="6216024" cy="1096648"/>
          </a:xfrm>
        </p:spPr>
        <p:txBody>
          <a:bodyPr vert="horz" lIns="91440" tIns="45720" rIns="91440" bIns="45720" rtlCol="0" anchor="b">
            <a:normAutofit/>
          </a:bodyPr>
          <a:lstStyle/>
          <a:p>
            <a:r>
              <a:rPr lang="en-US" altLang="en-US" sz="2800" dirty="0"/>
              <a:t>What is Hazard Mitigation?</a:t>
            </a:r>
          </a:p>
        </p:txBody>
      </p:sp>
      <p:sp>
        <p:nvSpPr>
          <p:cNvPr id="6148" name="Rectangle 3">
            <a:extLst>
              <a:ext uri="{FF2B5EF4-FFF2-40B4-BE49-F238E27FC236}">
                <a16:creationId xmlns:a16="http://schemas.microsoft.com/office/drawing/2014/main" id="{F9FC465E-D6FD-4C35-A25C-BE7D94C33334}"/>
              </a:ext>
            </a:extLst>
          </p:cNvPr>
          <p:cNvSpPr>
            <a:spLocks noGrp="1" noChangeArrowheads="1"/>
          </p:cNvSpPr>
          <p:nvPr>
            <p:ph idx="1"/>
          </p:nvPr>
        </p:nvSpPr>
        <p:spPr>
          <a:xfrm>
            <a:off x="739476" y="5569874"/>
            <a:ext cx="4721947" cy="983326"/>
          </a:xfrm>
        </p:spPr>
        <p:txBody>
          <a:bodyPr vert="horz" lIns="91440" tIns="45720" rIns="91440" bIns="45720" rtlCol="0" anchor="t">
            <a:noAutofit/>
          </a:bodyPr>
          <a:lstStyle/>
          <a:p>
            <a:pPr marL="0" indent="0" algn="ctr">
              <a:buNone/>
            </a:pPr>
            <a:r>
              <a:rPr lang="en-US" altLang="en-US" sz="2000" i="1" dirty="0">
                <a:solidFill>
                  <a:schemeClr val="tx1">
                    <a:lumMod val="50000"/>
                    <a:lumOff val="50000"/>
                  </a:schemeClr>
                </a:solidFill>
              </a:rPr>
              <a:t>Hazard Mitigation includes Actions Taken to Minimize or Eliminate Threats Associated with Hazards</a:t>
            </a:r>
          </a:p>
        </p:txBody>
      </p:sp>
      <p:pic>
        <p:nvPicPr>
          <p:cNvPr id="1026" name="Picture 2" descr="See the source image">
            <a:extLst>
              <a:ext uri="{FF2B5EF4-FFF2-40B4-BE49-F238E27FC236}">
                <a16:creationId xmlns:a16="http://schemas.microsoft.com/office/drawing/2014/main" id="{BD426D49-17D6-2158-C1A7-F524F41456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631" b="6062"/>
          <a:stretch/>
        </p:blipFill>
        <p:spPr bwMode="auto">
          <a:xfrm>
            <a:off x="508000" y="468621"/>
            <a:ext cx="6206002" cy="3635025"/>
          </a:xfrm>
          <a:custGeom>
            <a:avLst/>
            <a:gdLst/>
            <a:ahLst/>
            <a:cxnLst/>
            <a:rect l="l" t="t" r="r" b="b"/>
            <a:pathLst>
              <a:path w="8274669" h="3635025">
                <a:moveTo>
                  <a:pt x="540554" y="0"/>
                </a:moveTo>
                <a:lnTo>
                  <a:pt x="8274669" y="0"/>
                </a:lnTo>
                <a:lnTo>
                  <a:pt x="8274669" y="3635025"/>
                </a:lnTo>
                <a:lnTo>
                  <a:pt x="0" y="3635025"/>
                </a:lnTo>
                <a:close/>
              </a:path>
            </a:pathLst>
          </a:custGeom>
          <a:noFill/>
          <a:extLst>
            <a:ext uri="{909E8E84-426E-40DD-AFC4-6F175D3DCCD1}">
              <a14:hiddenFill xmlns:a14="http://schemas.microsoft.com/office/drawing/2010/main">
                <a:solidFill>
                  <a:srgbClr val="FFFFFF"/>
                </a:solidFill>
              </a14:hiddenFill>
            </a:ext>
          </a:extLst>
        </p:spPr>
      </p:pic>
      <p:pic>
        <p:nvPicPr>
          <p:cNvPr id="3" name="slide 2">
            <a:hlinkClick r:id="" action="ppaction://media"/>
            <a:extLst>
              <a:ext uri="{FF2B5EF4-FFF2-40B4-BE49-F238E27FC236}">
                <a16:creationId xmlns:a16="http://schemas.microsoft.com/office/drawing/2014/main" id="{400A7DB1-D66A-DCCE-4BA7-386B81C35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987" y="60615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91"/>
    </mc:Choice>
    <mc:Fallback xmlns="">
      <p:transition spd="slow" advTm="2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147"/>
                                        </p:tgtEl>
                                        <p:attrNameLst>
                                          <p:attrName>style.visibility</p:attrName>
                                        </p:attrNameLst>
                                      </p:cBhvr>
                                      <p:to>
                                        <p:strVal val="visible"/>
                                      </p:to>
                                    </p:set>
                                    <p:animEffect transition="in" filter="fade">
                                      <p:cBhvr>
                                        <p:cTn id="7" dur="700"/>
                                        <p:tgtEl>
                                          <p:spTgt spid="6147"/>
                                        </p:tgtEl>
                                      </p:cBhvr>
                                    </p:animEffect>
                                  </p:childTnLst>
                                </p:cTn>
                              </p:par>
                            </p:childTnLst>
                          </p:cTn>
                        </p:par>
                        <p:par>
                          <p:cTn id="8" fill="hold">
                            <p:stCondLst>
                              <p:cond delay="1700"/>
                            </p:stCondLst>
                            <p:childTnLst>
                              <p:par>
                                <p:cTn id="9" presetID="1" presetClass="mediacall" presetSubtype="0" fill="hold" nodeType="afterEffect">
                                  <p:stCondLst>
                                    <p:cond delay="0"/>
                                  </p:stCondLst>
                                  <p:childTnLst>
                                    <p:cmd type="call" cmd="playFrom(0.0)">
                                      <p:cBhvr>
                                        <p:cTn id="10" dur="25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61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a:hlinkClick r:id="" action="ppaction://media"/>
            <a:extLst>
              <a:ext uri="{FF2B5EF4-FFF2-40B4-BE49-F238E27FC236}">
                <a16:creationId xmlns:a16="http://schemas.microsoft.com/office/drawing/2014/main" id="{4A7B42A2-9952-DC1E-2D4D-F653B726F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6233160"/>
            <a:ext cx="609600" cy="609600"/>
          </a:xfrm>
          <a:prstGeom prst="rect">
            <a:avLst/>
          </a:prstGeom>
        </p:spPr>
      </p:pic>
      <p:sp>
        <p:nvSpPr>
          <p:cNvPr id="2" name="Title 1">
            <a:extLst>
              <a:ext uri="{FF2B5EF4-FFF2-40B4-BE49-F238E27FC236}">
                <a16:creationId xmlns:a16="http://schemas.microsoft.com/office/drawing/2014/main" id="{CA2F1D5B-4D8A-B784-9C59-8AC22B053F40}"/>
              </a:ext>
            </a:extLst>
          </p:cNvPr>
          <p:cNvSpPr>
            <a:spLocks noGrp="1"/>
          </p:cNvSpPr>
          <p:nvPr>
            <p:ph type="title"/>
          </p:nvPr>
        </p:nvSpPr>
        <p:spPr>
          <a:xfrm>
            <a:off x="473202" y="1336890"/>
            <a:ext cx="2571750" cy="1289304"/>
          </a:xfrm>
        </p:spPr>
        <p:txBody>
          <a:bodyPr vert="horz" lIns="68580" tIns="34290" rIns="68580" bIns="34290" rtlCol="0" anchor="b">
            <a:normAutofit fontScale="90000"/>
          </a:bodyPr>
          <a:lstStyle/>
          <a:p>
            <a:r>
              <a:rPr lang="en-US" sz="2850" b="1" dirty="0">
                <a:solidFill>
                  <a:schemeClr val="tx1"/>
                </a:solidFill>
              </a:rPr>
              <a:t>Excellent Return on Investment</a:t>
            </a:r>
          </a:p>
        </p:txBody>
      </p:sp>
      <p:sp>
        <p:nvSpPr>
          <p:cNvPr id="4" name="Content Placeholder 3">
            <a:extLst>
              <a:ext uri="{FF2B5EF4-FFF2-40B4-BE49-F238E27FC236}">
                <a16:creationId xmlns:a16="http://schemas.microsoft.com/office/drawing/2014/main" id="{519A3138-5FD5-5CEF-A028-1AABF489801A}"/>
              </a:ext>
            </a:extLst>
          </p:cNvPr>
          <p:cNvSpPr>
            <a:spLocks noGrp="1"/>
          </p:cNvSpPr>
          <p:nvPr>
            <p:ph sz="half" idx="1"/>
          </p:nvPr>
        </p:nvSpPr>
        <p:spPr>
          <a:xfrm>
            <a:off x="473202" y="2962656"/>
            <a:ext cx="3641598" cy="3133344"/>
          </a:xfrm>
        </p:spPr>
        <p:txBody>
          <a:bodyPr vert="horz" lIns="68580" tIns="34290" rIns="68580" bIns="34290" rtlCol="0" anchor="t">
            <a:normAutofit/>
          </a:bodyPr>
          <a:lstStyle/>
          <a:p>
            <a:pPr marL="0">
              <a:spcBef>
                <a:spcPts val="0"/>
              </a:spcBef>
              <a:spcAft>
                <a:spcPts val="600"/>
              </a:spcAft>
            </a:pPr>
            <a:r>
              <a:rPr lang="en-US" sz="2000" b="1" dirty="0"/>
              <a:t>Mitigation</a:t>
            </a:r>
            <a:r>
              <a:rPr lang="en-US" sz="2000" dirty="0"/>
              <a:t>: Every $1 spent yields a $6 return on avoided losses in the future.</a:t>
            </a:r>
          </a:p>
          <a:p>
            <a:pPr marL="0">
              <a:spcBef>
                <a:spcPts val="0"/>
              </a:spcBef>
              <a:spcAft>
                <a:spcPts val="600"/>
              </a:spcAft>
            </a:pPr>
            <a:r>
              <a:rPr lang="en-US" sz="2000" b="1" dirty="0"/>
              <a:t>Building Retrofit</a:t>
            </a:r>
            <a:r>
              <a:rPr lang="en-US" sz="2000" dirty="0"/>
              <a:t>: Every $1 spent yields a $4 return on avoided losses in the future.</a:t>
            </a:r>
          </a:p>
          <a:p>
            <a:endParaRPr lang="en-US" sz="2000" dirty="0"/>
          </a:p>
        </p:txBody>
      </p:sp>
      <p:pic>
        <p:nvPicPr>
          <p:cNvPr id="7" name="Content Placeholder 6">
            <a:extLst>
              <a:ext uri="{FF2B5EF4-FFF2-40B4-BE49-F238E27FC236}">
                <a16:creationId xmlns:a16="http://schemas.microsoft.com/office/drawing/2014/main" id="{8B96B096-C0F4-B56B-15A9-C578644B2456}"/>
              </a:ext>
            </a:extLst>
          </p:cNvPr>
          <p:cNvPicPr>
            <a:picLocks noGrp="1" noChangeAspect="1"/>
          </p:cNvPicPr>
          <p:nvPr>
            <p:ph sz="half" idx="2"/>
          </p:nvPr>
        </p:nvPicPr>
        <p:blipFill>
          <a:blip r:embed="rId6"/>
          <a:stretch>
            <a:fillRect/>
          </a:stretch>
        </p:blipFill>
        <p:spPr>
          <a:xfrm>
            <a:off x="4334578" y="1733274"/>
            <a:ext cx="4333933" cy="2838726"/>
          </a:xfrm>
          <a:prstGeom prst="rect">
            <a:avLst/>
          </a:prstGeom>
        </p:spPr>
      </p:pic>
    </p:spTree>
    <p:extLst>
      <p:ext uri="{BB962C8B-B14F-4D97-AF65-F5344CB8AC3E}">
        <p14:creationId xmlns:p14="http://schemas.microsoft.com/office/powerpoint/2010/main" val="2683248563"/>
      </p:ext>
    </p:extLst>
  </p:cSld>
  <p:clrMapOvr>
    <a:masterClrMapping/>
  </p:clrMapOvr>
  <mc:AlternateContent xmlns:mc="http://schemas.openxmlformats.org/markup-compatibility/2006" xmlns:p14="http://schemas.microsoft.com/office/powerpoint/2010/main">
    <mc:Choice Requires="p14">
      <p:transition spd="slow" p14:dur="2000" advTm="41833"/>
    </mc:Choice>
    <mc:Fallback xmlns="">
      <p:transition spd="slow" advTm="4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AB40-12A4-3400-BA8E-11B35C5022FC}"/>
              </a:ext>
            </a:extLst>
          </p:cNvPr>
          <p:cNvSpPr>
            <a:spLocks noGrp="1"/>
          </p:cNvSpPr>
          <p:nvPr>
            <p:ph type="title"/>
          </p:nvPr>
        </p:nvSpPr>
        <p:spPr>
          <a:xfrm>
            <a:off x="3973321" y="1104138"/>
            <a:ext cx="4688333" cy="1337310"/>
          </a:xfrm>
        </p:spPr>
        <p:txBody>
          <a:bodyPr vert="horz" lIns="68580" tIns="34290" rIns="68580" bIns="34290" rtlCol="0" anchor="b">
            <a:normAutofit/>
          </a:bodyPr>
          <a:lstStyle/>
          <a:p>
            <a:r>
              <a:rPr lang="en-US" sz="4050" dirty="0"/>
              <a:t>Benefits of Mitigation</a:t>
            </a:r>
          </a:p>
        </p:txBody>
      </p:sp>
      <p:pic>
        <p:nvPicPr>
          <p:cNvPr id="4" name="Picture 3" descr="Hand holding a seedling.">
            <a:extLst>
              <a:ext uri="{FF2B5EF4-FFF2-40B4-BE49-F238E27FC236}">
                <a16:creationId xmlns:a16="http://schemas.microsoft.com/office/drawing/2014/main" id="{B2C9B915-F948-39F6-BD27-C67B78383E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51"/>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05DF88C8-9F1D-F530-4BC5-CDD5B1D9746A}"/>
              </a:ext>
            </a:extLst>
          </p:cNvPr>
          <p:cNvSpPr txBox="1">
            <a:spLocks/>
          </p:cNvSpPr>
          <p:nvPr/>
        </p:nvSpPr>
        <p:spPr>
          <a:xfrm>
            <a:off x="3973321" y="2887218"/>
            <a:ext cx="4688333" cy="311353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Reductions in:</a:t>
            </a:r>
            <a:endParaRPr lang="en-US" sz="2000" dirty="0"/>
          </a:p>
          <a:p>
            <a:r>
              <a:rPr lang="en-US" sz="2000" dirty="0"/>
              <a:t>Deaths and injuries</a:t>
            </a:r>
          </a:p>
          <a:p>
            <a:r>
              <a:rPr lang="en-US" sz="2000" dirty="0"/>
              <a:t>Property repair costs </a:t>
            </a:r>
          </a:p>
          <a:p>
            <a:r>
              <a:rPr lang="en-US" sz="2000" dirty="0"/>
              <a:t>Additional living expenses</a:t>
            </a:r>
          </a:p>
          <a:p>
            <a:r>
              <a:rPr lang="en-US" sz="2000" dirty="0"/>
              <a:t>Direct and indirect business interruption</a:t>
            </a:r>
          </a:p>
          <a:p>
            <a:r>
              <a:rPr lang="en-US" sz="2000" dirty="0"/>
              <a:t>Loss of service to the community</a:t>
            </a:r>
          </a:p>
          <a:p>
            <a:r>
              <a:rPr lang="en-US" sz="2000" dirty="0"/>
              <a:t>Urban search and rescue costs</a:t>
            </a:r>
            <a:br>
              <a:rPr lang="en-US" sz="2000" dirty="0"/>
            </a:br>
            <a:br>
              <a:rPr lang="en-US" sz="2000" dirty="0"/>
            </a:br>
            <a:endParaRPr lang="en-US" sz="2000" dirty="0"/>
          </a:p>
        </p:txBody>
      </p:sp>
      <p:pic>
        <p:nvPicPr>
          <p:cNvPr id="6" name="Recorded Sound">
            <a:hlinkClick r:id="" action="ppaction://media"/>
            <a:extLst>
              <a:ext uri="{FF2B5EF4-FFF2-40B4-BE49-F238E27FC236}">
                <a16:creationId xmlns:a16="http://schemas.microsoft.com/office/drawing/2014/main" id="{4291F231-7218-5341-2C07-670D83E1BE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2600" y="6233160"/>
            <a:ext cx="609600" cy="609600"/>
          </a:xfrm>
          <a:prstGeom prst="rect">
            <a:avLst/>
          </a:prstGeom>
        </p:spPr>
      </p:pic>
    </p:spTree>
    <p:extLst>
      <p:ext uri="{BB962C8B-B14F-4D97-AF65-F5344CB8AC3E}">
        <p14:creationId xmlns:p14="http://schemas.microsoft.com/office/powerpoint/2010/main" val="492490335"/>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7" name="Straight Connector 11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Isosceles Triangle 12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Isosceles Triangle 12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6" name="Isosceles Triangle 12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itle 2">
            <a:extLst>
              <a:ext uri="{FF2B5EF4-FFF2-40B4-BE49-F238E27FC236}">
                <a16:creationId xmlns:a16="http://schemas.microsoft.com/office/drawing/2014/main" id="{5B331F00-9CD8-483B-AA36-A55BC1091C18}"/>
              </a:ext>
            </a:extLst>
          </p:cNvPr>
          <p:cNvSpPr>
            <a:spLocks noGrp="1"/>
          </p:cNvSpPr>
          <p:nvPr>
            <p:ph type="title"/>
          </p:nvPr>
        </p:nvSpPr>
        <p:spPr>
          <a:xfrm>
            <a:off x="4142063" y="1595259"/>
            <a:ext cx="3307538" cy="2475635"/>
          </a:xfrm>
        </p:spPr>
        <p:txBody>
          <a:bodyPr vert="horz" lIns="91440" tIns="45720" rIns="91440" bIns="45720" rtlCol="0" anchor="b">
            <a:normAutofit/>
          </a:bodyPr>
          <a:lstStyle/>
          <a:p>
            <a:pPr algn="r"/>
            <a:r>
              <a:rPr lang="en-US" sz="3400" spc="150" dirty="0"/>
              <a:t>New FEMA Requirements</a:t>
            </a:r>
          </a:p>
        </p:txBody>
      </p:sp>
      <p:pic>
        <p:nvPicPr>
          <p:cNvPr id="10" name="Picture 9">
            <a:extLst>
              <a:ext uri="{FF2B5EF4-FFF2-40B4-BE49-F238E27FC236}">
                <a16:creationId xmlns:a16="http://schemas.microsoft.com/office/drawing/2014/main" id="{6124DE70-BCE0-4A4B-B379-0E25B488007C}"/>
              </a:ext>
            </a:extLst>
          </p:cNvPr>
          <p:cNvPicPr>
            <a:picLocks noChangeAspect="1"/>
          </p:cNvPicPr>
          <p:nvPr/>
        </p:nvPicPr>
        <p:blipFill rotWithShape="1">
          <a:blip r:embed="rId5"/>
          <a:srcRect l="3727" r="3697" b="-3"/>
          <a:stretch/>
        </p:blipFill>
        <p:spPr>
          <a:xfrm>
            <a:off x="595563" y="604825"/>
            <a:ext cx="3572668" cy="4995830"/>
          </a:xfrm>
          <a:prstGeom prst="rect">
            <a:avLst/>
          </a:prstGeom>
        </p:spPr>
      </p:pic>
      <p:sp>
        <p:nvSpPr>
          <p:cNvPr id="2" name="Slide Number Placeholder 1">
            <a:extLst>
              <a:ext uri="{FF2B5EF4-FFF2-40B4-BE49-F238E27FC236}">
                <a16:creationId xmlns:a16="http://schemas.microsoft.com/office/drawing/2014/main" id="{872B870E-41AE-496E-81F8-4D17F81EA9ED}"/>
              </a:ext>
            </a:extLst>
          </p:cNvPr>
          <p:cNvSpPr>
            <a:spLocks noGrp="1"/>
          </p:cNvSpPr>
          <p:nvPr>
            <p:ph type="sldNum" sz="quarter" idx="12"/>
          </p:nvPr>
        </p:nvSpPr>
        <p:spPr>
          <a:xfrm>
            <a:off x="6442997" y="6041362"/>
            <a:ext cx="512504" cy="365125"/>
          </a:xfrm>
        </p:spPr>
        <p:txBody>
          <a:bodyPr vert="horz" lIns="91440" tIns="45720" rIns="91440" bIns="45720" rtlCol="0" anchor="ctr">
            <a:normAutofit/>
          </a:bodyPr>
          <a:lstStyle/>
          <a:p>
            <a:pPr defTabSz="914400">
              <a:spcAft>
                <a:spcPts val="450"/>
              </a:spcAft>
              <a:defRPr/>
            </a:pPr>
            <a:fld id="{BA7F9056-4CAD-4660-BE1B-A5A736AF5864}" type="slidenum">
              <a:rPr lang="en-US" altLang="en-US"/>
              <a:pPr defTabSz="914400">
                <a:spcAft>
                  <a:spcPts val="450"/>
                </a:spcAft>
                <a:defRPr/>
              </a:pPr>
              <a:t>5</a:t>
            </a:fld>
            <a:endParaRPr lang="en-US" altLang="en-US"/>
          </a:p>
        </p:txBody>
      </p:sp>
      <p:pic>
        <p:nvPicPr>
          <p:cNvPr id="4" name="Recorded Sound">
            <a:hlinkClick r:id="" action="ppaction://media"/>
            <a:extLst>
              <a:ext uri="{FF2B5EF4-FFF2-40B4-BE49-F238E27FC236}">
                <a16:creationId xmlns:a16="http://schemas.microsoft.com/office/drawing/2014/main" id="{AF4B54FD-3538-4934-E3A7-6EBE4E9DE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2384" y="6101687"/>
            <a:ext cx="609600" cy="609600"/>
          </a:xfrm>
          <a:prstGeom prst="rect">
            <a:avLst/>
          </a:prstGeom>
        </p:spPr>
      </p:pic>
    </p:spTree>
    <p:extLst>
      <p:ext uri="{BB962C8B-B14F-4D97-AF65-F5344CB8AC3E}">
        <p14:creationId xmlns:p14="http://schemas.microsoft.com/office/powerpoint/2010/main" val="1185495127"/>
      </p:ext>
    </p:extLst>
  </p:cSld>
  <p:clrMapOvr>
    <a:masterClrMapping/>
  </p:clrMapOvr>
  <mc:AlternateContent xmlns:mc="http://schemas.openxmlformats.org/markup-compatibility/2006" xmlns:p14="http://schemas.microsoft.com/office/powerpoint/2010/main">
    <mc:Choice Requires="p14">
      <p:transition spd="slow" p14:dur="2000" advTm="71403"/>
    </mc:Choice>
    <mc:Fallback xmlns="">
      <p:transition spd="slow" advTm="7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par>
                          <p:cTn id="8" fill="hold">
                            <p:stCondLst>
                              <p:cond delay="1700"/>
                            </p:stCondLst>
                            <p:childTnLst>
                              <p:par>
                                <p:cTn id="9" presetID="1" presetClass="mediacall" presetSubtype="0" fill="hold" nodeType="afterEffect">
                                  <p:stCondLst>
                                    <p:cond delay="0"/>
                                  </p:stCondLst>
                                  <p:childTnLst>
                                    <p:cmd type="call" cmd="playFrom(0.0)">
                                      <p:cBhvr>
                                        <p:cTn id="10" dur="62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Numbering graphic highlighting the process for planning hazard mitigation on projects.">
            <a:extLst>
              <a:ext uri="{FF2B5EF4-FFF2-40B4-BE49-F238E27FC236}">
                <a16:creationId xmlns:a16="http://schemas.microsoft.com/office/drawing/2014/main" id="{8FE2540A-7694-69CB-CFFF-EAD6D4871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76800" y="1317715"/>
            <a:ext cx="4267200" cy="42225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086A73D-E815-FECA-8B34-60E330E60280}"/>
              </a:ext>
            </a:extLst>
          </p:cNvPr>
          <p:cNvSpPr>
            <a:spLocks noGrp="1"/>
          </p:cNvSpPr>
          <p:nvPr>
            <p:ph type="title"/>
          </p:nvPr>
        </p:nvSpPr>
        <p:spPr>
          <a:xfrm>
            <a:off x="477507" y="228600"/>
            <a:ext cx="4018293" cy="762000"/>
          </a:xfrm>
        </p:spPr>
        <p:txBody>
          <a:bodyPr anchor="ctr">
            <a:normAutofit/>
          </a:bodyPr>
          <a:lstStyle/>
          <a:p>
            <a:r>
              <a:rPr lang="en-US" dirty="0"/>
              <a:t>Planning Process</a:t>
            </a:r>
          </a:p>
        </p:txBody>
      </p:sp>
      <p:sp>
        <p:nvSpPr>
          <p:cNvPr id="3" name="Content Placeholder 2">
            <a:extLst>
              <a:ext uri="{FF2B5EF4-FFF2-40B4-BE49-F238E27FC236}">
                <a16:creationId xmlns:a16="http://schemas.microsoft.com/office/drawing/2014/main" id="{B69BE027-B4FB-65A0-E771-590C04F635D2}"/>
              </a:ext>
            </a:extLst>
          </p:cNvPr>
          <p:cNvSpPr>
            <a:spLocks noGrp="1"/>
          </p:cNvSpPr>
          <p:nvPr>
            <p:ph idx="1"/>
          </p:nvPr>
        </p:nvSpPr>
        <p:spPr>
          <a:xfrm>
            <a:off x="304801" y="1143001"/>
            <a:ext cx="4724400" cy="5334000"/>
          </a:xfrm>
        </p:spPr>
        <p:txBody>
          <a:bodyPr>
            <a:normAutofit lnSpcReduction="10000"/>
          </a:bodyPr>
          <a:lstStyle/>
          <a:p>
            <a:pPr marL="0" indent="0">
              <a:lnSpc>
                <a:spcPct val="90000"/>
              </a:lnSpc>
              <a:buNone/>
            </a:pPr>
            <a:r>
              <a:rPr lang="en-US" sz="2000" b="1" dirty="0"/>
              <a:t>#1 Organize Planning Process and Resources</a:t>
            </a:r>
          </a:p>
          <a:p>
            <a:pPr>
              <a:lnSpc>
                <a:spcPct val="90000"/>
              </a:lnSpc>
            </a:pPr>
            <a:r>
              <a:rPr lang="en-US" sz="2000" dirty="0"/>
              <a:t>Community Outreach Strategy</a:t>
            </a:r>
          </a:p>
          <a:p>
            <a:pPr>
              <a:lnSpc>
                <a:spcPct val="90000"/>
              </a:lnSpc>
            </a:pPr>
            <a:r>
              <a:rPr lang="en-US" sz="2000" dirty="0"/>
              <a:t>Planning Team Meetings</a:t>
            </a:r>
          </a:p>
          <a:p>
            <a:pPr marL="0" indent="0">
              <a:lnSpc>
                <a:spcPct val="90000"/>
              </a:lnSpc>
              <a:buNone/>
            </a:pPr>
            <a:r>
              <a:rPr lang="en-US" sz="2000" b="1" dirty="0"/>
              <a:t>#2 Assess Risks &amp; Capabilities</a:t>
            </a:r>
          </a:p>
          <a:p>
            <a:pPr>
              <a:lnSpc>
                <a:spcPct val="90000"/>
              </a:lnSpc>
            </a:pPr>
            <a:r>
              <a:rPr lang="en-US" sz="2000" dirty="0"/>
              <a:t>Risk Assessment, Vulnerability &amp; Impacts Assessment, Mapping and Demographics</a:t>
            </a:r>
          </a:p>
          <a:p>
            <a:pPr>
              <a:lnSpc>
                <a:spcPct val="90000"/>
              </a:lnSpc>
            </a:pPr>
            <a:r>
              <a:rPr lang="en-US" sz="2000" dirty="0"/>
              <a:t>Review Capabilities</a:t>
            </a:r>
          </a:p>
          <a:p>
            <a:pPr marL="0" indent="0">
              <a:lnSpc>
                <a:spcPct val="90000"/>
              </a:lnSpc>
              <a:buNone/>
            </a:pPr>
            <a:r>
              <a:rPr lang="en-US" sz="2000" b="1" dirty="0"/>
              <a:t>#3 Develop Mitigation Strategy</a:t>
            </a:r>
          </a:p>
          <a:p>
            <a:pPr>
              <a:lnSpc>
                <a:spcPct val="90000"/>
              </a:lnSpc>
            </a:pPr>
            <a:r>
              <a:rPr lang="en-US" sz="2000" dirty="0"/>
              <a:t>Develop Mitigation Actions</a:t>
            </a:r>
          </a:p>
          <a:p>
            <a:pPr marL="0" indent="0">
              <a:lnSpc>
                <a:spcPct val="90000"/>
              </a:lnSpc>
              <a:buNone/>
            </a:pPr>
            <a:r>
              <a:rPr lang="en-US" sz="2000" b="1" dirty="0"/>
              <a:t>#4 Adopt and Implement Plan </a:t>
            </a:r>
          </a:p>
          <a:p>
            <a:pPr>
              <a:lnSpc>
                <a:spcPct val="90000"/>
              </a:lnSpc>
            </a:pPr>
            <a:r>
              <a:rPr lang="en-US" sz="2000" dirty="0"/>
              <a:t>Community Outreach</a:t>
            </a:r>
          </a:p>
          <a:p>
            <a:pPr>
              <a:lnSpc>
                <a:spcPct val="90000"/>
              </a:lnSpc>
            </a:pPr>
            <a:r>
              <a:rPr lang="en-US" sz="2000" dirty="0"/>
              <a:t>Formal Review Cal OES and FEMA</a:t>
            </a:r>
          </a:p>
          <a:p>
            <a:pPr>
              <a:lnSpc>
                <a:spcPct val="90000"/>
              </a:lnSpc>
            </a:pPr>
            <a:r>
              <a:rPr lang="en-US" sz="2000" dirty="0"/>
              <a:t>Adoption by Board of Directors </a:t>
            </a:r>
          </a:p>
        </p:txBody>
      </p:sp>
      <p:pic>
        <p:nvPicPr>
          <p:cNvPr id="2" name="Recorded Sound">
            <a:hlinkClick r:id="" action="ppaction://media"/>
            <a:extLst>
              <a:ext uri="{FF2B5EF4-FFF2-40B4-BE49-F238E27FC236}">
                <a16:creationId xmlns:a16="http://schemas.microsoft.com/office/drawing/2014/main" id="{91181BC4-E142-EAA7-A776-39AD1F0A5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6172201"/>
            <a:ext cx="609600" cy="609600"/>
          </a:xfrm>
          <a:prstGeom prst="rect">
            <a:avLst/>
          </a:prstGeom>
        </p:spPr>
      </p:pic>
    </p:spTree>
    <p:extLst>
      <p:ext uri="{BB962C8B-B14F-4D97-AF65-F5344CB8AC3E}">
        <p14:creationId xmlns:p14="http://schemas.microsoft.com/office/powerpoint/2010/main" val="1646152250"/>
      </p:ext>
    </p:extLst>
  </p:cSld>
  <p:clrMapOvr>
    <a:masterClrMapping/>
  </p:clrMapOvr>
  <mc:AlternateContent xmlns:mc="http://schemas.openxmlformats.org/markup-compatibility/2006" xmlns:p14="http://schemas.microsoft.com/office/powerpoint/2010/main">
    <mc:Choice Requires="p14">
      <p:transition spd="slow" p14:dur="2000" advTm="61948"/>
    </mc:Choice>
    <mc:Fallback xmlns="">
      <p:transition spd="slow" advTm="6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6" name="Straight Connector 25">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2BCE4F2-FB4B-F1EC-B61F-31343A0DC8B2}"/>
              </a:ext>
            </a:extLst>
          </p:cNvPr>
          <p:cNvSpPr>
            <a:spLocks noGrp="1"/>
          </p:cNvSpPr>
          <p:nvPr>
            <p:ph type="title"/>
          </p:nvPr>
        </p:nvSpPr>
        <p:spPr>
          <a:xfrm>
            <a:off x="659332" y="451806"/>
            <a:ext cx="6108099" cy="694267"/>
          </a:xfrm>
        </p:spPr>
        <p:txBody>
          <a:bodyPr vert="horz" lIns="91440" tIns="45720" rIns="91440" bIns="45720" rtlCol="0" anchor="b">
            <a:noAutofit/>
          </a:bodyPr>
          <a:lstStyle/>
          <a:p>
            <a:pPr>
              <a:lnSpc>
                <a:spcPct val="90000"/>
              </a:lnSpc>
            </a:pPr>
            <a:r>
              <a:rPr lang="en-US" dirty="0"/>
              <a:t>Community Outreach Strategy</a:t>
            </a:r>
          </a:p>
        </p:txBody>
      </p:sp>
      <p:sp>
        <p:nvSpPr>
          <p:cNvPr id="5" name="Content Placeholder 4">
            <a:extLst>
              <a:ext uri="{FF2B5EF4-FFF2-40B4-BE49-F238E27FC236}">
                <a16:creationId xmlns:a16="http://schemas.microsoft.com/office/drawing/2014/main" id="{2A7A468C-4B80-01C9-2CE6-BA90B8DE1B31}"/>
              </a:ext>
            </a:extLst>
          </p:cNvPr>
          <p:cNvSpPr>
            <a:spLocks noGrp="1"/>
          </p:cNvSpPr>
          <p:nvPr>
            <p:ph idx="1"/>
          </p:nvPr>
        </p:nvSpPr>
        <p:spPr>
          <a:xfrm>
            <a:off x="472180" y="1191846"/>
            <a:ext cx="6858001" cy="5666154"/>
          </a:xfrm>
        </p:spPr>
        <p:txBody>
          <a:bodyPr>
            <a:normAutofit/>
          </a:bodyPr>
          <a:lstStyle/>
          <a:p>
            <a:pPr marL="0" indent="0">
              <a:buNone/>
            </a:pPr>
            <a:r>
              <a:rPr lang="en-US" sz="2000" b="1" dirty="0"/>
              <a:t>1</a:t>
            </a:r>
            <a:r>
              <a:rPr lang="en-US" sz="2000" b="1" baseline="30000" dirty="0"/>
              <a:t>st</a:t>
            </a:r>
            <a:r>
              <a:rPr lang="en-US" sz="2000" b="1" dirty="0"/>
              <a:t>: Develop Stakeholder List </a:t>
            </a:r>
          </a:p>
          <a:p>
            <a:pPr lvl="1">
              <a:spcBef>
                <a:spcPts val="600"/>
              </a:spcBef>
            </a:pPr>
            <a:r>
              <a:rPr lang="en-US" sz="1800" dirty="0"/>
              <a:t>Local and Regional Agencies Involved in Hazard Mitigation</a:t>
            </a:r>
          </a:p>
          <a:p>
            <a:pPr lvl="1">
              <a:spcBef>
                <a:spcPts val="600"/>
              </a:spcBef>
            </a:pPr>
            <a:r>
              <a:rPr lang="en-US" sz="1800" dirty="0"/>
              <a:t>Agencies with Authority to Regulate Development</a:t>
            </a:r>
          </a:p>
          <a:p>
            <a:pPr lvl="1">
              <a:spcBef>
                <a:spcPts val="600"/>
              </a:spcBef>
            </a:pPr>
            <a:r>
              <a:rPr lang="en-US" sz="1800" dirty="0"/>
              <a:t>Neighboring Jurisdictions</a:t>
            </a:r>
          </a:p>
          <a:p>
            <a:pPr lvl="1">
              <a:spcBef>
                <a:spcPts val="600"/>
              </a:spcBef>
            </a:pPr>
            <a:r>
              <a:rPr lang="en-US" sz="1800" dirty="0"/>
              <a:t>Representatives of Businesses, Academia, and Community Lifelines</a:t>
            </a:r>
          </a:p>
          <a:p>
            <a:pPr lvl="1">
              <a:spcBef>
                <a:spcPts val="600"/>
              </a:spcBef>
            </a:pPr>
            <a:r>
              <a:rPr lang="en-US" sz="1800" dirty="0"/>
              <a:t>Nonprofit and Community-Based Organizations providing services to socially vulnerable populations  </a:t>
            </a:r>
          </a:p>
          <a:p>
            <a:pPr marL="0" indent="0">
              <a:buNone/>
            </a:pPr>
            <a:r>
              <a:rPr lang="en-US" sz="2000" b="1" dirty="0"/>
              <a:t>2</a:t>
            </a:r>
            <a:r>
              <a:rPr lang="en-US" sz="2000" b="1" baseline="30000" dirty="0"/>
              <a:t>nd</a:t>
            </a:r>
            <a:r>
              <a:rPr lang="en-US" sz="2000" b="1" dirty="0"/>
              <a:t>: Announce Planning Process Activities to Customers and Stakeholders</a:t>
            </a:r>
          </a:p>
          <a:p>
            <a:pPr lvl="1">
              <a:spcBef>
                <a:spcPts val="600"/>
              </a:spcBef>
            </a:pPr>
            <a:r>
              <a:rPr lang="en-US" sz="1800" dirty="0"/>
              <a:t>Press Release, Website, Social Media, Public Forums </a:t>
            </a:r>
          </a:p>
          <a:p>
            <a:pPr lvl="2">
              <a:spcBef>
                <a:spcPts val="600"/>
              </a:spcBef>
            </a:pPr>
            <a:r>
              <a:rPr lang="en-US" sz="1800" dirty="0"/>
              <a:t>Hazard Mitigation Survey </a:t>
            </a:r>
          </a:p>
          <a:p>
            <a:pPr lvl="2">
              <a:spcBef>
                <a:spcPts val="600"/>
              </a:spcBef>
            </a:pPr>
            <a:r>
              <a:rPr lang="en-US" sz="1800" dirty="0"/>
              <a:t>Hazard Mitigation Overview Video </a:t>
            </a:r>
          </a:p>
          <a:p>
            <a:pPr marL="57150" indent="0">
              <a:buNone/>
            </a:pPr>
            <a:r>
              <a:rPr lang="en-US" sz="2000" b="1" dirty="0"/>
              <a:t>3</a:t>
            </a:r>
            <a:r>
              <a:rPr kumimoji="0" lang="en-US" sz="2000" b="1" i="0" u="none" strike="noStrike" kern="1200" cap="none" spc="0" normalizeH="0" baseline="30000" noProof="0" dirty="0" err="1">
                <a:ln>
                  <a:noFill/>
                </a:ln>
                <a:solidFill>
                  <a:prstClr val="black">
                    <a:lumMod val="75000"/>
                    <a:lumOff val="25000"/>
                  </a:prstClr>
                </a:solidFill>
                <a:effectLst/>
                <a:uLnTx/>
                <a:uFillTx/>
                <a:latin typeface="Trebuchet MS" panose="020B0603020202020204"/>
                <a:ea typeface="+mn-ea"/>
                <a:cs typeface="+mn-cs"/>
              </a:rPr>
              <a:t>rd</a:t>
            </a:r>
            <a:r>
              <a:rPr lang="en-US" sz="2000" b="1" dirty="0"/>
              <a:t>: Announce Availability and Gather Input on the First Draft Plan</a:t>
            </a:r>
          </a:p>
          <a:p>
            <a:pPr indent="-285750"/>
            <a:r>
              <a:rPr lang="en-US" dirty="0"/>
              <a:t>Customers and Stakeholders</a:t>
            </a:r>
          </a:p>
          <a:p>
            <a:pPr marL="457200" lvl="1" indent="0">
              <a:buNone/>
            </a:pPr>
            <a:endParaRPr lang="en-US" sz="1800" dirty="0"/>
          </a:p>
          <a:p>
            <a:pPr lvl="1"/>
            <a:endParaRPr lang="en-US" sz="1800" dirty="0"/>
          </a:p>
          <a:p>
            <a:pPr lvl="1"/>
            <a:endParaRPr lang="en-US" sz="1800" dirty="0"/>
          </a:p>
        </p:txBody>
      </p:sp>
      <p:pic>
        <p:nvPicPr>
          <p:cNvPr id="9" name="Recorded Sound">
            <a:hlinkClick r:id="" action="ppaction://media"/>
            <a:extLst>
              <a:ext uri="{FF2B5EF4-FFF2-40B4-BE49-F238E27FC236}">
                <a16:creationId xmlns:a16="http://schemas.microsoft.com/office/drawing/2014/main" id="{69C25B39-DD98-486C-840B-A8F0E87965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9797110" y="4756247"/>
            <a:ext cx="631949" cy="1026917"/>
          </a:xfrm>
          <a:prstGeom prst="rect">
            <a:avLst/>
          </a:prstGeom>
        </p:spPr>
      </p:pic>
    </p:spTree>
    <p:extLst>
      <p:ext uri="{BB962C8B-B14F-4D97-AF65-F5344CB8AC3E}">
        <p14:creationId xmlns:p14="http://schemas.microsoft.com/office/powerpoint/2010/main" val="2086285250"/>
      </p:ext>
    </p:extLst>
  </p:cSld>
  <p:clrMapOvr>
    <a:masterClrMapping/>
  </p:clrMapOvr>
  <mc:AlternateContent xmlns:mc="http://schemas.openxmlformats.org/markup-compatibility/2006" xmlns:p14="http://schemas.microsoft.com/office/powerpoint/2010/main">
    <mc:Choice Requires="p14">
      <p:transition spd="slow" p14:dur="2000" advTm="60041"/>
    </mc:Choice>
    <mc:Fallback xmlns="">
      <p:transition spd="slow" advTm="6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66BD-FDE6-8F51-F6E6-1E4FFF727E4E}"/>
              </a:ext>
            </a:extLst>
          </p:cNvPr>
          <p:cNvSpPr>
            <a:spLocks noGrp="1"/>
          </p:cNvSpPr>
          <p:nvPr>
            <p:ph type="title"/>
          </p:nvPr>
        </p:nvSpPr>
        <p:spPr>
          <a:xfrm>
            <a:off x="762000" y="328637"/>
            <a:ext cx="6048392" cy="758761"/>
          </a:xfrm>
        </p:spPr>
        <p:txBody>
          <a:bodyPr>
            <a:normAutofit fontScale="90000"/>
          </a:bodyPr>
          <a:lstStyle/>
          <a:p>
            <a:r>
              <a:rPr lang="en-US" sz="4000" dirty="0"/>
              <a:t>Identifying Hazards</a:t>
            </a:r>
            <a:br>
              <a:rPr lang="en-US" dirty="0"/>
            </a:br>
            <a:endParaRPr lang="en-US" dirty="0"/>
          </a:p>
        </p:txBody>
      </p:sp>
      <p:sp>
        <p:nvSpPr>
          <p:cNvPr id="13"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FF47FBB-18C6-F943-B1E4-94F7A5DA6083}"/>
              </a:ext>
            </a:extLst>
          </p:cNvPr>
          <p:cNvSpPr>
            <a:spLocks noGrp="1"/>
          </p:cNvSpPr>
          <p:nvPr>
            <p:ph idx="1"/>
          </p:nvPr>
        </p:nvSpPr>
        <p:spPr>
          <a:xfrm>
            <a:off x="3442440" y="1168007"/>
            <a:ext cx="4101361" cy="5643128"/>
          </a:xfrm>
        </p:spPr>
        <p:txBody>
          <a:bodyPr>
            <a:normAutofit/>
          </a:bodyPr>
          <a:lstStyle/>
          <a:p>
            <a:pPr>
              <a:lnSpc>
                <a:spcPct val="90000"/>
              </a:lnSpc>
            </a:pPr>
            <a:r>
              <a:rPr lang="en-US" sz="2000" dirty="0"/>
              <a:t>Review: FEMA Hazards</a:t>
            </a:r>
          </a:p>
          <a:p>
            <a:pPr>
              <a:lnSpc>
                <a:spcPct val="90000"/>
              </a:lnSpc>
            </a:pPr>
            <a:r>
              <a:rPr lang="en-US" sz="2000" dirty="0"/>
              <a:t>Review: California State Hazard Mitigation Plan</a:t>
            </a:r>
          </a:p>
          <a:p>
            <a:pPr>
              <a:lnSpc>
                <a:spcPct val="90000"/>
              </a:lnSpc>
            </a:pPr>
            <a:r>
              <a:rPr lang="en-US" sz="2000" dirty="0"/>
              <a:t>Review: County of Riverside Multi-Jurisdictional Hazard Mitigation Plan and City of Jurupa Valley General Plan – Safety Element</a:t>
            </a:r>
          </a:p>
          <a:p>
            <a:pPr>
              <a:lnSpc>
                <a:spcPct val="90000"/>
              </a:lnSpc>
            </a:pPr>
            <a:r>
              <a:rPr lang="en-US" sz="2000" dirty="0"/>
              <a:t>RCSD Planning Team chose:</a:t>
            </a:r>
          </a:p>
          <a:p>
            <a:pPr lvl="1">
              <a:lnSpc>
                <a:spcPct val="90000"/>
              </a:lnSpc>
            </a:pPr>
            <a:r>
              <a:rPr lang="en-US" sz="2000" dirty="0"/>
              <a:t>Drought</a:t>
            </a:r>
          </a:p>
          <a:p>
            <a:pPr lvl="1">
              <a:lnSpc>
                <a:spcPct val="90000"/>
              </a:lnSpc>
            </a:pPr>
            <a:r>
              <a:rPr lang="en-US" sz="2000" dirty="0"/>
              <a:t>Earthquake</a:t>
            </a:r>
          </a:p>
          <a:p>
            <a:pPr lvl="1">
              <a:lnSpc>
                <a:spcPct val="90000"/>
              </a:lnSpc>
            </a:pPr>
            <a:r>
              <a:rPr lang="en-US" sz="2000" dirty="0"/>
              <a:t>Flood</a:t>
            </a:r>
          </a:p>
          <a:p>
            <a:pPr lvl="1">
              <a:lnSpc>
                <a:spcPct val="90000"/>
              </a:lnSpc>
            </a:pPr>
            <a:r>
              <a:rPr lang="en-US" sz="2000" dirty="0"/>
              <a:t>Wildfire</a:t>
            </a:r>
          </a:p>
          <a:p>
            <a:pPr lvl="1">
              <a:lnSpc>
                <a:spcPct val="90000"/>
              </a:lnSpc>
            </a:pPr>
            <a:r>
              <a:rPr lang="en-US" sz="2000" dirty="0"/>
              <a:t>Windstorm</a:t>
            </a:r>
          </a:p>
          <a:p>
            <a:pPr marL="457200" lvl="1" indent="0">
              <a:lnSpc>
                <a:spcPct val="90000"/>
              </a:lnSpc>
              <a:buNone/>
            </a:pPr>
            <a:endParaRPr lang="en-US" sz="2000" dirty="0"/>
          </a:p>
        </p:txBody>
      </p:sp>
      <p:sp>
        <p:nvSpPr>
          <p:cNvPr id="11" name="Rectangle 1">
            <a:extLst>
              <a:ext uri="{FF2B5EF4-FFF2-40B4-BE49-F238E27FC236}">
                <a16:creationId xmlns:a16="http://schemas.microsoft.com/office/drawing/2014/main" id="{5132A3B0-2304-1FF1-6CCE-C85078B60CC4}"/>
              </a:ext>
            </a:extLst>
          </p:cNvPr>
          <p:cNvSpPr>
            <a:spLocks noChangeArrowheads="1"/>
          </p:cNvSpPr>
          <p:nvPr/>
        </p:nvSpPr>
        <p:spPr bwMode="auto">
          <a:xfrm>
            <a:off x="6187091" y="4322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D787B8C9-2084-BE14-31B6-4C62684BED36}"/>
              </a:ext>
            </a:extLst>
          </p:cNvPr>
          <p:cNvPicPr>
            <a:picLocks noChangeAspect="1"/>
          </p:cNvPicPr>
          <p:nvPr/>
        </p:nvPicPr>
        <p:blipFill>
          <a:blip r:embed="rId6"/>
          <a:stretch>
            <a:fillRect/>
          </a:stretch>
        </p:blipFill>
        <p:spPr>
          <a:xfrm>
            <a:off x="1096600" y="1221927"/>
            <a:ext cx="1884915" cy="2466302"/>
          </a:xfrm>
          <a:prstGeom prst="rect">
            <a:avLst/>
          </a:prstGeom>
        </p:spPr>
      </p:pic>
      <p:pic>
        <p:nvPicPr>
          <p:cNvPr id="8" name="Picture 7">
            <a:extLst>
              <a:ext uri="{FF2B5EF4-FFF2-40B4-BE49-F238E27FC236}">
                <a16:creationId xmlns:a16="http://schemas.microsoft.com/office/drawing/2014/main" id="{F2D56660-37D7-21A8-CEBC-629E67175C21}"/>
              </a:ext>
            </a:extLst>
          </p:cNvPr>
          <p:cNvPicPr>
            <a:picLocks noChangeAspect="1"/>
          </p:cNvPicPr>
          <p:nvPr/>
        </p:nvPicPr>
        <p:blipFill>
          <a:blip r:embed="rId7"/>
          <a:stretch>
            <a:fillRect/>
          </a:stretch>
        </p:blipFill>
        <p:spPr>
          <a:xfrm>
            <a:off x="1096599" y="3799299"/>
            <a:ext cx="1884916" cy="2438399"/>
          </a:xfrm>
          <a:prstGeom prst="rect">
            <a:avLst/>
          </a:prstGeom>
        </p:spPr>
      </p:pic>
      <p:pic>
        <p:nvPicPr>
          <p:cNvPr id="4" name="Recorded Sound">
            <a:hlinkClick r:id="" action="ppaction://media"/>
            <a:extLst>
              <a:ext uri="{FF2B5EF4-FFF2-40B4-BE49-F238E27FC236}">
                <a16:creationId xmlns:a16="http://schemas.microsoft.com/office/drawing/2014/main" id="{BC8B1B8A-8470-2736-C45D-3CAD62BB2E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40966" y="5361354"/>
            <a:ext cx="609600" cy="609600"/>
          </a:xfrm>
          <a:prstGeom prst="rect">
            <a:avLst/>
          </a:prstGeom>
        </p:spPr>
      </p:pic>
    </p:spTree>
    <p:extLst>
      <p:ext uri="{BB962C8B-B14F-4D97-AF65-F5344CB8AC3E}">
        <p14:creationId xmlns:p14="http://schemas.microsoft.com/office/powerpoint/2010/main" val="1393176650"/>
      </p:ext>
    </p:extLst>
  </p:cSld>
  <p:clrMapOvr>
    <a:masterClrMapping/>
  </p:clrMapOvr>
  <mc:AlternateContent xmlns:mc="http://schemas.openxmlformats.org/markup-compatibility/2006" xmlns:p14="http://schemas.microsoft.com/office/powerpoint/2010/main">
    <mc:Choice Requires="p14">
      <p:transition spd="slow" p14:dur="2000" advTm="48046"/>
    </mc:Choice>
    <mc:Fallback xmlns="">
      <p:transition spd="slow" advTm="4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AD3E-3C55-204F-CA2E-53AD2941FD7E}"/>
              </a:ext>
            </a:extLst>
          </p:cNvPr>
          <p:cNvSpPr>
            <a:spLocks noGrp="1"/>
          </p:cNvSpPr>
          <p:nvPr>
            <p:ph type="title"/>
          </p:nvPr>
        </p:nvSpPr>
        <p:spPr>
          <a:xfrm>
            <a:off x="609600" y="381000"/>
            <a:ext cx="6347713" cy="1320800"/>
          </a:xfrm>
        </p:spPr>
        <p:txBody>
          <a:bodyPr>
            <a:noAutofit/>
          </a:bodyPr>
          <a:lstStyle/>
          <a:p>
            <a:r>
              <a:rPr lang="en-US" dirty="0"/>
              <a:t>Existing and Future Capabilities to Increase Resilience </a:t>
            </a:r>
          </a:p>
        </p:txBody>
      </p:sp>
      <p:sp>
        <p:nvSpPr>
          <p:cNvPr id="3" name="Content Placeholder 2">
            <a:extLst>
              <a:ext uri="{FF2B5EF4-FFF2-40B4-BE49-F238E27FC236}">
                <a16:creationId xmlns:a16="http://schemas.microsoft.com/office/drawing/2014/main" id="{27AFABF2-6805-673C-E9D5-135A127B5869}"/>
              </a:ext>
            </a:extLst>
          </p:cNvPr>
          <p:cNvSpPr>
            <a:spLocks noGrp="1"/>
          </p:cNvSpPr>
          <p:nvPr>
            <p:ph idx="1"/>
          </p:nvPr>
        </p:nvSpPr>
        <p:spPr>
          <a:xfrm>
            <a:off x="644235" y="2438400"/>
            <a:ext cx="6347714" cy="3479800"/>
          </a:xfrm>
        </p:spPr>
        <p:txBody>
          <a:bodyPr>
            <a:noAutofit/>
          </a:bodyPr>
          <a:lstStyle/>
          <a:p>
            <a:r>
              <a:rPr lang="en-US" sz="2200" b="1" dirty="0"/>
              <a:t>Planning and Regulatory </a:t>
            </a:r>
            <a:r>
              <a:rPr lang="en-US" sz="2200" dirty="0"/>
              <a:t>– Codes, Ordinances, Policies, Laws, Plans and Programs Guiding Growth and Development</a:t>
            </a:r>
          </a:p>
          <a:p>
            <a:r>
              <a:rPr lang="en-US" sz="2200" b="1" dirty="0"/>
              <a:t>Administrative and Technical</a:t>
            </a:r>
            <a:r>
              <a:rPr lang="en-US" sz="2200" dirty="0"/>
              <a:t> – Staff, Skills, and Tools</a:t>
            </a:r>
          </a:p>
          <a:p>
            <a:r>
              <a:rPr lang="en-US" sz="2200" b="1" dirty="0"/>
              <a:t>Financial</a:t>
            </a:r>
            <a:r>
              <a:rPr lang="en-US" sz="2200" dirty="0"/>
              <a:t> – Taxes, General Funds, Utility Service Fees, Impact Fees, Grants, etc.</a:t>
            </a:r>
          </a:p>
          <a:p>
            <a:r>
              <a:rPr lang="en-US" sz="2200" b="1" dirty="0"/>
              <a:t>Education and Outreach</a:t>
            </a:r>
            <a:r>
              <a:rPr lang="en-US" sz="2200" dirty="0"/>
              <a:t> – Fire Safety, Flood Safety, Preparedness Information, etc.</a:t>
            </a:r>
          </a:p>
          <a:p>
            <a:endParaRPr lang="en-US" sz="2200" dirty="0"/>
          </a:p>
        </p:txBody>
      </p:sp>
      <p:pic>
        <p:nvPicPr>
          <p:cNvPr id="5" name="Recorded Sound">
            <a:hlinkClick r:id="" action="ppaction://media"/>
            <a:extLst>
              <a:ext uri="{FF2B5EF4-FFF2-40B4-BE49-F238E27FC236}">
                <a16:creationId xmlns:a16="http://schemas.microsoft.com/office/drawing/2014/main" id="{7E8D04FB-1093-FAB3-3868-171B21A5D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6190281"/>
            <a:ext cx="609600" cy="609600"/>
          </a:xfrm>
          <a:prstGeom prst="rect">
            <a:avLst/>
          </a:prstGeom>
        </p:spPr>
      </p:pic>
    </p:spTree>
    <p:extLst>
      <p:ext uri="{BB962C8B-B14F-4D97-AF65-F5344CB8AC3E}">
        <p14:creationId xmlns:p14="http://schemas.microsoft.com/office/powerpoint/2010/main" val="2470202062"/>
      </p:ext>
    </p:extLst>
  </p:cSld>
  <p:clrMapOvr>
    <a:masterClrMapping/>
  </p:clrMapOvr>
  <mc:AlternateContent xmlns:mc="http://schemas.openxmlformats.org/markup-compatibility/2006" xmlns:p14="http://schemas.microsoft.com/office/powerpoint/2010/main">
    <mc:Choice Requires="p14">
      <p:transition spd="slow" p14:dur="2000" advTm="28217"/>
    </mc:Choice>
    <mc:Fallback xmlns="">
      <p:transition spd="slow" advTm="2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20215</TotalTime>
  <Words>1759</Words>
  <Application>Microsoft Office PowerPoint</Application>
  <PresentationFormat>On-screen Show (4:3)</PresentationFormat>
  <Paragraphs>193</Paragraphs>
  <Slides>11</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Times New Roman</vt:lpstr>
      <vt:lpstr>Trebuchet MS</vt:lpstr>
      <vt:lpstr>Wingdings</vt:lpstr>
      <vt:lpstr>Wingdings 3</vt:lpstr>
      <vt:lpstr>Facet</vt:lpstr>
      <vt:lpstr>Hazard Mitigation Overview</vt:lpstr>
      <vt:lpstr>What is Hazard Mitigation?</vt:lpstr>
      <vt:lpstr>Excellent Return on Investment</vt:lpstr>
      <vt:lpstr>Benefits of Mitigation</vt:lpstr>
      <vt:lpstr>New FEMA Requirements</vt:lpstr>
      <vt:lpstr>Planning Process</vt:lpstr>
      <vt:lpstr>Community Outreach Strategy</vt:lpstr>
      <vt:lpstr>Identifying Hazards </vt:lpstr>
      <vt:lpstr>Existing and Future Capabilities to Increase Resilience </vt:lpstr>
      <vt:lpstr>Develop a Mitigation Strategy</vt:lpstr>
      <vt:lpstr>Approval and Implementation</vt:lpstr>
    </vt:vector>
  </TitlesOfParts>
  <Company>Emergency Planning Consultants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HMP Overview Video Rubidoux</dc:title>
  <dc:creator>Carolyn J. Harshman</dc:creator>
  <cp:lastModifiedBy>Brandon Thomas</cp:lastModifiedBy>
  <cp:revision>825</cp:revision>
  <cp:lastPrinted>2023-09-06T22:58:42Z</cp:lastPrinted>
  <dcterms:created xsi:type="dcterms:W3CDTF">2004-03-31T01:18:49Z</dcterms:created>
  <dcterms:modified xsi:type="dcterms:W3CDTF">2025-04-23T18:09:28Z</dcterms:modified>
</cp:coreProperties>
</file>